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1" r:id="rId2"/>
  </p:sldMasterIdLst>
  <p:notesMasterIdLst>
    <p:notesMasterId r:id="rId40"/>
  </p:notesMasterIdLst>
  <p:handoutMasterIdLst>
    <p:handoutMasterId r:id="rId41"/>
  </p:handoutMasterIdLst>
  <p:sldIdLst>
    <p:sldId id="2147481630" r:id="rId3"/>
    <p:sldId id="16669916" r:id="rId4"/>
    <p:sldId id="261" r:id="rId5"/>
    <p:sldId id="2147481653" r:id="rId6"/>
    <p:sldId id="15000502" r:id="rId7"/>
    <p:sldId id="16765843" r:id="rId8"/>
    <p:sldId id="15000846" r:id="rId9"/>
    <p:sldId id="2147481726" r:id="rId10"/>
    <p:sldId id="16669919" r:id="rId11"/>
    <p:sldId id="2147481660" r:id="rId12"/>
    <p:sldId id="2147481725" r:id="rId13"/>
    <p:sldId id="16140541" r:id="rId14"/>
    <p:sldId id="15000508" r:id="rId15"/>
    <p:sldId id="16765807" r:id="rId16"/>
    <p:sldId id="2147481664" r:id="rId17"/>
    <p:sldId id="2147481665" r:id="rId18"/>
    <p:sldId id="2147483647" r:id="rId19"/>
    <p:sldId id="16140522" r:id="rId20"/>
    <p:sldId id="2147481727" r:id="rId21"/>
    <p:sldId id="16669910" r:id="rId22"/>
    <p:sldId id="2147376349" r:id="rId23"/>
    <p:sldId id="16671398" r:id="rId24"/>
    <p:sldId id="15000849" r:id="rId25"/>
    <p:sldId id="15000621" r:id="rId26"/>
    <p:sldId id="15000854" r:id="rId27"/>
    <p:sldId id="15000855" r:id="rId28"/>
    <p:sldId id="16140518" r:id="rId29"/>
    <p:sldId id="277" r:id="rId30"/>
    <p:sldId id="15000606" r:id="rId31"/>
    <p:sldId id="16765844" r:id="rId32"/>
    <p:sldId id="16671399" r:id="rId33"/>
    <p:sldId id="2134959001" r:id="rId34"/>
    <p:sldId id="2145707186" r:id="rId35"/>
    <p:sldId id="15000629" r:id="rId36"/>
    <p:sldId id="16765846" r:id="rId37"/>
    <p:sldId id="16765842" r:id="rId38"/>
    <p:sldId id="16765845"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90F6B69E-0CEF-493D-8DFD-B8DDBBD74CC3}">
          <p14:sldIdLst>
            <p14:sldId id="2147481630"/>
          </p14:sldIdLst>
        </p14:section>
        <p14:section name="注意事项" id="{3B67789E-75EA-488D-A22B-DC011C013297}">
          <p14:sldIdLst>
            <p14:sldId id="16669916"/>
            <p14:sldId id="261"/>
          </p14:sldIdLst>
        </p14:section>
        <p14:section name="公司介绍" id="{E9000A0C-5D1E-4148-ACE0-D2994F1B65CD}">
          <p14:sldIdLst>
            <p14:sldId id="2147481653"/>
            <p14:sldId id="15000502"/>
            <p14:sldId id="16765843"/>
            <p14:sldId id="15000846"/>
            <p14:sldId id="2147481726"/>
            <p14:sldId id="16669919"/>
            <p14:sldId id="2147481660"/>
            <p14:sldId id="2147481725"/>
            <p14:sldId id="16140541"/>
            <p14:sldId id="15000508"/>
            <p14:sldId id="16765807"/>
            <p14:sldId id="2147481664"/>
            <p14:sldId id="2147481665"/>
            <p14:sldId id="2147483647"/>
            <p14:sldId id="16140522"/>
            <p14:sldId id="2147481727"/>
            <p14:sldId id="16669910"/>
            <p14:sldId id="2147376349"/>
            <p14:sldId id="16671398"/>
            <p14:sldId id="15000849"/>
            <p14:sldId id="15000621"/>
            <p14:sldId id="15000854"/>
            <p14:sldId id="15000855"/>
            <p14:sldId id="16140518"/>
            <p14:sldId id="277"/>
            <p14:sldId id="15000606"/>
            <p14:sldId id="16765844"/>
            <p14:sldId id="16671399"/>
            <p14:sldId id="2134959001"/>
            <p14:sldId id="2145707186"/>
            <p14:sldId id="15000629"/>
          </p14:sldIdLst>
        </p14:section>
        <p14:section name="按需使用" id="{12F024F8-AF11-489D-B4FF-DF722B14AE9A}">
          <p14:sldIdLst>
            <p14:sldId id="16765846"/>
            <p14:sldId id="16765842"/>
            <p14:sldId id="167658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4BE72C-7C54-AF30-E2D1-B14CD964A344}" name="Mandy Cao" initials="MC" userId="S::mengqi.cao@beigene.com::a3c6be29-750e-48c5-adac-12d8ed526995" providerId="AD"/>
  <p188:author id="{176BC764-4B18-D8D1-D08F-3E1A318CAE7D}" name="Weiting Xue" initials="WX" userId="S::weiting.xue@beigene.com::a044917a-0696-4a1e-84c0-257c334f47b4" providerId="AD"/>
  <p188:author id="{0538586F-9DC6-EACB-47FB-D074D2E00598}" name="Zoe Zhang" initials="ZZ" userId="Zoe Zhang" providerId="None"/>
  <p188:author id="{61C2A0A4-61B5-EFD5-9E58-84DB824F1955}" name="Edith Tan" initials="ET" userId="S::edith.tan@beigene.com::489bf365-610a-4eef-9532-ba3fb22b748e" providerId="AD"/>
  <p188:author id="{55FC07D5-1D74-EA6E-3581-FFDCE30CE427}" name="Miao Shi" initials="MS" userId="S::miao.shi@beigene.com::5d6f74b4-8eeb-4f76-9d38-9cb0f3495c0f" providerId="AD"/>
  <p188:author id="{D7085FEC-B2B2-B6FC-1ECD-2B713E08E3B9}" name="Zoe Zhang" initials="ZZ" userId="S::zoe.zhang@beigene.com::ea2ee460-b8d3-4348-8c9d-a884136bff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丁 小燕" initials="丁" lastIdx="40" clrIdx="1"/>
  <p:cmAuthor id="3" name="Yu, Aaron" initials="YA" lastIdx="1" clrIdx="2"/>
  <p:cmAuthor id="4" name="Meredith Swartz" initials="MS" lastIdx="1" clrIdx="3"/>
  <p:cmAuthor id="5" name="Todd Yancey" initials="TY" lastIdx="13" clrIdx="4"/>
  <p:cmAuthor id="6" name="Lee Roth" initials="LR" lastIdx="3" clrIdx="5"/>
  <p:cmAuthor id="7" name="Cameron Radinovic" initials="CR" lastIdx="49" clrIdx="6"/>
  <p:cmAuthor id="8" name="Mo Wang" initials="MW" lastIdx="1" clrIdx="7"/>
  <p:cmAuthor id="9" name="Scott Samuels" initials="SS" lastIdx="114" clrIdx="8"/>
  <p:cmAuthor id="10" name="Grace Kim" initials="GK" lastIdx="1" clrIdx="9"/>
  <p:cmAuthor id="11" name="James Sanderson" initials="JS" lastIdx="20" clrIdx="10"/>
  <p:cmAuthor id="12" name="Qing Nian" initials="QN" lastIdx="29" clrIdx="11"/>
  <p:cmAuthor id="13" name="Jules CHEN" initials="JC" lastIdx="141" clrIdx="12"/>
  <p:cmAuthor id="14" name="Liza Heapes" initials="LH" lastIdx="102" clrIdx="13"/>
  <p:cmAuthor id="15" name="Emily Collins" initials="EC" lastIdx="10" clrIdx="14"/>
  <p:cmAuthor id="16" name="Kathleen Cuca" initials="KC" lastIdx="1" clrIdx="15"/>
  <p:cmAuthor id="17" name="Mark Mossler" initials="MM" lastIdx="2"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E4E6D"/>
    <a:srgbClr val="00677F"/>
    <a:srgbClr val="C9C8C6"/>
    <a:srgbClr val="A11D22"/>
    <a:srgbClr val="003A70"/>
    <a:srgbClr val="657CAB"/>
    <a:srgbClr val="F8FAFC"/>
    <a:srgbClr val="F1F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18826-6A23-47BD-A059-BA2BD48F166F}" v="410" dt="2025-03-19T06:08:42.755"/>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07" d="100"/>
          <a:sy n="107" d="100"/>
        </p:scale>
        <p:origin x="636"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spPr>
            <a:ln w="19050">
              <a:noFill/>
            </a:ln>
          </c:spPr>
          <c:dPt>
            <c:idx val="0"/>
            <c:bubble3D val="0"/>
            <c:spPr>
              <a:solidFill>
                <a:schemeClr val="accent1"/>
              </a:solidFill>
              <a:ln w="19050">
                <a:noFill/>
              </a:ln>
              <a:effectLst/>
            </c:spPr>
            <c:extLst>
              <c:ext xmlns:c16="http://schemas.microsoft.com/office/drawing/2014/chart" uri="{C3380CC4-5D6E-409C-BE32-E72D297353CC}">
                <c16:uniqueId val="{00000001-635B-4459-A0B4-1212CB56746B}"/>
              </c:ext>
            </c:extLst>
          </c:dPt>
          <c:dPt>
            <c:idx val="1"/>
            <c:bubble3D val="0"/>
            <c:spPr>
              <a:solidFill>
                <a:schemeClr val="accent4"/>
              </a:solidFill>
              <a:ln w="19050">
                <a:noFill/>
              </a:ln>
              <a:effectLst/>
            </c:spPr>
            <c:extLst>
              <c:ext xmlns:c16="http://schemas.microsoft.com/office/drawing/2014/chart" uri="{C3380CC4-5D6E-409C-BE32-E72D297353CC}">
                <c16:uniqueId val="{00000003-635B-4459-A0B4-1212CB56746B}"/>
              </c:ext>
            </c:extLst>
          </c:dPt>
          <c:dPt>
            <c:idx val="2"/>
            <c:bubble3D val="0"/>
            <c:spPr>
              <a:solidFill>
                <a:schemeClr val="accent6"/>
              </a:solidFill>
              <a:ln w="19050">
                <a:noFill/>
              </a:ln>
              <a:effectLst/>
            </c:spPr>
            <c:extLst>
              <c:ext xmlns:c16="http://schemas.microsoft.com/office/drawing/2014/chart" uri="{C3380CC4-5D6E-409C-BE32-E72D297353CC}">
                <c16:uniqueId val="{00000005-635B-4459-A0B4-1212CB56746B}"/>
              </c:ext>
            </c:extLst>
          </c:dPt>
          <c:dPt>
            <c:idx val="3"/>
            <c:bubble3D val="0"/>
            <c:spPr>
              <a:solidFill>
                <a:schemeClr val="accent4"/>
              </a:solidFill>
              <a:ln w="19050">
                <a:noFill/>
              </a:ln>
              <a:effectLst/>
            </c:spPr>
            <c:extLst>
              <c:ext xmlns:c16="http://schemas.microsoft.com/office/drawing/2014/chart" uri="{C3380CC4-5D6E-409C-BE32-E72D297353CC}">
                <c16:uniqueId val="{00000006-FA94-4F94-B3E3-811284892220}"/>
              </c:ext>
            </c:extLst>
          </c:dPt>
          <c:dLbls>
            <c:dLbl>
              <c:idx val="1"/>
              <c:layout>
                <c:manualLayout>
                  <c:x val="4.5585413624814101E-2"/>
                  <c:y val="4.2647807604658181E-2"/>
                </c:manualLayout>
              </c:layout>
              <c:tx>
                <c:rich>
                  <a:bodyPr/>
                  <a:lstStyle/>
                  <a:p>
                    <a:fld id="{FE496226-174E-4DA7-89EE-46D20F5F45B5}" type="VALUE">
                      <a:rPr lang="en-US" altLang="zh-CN" sz="1050">
                        <a:solidFill>
                          <a:srgbClr val="FFFFFF"/>
                        </a:solidFill>
                      </a:rPr>
                      <a:pPr/>
                      <a:t>[值]</a:t>
                    </a:fld>
                    <a:endParaRPr lang="zh-CN"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35B-4459-A0B4-1212CB56746B}"/>
                </c:ext>
              </c:extLst>
            </c:dLbl>
            <c:dLbl>
              <c:idx val="2"/>
              <c:layout>
                <c:manualLayout>
                  <c:x val="-0.1367562408744423"/>
                  <c:y val="-0.15992927851746819"/>
                </c:manualLayout>
              </c:layout>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35B-4459-A0B4-1212CB56746B}"/>
                </c:ext>
              </c:extLst>
            </c:dLbl>
            <c:dLbl>
              <c:idx val="3"/>
              <c:layout>
                <c:manualLayout>
                  <c:x val="6.0780551499752131E-2"/>
                  <c:y val="-0.17562501495401719"/>
                </c:manualLayout>
              </c:layout>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94-4F94-B3E3-811284892220}"/>
                </c:ext>
              </c:extLst>
            </c:dLbl>
            <c:spPr>
              <a:noFill/>
              <a:ln>
                <a:noFill/>
              </a:ln>
              <a:effectLst/>
            </c:spPr>
            <c:txPr>
              <a:bodyPr rot="0" spcFirstLastPara="1" vertOverflow="ellipsis" vert="horz" wrap="square" lIns="38100" tIns="19050" rIns="38100" bIns="19050" anchor="ctr" anchorCtr="1">
                <a:spAutoFit/>
              </a:bodyPr>
              <a:lstStyle/>
              <a:p>
                <a:pPr>
                  <a:defRPr lang="zh-CN" sz="1050" b="1" i="0" u="none" strike="noStrike" kern="1200" baseline="0">
                    <a:solidFill>
                      <a:srgbClr val="FFFFFF"/>
                    </a:solidFill>
                    <a:latin typeface="+mn-lt"/>
                    <a:ea typeface="+mn-ea"/>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中国</c:v>
                </c:pt>
                <c:pt idx="1">
                  <c:v>美国</c:v>
                </c:pt>
                <c:pt idx="2">
                  <c:v>欧洲</c:v>
                </c:pt>
                <c:pt idx="3">
                  <c:v>其他</c:v>
                </c:pt>
              </c:strCache>
            </c:strRef>
          </c:cat>
          <c:val>
            <c:numRef>
              <c:f>Sheet1!$B$2:$B$5</c:f>
              <c:numCache>
                <c:formatCode>0.0%</c:formatCode>
                <c:ptCount val="4"/>
                <c:pt idx="0" formatCode="0%">
                  <c:v>0.37</c:v>
                </c:pt>
                <c:pt idx="1">
                  <c:v>0.51400000000000001</c:v>
                </c:pt>
                <c:pt idx="2">
                  <c:v>9.5000000000000001E-2</c:v>
                </c:pt>
                <c:pt idx="3">
                  <c:v>2.1000000000000001E-2</c:v>
                </c:pt>
              </c:numCache>
            </c:numRef>
          </c:val>
          <c:extLst>
            <c:ext xmlns:c16="http://schemas.microsoft.com/office/drawing/2014/chart" uri="{C3380CC4-5D6E-409C-BE32-E72D297353CC}">
              <c16:uniqueId val="{00000006-635B-4459-A0B4-1212CB56746B}"/>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1750" cap="rnd" cmpd="sng" algn="ctr">
              <a:solidFill>
                <a:srgbClr val="61D6FF"/>
              </a:solidFill>
              <a:round/>
            </a:ln>
            <a:effectLst>
              <a:outerShdw blurRad="50800" dist="38100" dir="2700000" algn="tl" rotWithShape="0">
                <a:prstClr val="black">
                  <a:alpha val="40000"/>
                </a:prstClr>
              </a:outerShdw>
            </a:effectLst>
          </c:spPr>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dPt>
            <c:idx val="1"/>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10-7A64-480F-889E-EEA1754B596C}"/>
              </c:ext>
            </c:extLst>
          </c:dPt>
          <c:dPt>
            <c:idx val="2"/>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E-7A64-480F-889E-EEA1754B596C}"/>
              </c:ext>
            </c:extLst>
          </c:dPt>
          <c:dPt>
            <c:idx val="3"/>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D-7A64-480F-889E-EEA1754B596C}"/>
              </c:ext>
            </c:extLst>
          </c:dPt>
          <c:dPt>
            <c:idx val="4"/>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C-7A64-480F-889E-EEA1754B596C}"/>
              </c:ext>
            </c:extLst>
          </c:dPt>
          <c:dPt>
            <c:idx val="5"/>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B-7A64-480F-889E-EEA1754B596C}"/>
              </c:ext>
            </c:extLst>
          </c:dPt>
          <c:dPt>
            <c:idx val="6"/>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A-7A64-480F-889E-EEA1754B596C}"/>
              </c:ext>
            </c:extLst>
          </c:dPt>
          <c:dPt>
            <c:idx val="7"/>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9-7A64-480F-889E-EEA1754B596C}"/>
              </c:ext>
            </c:extLst>
          </c:dPt>
          <c:dPt>
            <c:idx val="8"/>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8-7A64-480F-889E-EEA1754B596C}"/>
              </c:ext>
            </c:extLst>
          </c:dPt>
          <c:dPt>
            <c:idx val="9"/>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A64-480F-889E-EEA1754B596C}"/>
              </c:ext>
            </c:extLst>
          </c:dPt>
          <c:dPt>
            <c:idx val="10"/>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6-7A64-480F-889E-EEA1754B596C}"/>
              </c:ext>
            </c:extLst>
          </c:dPt>
          <c:dPt>
            <c:idx val="11"/>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A64-480F-889E-EEA1754B596C}"/>
              </c:ext>
            </c:extLst>
          </c:dPt>
          <c:dPt>
            <c:idx val="12"/>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4-7A64-480F-889E-EEA1754B596C}"/>
              </c:ext>
            </c:extLst>
          </c:dPt>
          <c:dPt>
            <c:idx val="13"/>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A64-480F-889E-EEA1754B596C}"/>
              </c:ext>
            </c:extLst>
          </c:dPt>
          <c:dPt>
            <c:idx val="14"/>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A64-480F-889E-EEA1754B596C}"/>
              </c:ext>
            </c:extLst>
          </c:dPt>
          <c:dPt>
            <c:idx val="15"/>
            <c:marker>
              <c:symbol val="circle"/>
              <c:size val="8"/>
              <c:spPr>
                <a:solidFill>
                  <a:schemeClr val="accent1">
                    <a:lumMod val="20000"/>
                    <a:lumOff val="80000"/>
                  </a:schemeClr>
                </a:solidFill>
                <a:ln w="19050" cap="flat" cmpd="sng" algn="ctr">
                  <a:solidFill>
                    <a:schemeClr val="bg1"/>
                  </a:solidFill>
                  <a:round/>
                </a:ln>
                <a:effectLst>
                  <a:outerShdw blurRad="50800" dist="38100" dir="2700000" algn="tl" rotWithShape="0">
                    <a:prstClr val="black">
                      <a:alpha val="40000"/>
                    </a:prstClr>
                  </a:outerShdw>
                </a:effectLst>
              </c:spPr>
            </c:marker>
            <c:bubble3D val="0"/>
            <c:spPr>
              <a:ln w="31750" cap="rnd" cmpd="sng" algn="ctr">
                <a:solidFill>
                  <a:schemeClr val="accent1"/>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2-7A64-480F-889E-EEA1754B596C}"/>
              </c:ext>
            </c:extLst>
          </c:dPt>
          <c:dLbls>
            <c:delete val="1"/>
          </c:dLbls>
          <c:cat>
            <c:strRef>
              <c:f>Sheet1!$A$1:$A$16</c:f>
              <c:strCache>
                <c:ptCount val="16"/>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strCache>
            </c:strRef>
          </c:cat>
          <c:val>
            <c:numRef>
              <c:f>Sheet1!$B$1:$B$16</c:f>
              <c:numCache>
                <c:formatCode>General</c:formatCode>
                <c:ptCount val="16"/>
                <c:pt idx="0">
                  <c:v>106.117</c:v>
                </c:pt>
                <c:pt idx="1">
                  <c:v>138.624</c:v>
                </c:pt>
                <c:pt idx="2">
                  <c:v>192.46100000000001</c:v>
                </c:pt>
                <c:pt idx="3">
                  <c:v>196.78499999999991</c:v>
                </c:pt>
                <c:pt idx="4">
                  <c:v>261.57299999999998</c:v>
                </c:pt>
                <c:pt idx="5">
                  <c:v>304.51100000000002</c:v>
                </c:pt>
                <c:pt idx="6">
                  <c:v>350</c:v>
                </c:pt>
                <c:pt idx="7">
                  <c:v>338.91600000000005</c:v>
                </c:pt>
                <c:pt idx="8">
                  <c:v>410.3</c:v>
                </c:pt>
                <c:pt idx="9">
                  <c:v>553.745</c:v>
                </c:pt>
                <c:pt idx="10">
                  <c:v>595</c:v>
                </c:pt>
                <c:pt idx="11">
                  <c:v>630.52599999999995</c:v>
                </c:pt>
                <c:pt idx="12">
                  <c:v>747</c:v>
                </c:pt>
                <c:pt idx="13">
                  <c:v>921</c:v>
                </c:pt>
                <c:pt idx="14">
                  <c:v>993</c:v>
                </c:pt>
                <c:pt idx="15">
                  <c:v>1128</c:v>
                </c:pt>
              </c:numCache>
            </c:numRef>
          </c:val>
          <c:smooth val="0"/>
          <c:extLst>
            <c:ext xmlns:c15="http://schemas.microsoft.com/office/drawing/2012/chart" uri="{02D57815-91ED-43cb-92C2-25804820EDAC}">
              <c15:filteredSeriesTitle>
                <c15:tx>
                  <c:strRef>
                    <c:extLst>
                      <c:ext uri="{02D57815-91ED-43cb-92C2-25804820EDAC}">
                        <c15:formulaRef>
                          <c15:sqref>Sheet1!$B$1:$B$0</c15:sqref>
                        </c15:formulaRef>
                      </c:ext>
                    </c:extLst>
                  </c:strRef>
                </c15:tx>
              </c15:filteredSeriesTitle>
            </c:ext>
            <c:ext xmlns:c16="http://schemas.microsoft.com/office/drawing/2014/chart" uri="{C3380CC4-5D6E-409C-BE32-E72D297353CC}">
              <c16:uniqueId val="{00000000-7A64-480F-889E-EEA1754B596C}"/>
            </c:ext>
          </c:extLst>
        </c:ser>
        <c:dLbls>
          <c:dLblPos val="ctr"/>
          <c:showLegendKey val="0"/>
          <c:showVal val="1"/>
          <c:showCatName val="0"/>
          <c:showSerName val="0"/>
          <c:showPercent val="0"/>
          <c:showBubbleSize val="0"/>
        </c:dLbls>
        <c:dropLines>
          <c:spPr>
            <a:ln w="6350" cap="flat" cmpd="sng" algn="ctr">
              <a:solidFill>
                <a:schemeClr val="bg1">
                  <a:lumMod val="60000"/>
                  <a:lumOff val="40000"/>
                </a:schemeClr>
              </a:solidFill>
              <a:prstDash val="dash"/>
              <a:round/>
            </a:ln>
            <a:effectLst/>
          </c:spPr>
        </c:dropLines>
        <c:marker val="1"/>
        <c:smooth val="0"/>
        <c:axId val="832938416"/>
        <c:axId val="832939496"/>
      </c:lineChart>
      <c:catAx>
        <c:axId val="832938416"/>
        <c:scaling>
          <c:orientation val="minMax"/>
        </c:scaling>
        <c:delete val="0"/>
        <c:axPos val="b"/>
        <c:numFmt formatCode="General" sourceLinked="1"/>
        <c:majorTickMark val="none"/>
        <c:minorTickMark val="none"/>
        <c:tickLblPos val="nextTo"/>
        <c:spPr>
          <a:noFill/>
          <a:ln w="6350" cap="flat" cmpd="sng" algn="ctr">
            <a:solidFill>
              <a:schemeClr val="bg1">
                <a:alpha val="54000"/>
              </a:schemeClr>
            </a:solidFill>
            <a:round/>
          </a:ln>
          <a:effectLst/>
        </c:spPr>
        <c:txPr>
          <a:bodyPr rot="-60000000" spcFirstLastPara="1" vertOverflow="ellipsis" vert="horz" wrap="square" anchor="ctr" anchorCtr="1"/>
          <a:lstStyle/>
          <a:p>
            <a:pPr algn="ctr">
              <a:defRPr lang="en-US" altLang="zh-CN" sz="900" b="0" i="0" u="none" strike="noStrike" kern="1200" spc="20" baseline="0">
                <a:solidFill>
                  <a:schemeClr val="bg1"/>
                </a:solidFill>
                <a:latin typeface="Arial" panose="020B0604020202020204" pitchFamily="34" charset="0"/>
                <a:ea typeface="+mn-ea"/>
                <a:cs typeface="Arial" panose="020B0604020202020204" pitchFamily="34" charset="0"/>
              </a:defRPr>
            </a:pPr>
            <a:endParaRPr lang="zh-CN"/>
          </a:p>
        </c:txPr>
        <c:crossAx val="832939496"/>
        <c:crosses val="autoZero"/>
        <c:auto val="1"/>
        <c:lblAlgn val="ctr"/>
        <c:lblOffset val="100"/>
        <c:noMultiLvlLbl val="0"/>
      </c:catAx>
      <c:valAx>
        <c:axId val="832939496"/>
        <c:scaling>
          <c:orientation val="minMax"/>
          <c:max val="12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bg1"/>
                </a:solidFill>
                <a:latin typeface="Arial" panose="020B0604020202020204" pitchFamily="34" charset="0"/>
                <a:ea typeface="+mn-ea"/>
                <a:cs typeface="Arial" panose="020B0604020202020204" pitchFamily="34" charset="0"/>
              </a:defRPr>
            </a:pPr>
            <a:endParaRPr lang="zh-CN"/>
          </a:p>
        </c:txPr>
        <c:crossAx val="832938416"/>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ln w="19050">
              <a:noFill/>
            </a:ln>
          </c:spPr>
          <c:explosion val="1"/>
          <c:dPt>
            <c:idx val="0"/>
            <c:bubble3D val="0"/>
            <c:spPr>
              <a:solidFill>
                <a:schemeClr val="accent1"/>
              </a:solidFill>
              <a:ln w="19050">
                <a:noFill/>
              </a:ln>
              <a:effectLst/>
            </c:spPr>
            <c:extLst>
              <c:ext xmlns:c16="http://schemas.microsoft.com/office/drawing/2014/chart" uri="{C3380CC4-5D6E-409C-BE32-E72D297353CC}">
                <c16:uniqueId val="{00000001-CB93-43B9-B3EA-DEAB2BDB4188}"/>
              </c:ext>
            </c:extLst>
          </c:dPt>
          <c:dPt>
            <c:idx val="1"/>
            <c:bubble3D val="0"/>
            <c:spPr>
              <a:solidFill>
                <a:schemeClr val="accent4"/>
              </a:solidFill>
              <a:ln w="19050">
                <a:noFill/>
              </a:ln>
              <a:effectLst/>
            </c:spPr>
            <c:extLst>
              <c:ext xmlns:c16="http://schemas.microsoft.com/office/drawing/2014/chart" uri="{C3380CC4-5D6E-409C-BE32-E72D297353CC}">
                <c16:uniqueId val="{00000003-CB93-43B9-B3EA-DEAB2BDB4188}"/>
              </c:ext>
            </c:extLst>
          </c:dPt>
          <c:dPt>
            <c:idx val="2"/>
            <c:bubble3D val="0"/>
            <c:spPr>
              <a:solidFill>
                <a:schemeClr val="accent6"/>
              </a:solidFill>
              <a:ln w="19050">
                <a:noFill/>
              </a:ln>
              <a:effectLst/>
            </c:spPr>
            <c:extLst>
              <c:ext xmlns:c16="http://schemas.microsoft.com/office/drawing/2014/chart" uri="{C3380CC4-5D6E-409C-BE32-E72D297353CC}">
                <c16:uniqueId val="{00000005-CB93-43B9-B3EA-DEAB2BDB4188}"/>
              </c:ext>
            </c:extLst>
          </c:dPt>
          <c:dLbls>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rgbClr val="FFFFFF"/>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百悦泽®</c:v>
                </c:pt>
                <c:pt idx="1">
                  <c:v>百泽安®</c:v>
                </c:pt>
                <c:pt idx="2">
                  <c:v>其他产品</c:v>
                </c:pt>
              </c:strCache>
            </c:strRef>
          </c:cat>
          <c:val>
            <c:numRef>
              <c:f>Sheet1!$B$2:$B$4</c:f>
              <c:numCache>
                <c:formatCode>0%</c:formatCode>
                <c:ptCount val="3"/>
                <c:pt idx="0">
                  <c:v>0.69961471562986666</c:v>
                </c:pt>
                <c:pt idx="1">
                  <c:v>0.16426205687138085</c:v>
                </c:pt>
                <c:pt idx="2">
                  <c:v>0.1361232274987525</c:v>
                </c:pt>
              </c:numCache>
            </c:numRef>
          </c:val>
          <c:extLst>
            <c:ext xmlns:c16="http://schemas.microsoft.com/office/drawing/2014/chart" uri="{C3380CC4-5D6E-409C-BE32-E72D297353CC}">
              <c16:uniqueId val="{00000006-CB93-43B9-B3EA-DEAB2BDB418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050" b="0" i="0" u="none" strike="noStrike" kern="1200" baseline="0">
              <a:solidFill>
                <a:schemeClr val="bg1"/>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3/19/2025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01F41-ECC1-0E45-83C4-0AC333A9FC47}"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57181-1016-2143-9A88-33F72A653E1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95D-A425-44A7-A4F7-138A4EDBEA1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86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Source: https://acsjournals.onlinelibrary.wiley.com/doi/10.3322/caac.21660</a:t>
            </a:r>
          </a:p>
          <a:p>
            <a:endParaRPr lang="en-US" altLang="zh-CN"/>
          </a:p>
          <a:p>
            <a:r>
              <a:rPr lang="en-GB" altLang="zh-CN"/>
              <a:t>BeiGene’s priority is to develop best in class and first in class medicines in oncology, and to expand into new categories </a:t>
            </a:r>
          </a:p>
          <a:p>
            <a:endParaRPr lang="en-GB" altLang="zh-CN"/>
          </a:p>
          <a:p>
            <a:r>
              <a:rPr lang="en-GB" altLang="zh-CN" err="1"/>
              <a:t>Hematology</a:t>
            </a:r>
            <a:r>
              <a:rPr lang="en-GB" altLang="zh-CN"/>
              <a:t> and Oncology: B-cell malignancy, AML/MDS</a:t>
            </a:r>
          </a:p>
          <a:p>
            <a:endParaRPr lang="en-GB" altLang="zh-CN"/>
          </a:p>
          <a:p>
            <a:r>
              <a:rPr lang="en-GB" altLang="zh-CN"/>
              <a:t>Solid </a:t>
            </a:r>
            <a:r>
              <a:rPr lang="en-GB" altLang="zh-CN" err="1"/>
              <a:t>Tumor</a:t>
            </a:r>
            <a:r>
              <a:rPr lang="en-GB" altLang="zh-CN"/>
              <a:t>: Lung cancer, gastrointestinal cancers </a:t>
            </a:r>
          </a:p>
          <a:p>
            <a:endParaRPr lang="en-GB" altLang="zh-CN"/>
          </a:p>
          <a:p>
            <a:r>
              <a:rPr lang="en-GB" altLang="zh-CN"/>
              <a:t>Immunology &amp; Inflammation: Portfolio expansion to non-oncology field, opportunistic approach </a:t>
            </a:r>
          </a:p>
          <a:p>
            <a:endParaRPr lang="en-GB" altLang="zh-CN"/>
          </a:p>
          <a:p>
            <a:r>
              <a:rPr lang="en-GB" altLang="zh-CN"/>
              <a:t>Immunology-Oncology (I/O): Robust I/O pipeline as a powerful pan-</a:t>
            </a:r>
            <a:r>
              <a:rPr lang="en-GB" altLang="zh-CN" err="1"/>
              <a:t>tumor</a:t>
            </a:r>
            <a:r>
              <a:rPr lang="en-GB" altLang="zh-CN"/>
              <a:t> strategy; </a:t>
            </a:r>
            <a:r>
              <a:rPr lang="en-GB" altLang="zh-CN" err="1"/>
              <a:t>centering</a:t>
            </a:r>
            <a:r>
              <a:rPr lang="en-GB" altLang="zh-CN"/>
              <a:t> around PD-1 to develop diverse combination therapies</a:t>
            </a:r>
          </a:p>
        </p:txBody>
      </p:sp>
      <p:sp>
        <p:nvSpPr>
          <p:cNvPr id="4" name="灯片编号占位符 3"/>
          <p:cNvSpPr>
            <a:spLocks noGrp="1"/>
          </p:cNvSpPr>
          <p:nvPr>
            <p:ph type="sldNum" sz="quarter" idx="5"/>
          </p:nvPr>
        </p:nvSpPr>
        <p:spPr/>
        <p:txBody>
          <a:bodyPr/>
          <a:lstStyle/>
          <a:p>
            <a:fld id="{C5057181-1016-2143-9A88-33F72A653E1B}"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32EC0-F35B-4122-A699-13133171227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13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32EC0-F35B-4122-A699-13133171227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355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defTabSz="733827">
              <a:defRPr/>
            </a:pPr>
            <a:fld id="{5BFEA95D-A425-44A7-A4F7-138A4EDBEA15}" type="slidenum">
              <a:rPr lang="en-US">
                <a:solidFill>
                  <a:prstClr val="black"/>
                </a:solidFill>
                <a:latin typeface="Calibri" panose="020F0502020204030204"/>
              </a:rPr>
              <a:pPr defTabSz="73382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891822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08C4390-E969-495C-BBF1-FA0BBF6B14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149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57181-1016-2143-9A88-33F72A653E1B}" type="slidenum">
              <a:rPr lang="en-US" smtClean="0"/>
              <a:t>21</a:t>
            </a:fld>
            <a:endParaRPr lang="en-US"/>
          </a:p>
        </p:txBody>
      </p:sp>
    </p:spTree>
    <p:extLst>
      <p:ext uri="{BB962C8B-B14F-4D97-AF65-F5344CB8AC3E}">
        <p14:creationId xmlns:p14="http://schemas.microsoft.com/office/powerpoint/2010/main" val="3219873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8C4390-E969-495C-BBF1-FA0BBF6B14C5}" type="slidenum">
              <a:rPr lang="en-US" smtClean="0"/>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a:latin typeface="+mj-lt"/>
            </a:endParaRPr>
          </a:p>
        </p:txBody>
      </p:sp>
      <p:sp>
        <p:nvSpPr>
          <p:cNvPr id="4" name="Slide Number Placeholder 3"/>
          <p:cNvSpPr>
            <a:spLocks noGrp="1"/>
          </p:cNvSpPr>
          <p:nvPr>
            <p:ph type="sldNum" sz="quarter" idx="10"/>
          </p:nvPr>
        </p:nvSpPr>
        <p:spPr/>
        <p:txBody>
          <a:bodyPr/>
          <a:lstStyle/>
          <a:p>
            <a:fld id="{A08C4390-E969-495C-BBF1-FA0BBF6B14C5}" type="slidenum">
              <a:rPr lang="en-US" smtClean="0"/>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8C4390-E969-495C-BBF1-FA0BBF6B14C5}" type="slidenum">
              <a:rPr lang="en-US" smtClean="0"/>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a:latin typeface="+mj-lt"/>
              </a:rPr>
              <a:t>间距</a:t>
            </a:r>
          </a:p>
          <a:p>
            <a:endParaRPr lang="zh-CN" altLang="en-US"/>
          </a:p>
        </p:txBody>
      </p:sp>
      <p:sp>
        <p:nvSpPr>
          <p:cNvPr id="4" name="灯片编号占位符 3"/>
          <p:cNvSpPr>
            <a:spLocks noGrp="1"/>
          </p:cNvSpPr>
          <p:nvPr>
            <p:ph type="sldNum" sz="quarter" idx="5"/>
          </p:nvPr>
        </p:nvSpPr>
        <p:spPr/>
        <p:txBody>
          <a:bodyPr/>
          <a:lstStyle/>
          <a:p>
            <a:fld id="{C5057181-1016-2143-9A88-33F72A653E1B}" type="slidenum">
              <a:rPr lang="en-US" smtClean="0"/>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935">
              <a:defRPr/>
            </a:pPr>
            <a:endParaRPr lang="en-US"/>
          </a:p>
        </p:txBody>
      </p:sp>
      <p:sp>
        <p:nvSpPr>
          <p:cNvPr id="4" name="Slide Number Placeholder 3"/>
          <p:cNvSpPr>
            <a:spLocks noGrp="1"/>
          </p:cNvSpPr>
          <p:nvPr>
            <p:ph type="sldNum" sz="quarter" idx="5"/>
          </p:nvPr>
        </p:nvSpPr>
        <p:spPr/>
        <p:txBody>
          <a:bodyPr/>
          <a:lstStyle/>
          <a:p>
            <a:fld id="{8A9BA9D7-1EF3-4E45-98E4-BB1B928ED88D}"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zh-CN" altLang="en-US" sz="1800" b="0" i="0" u="none" strike="noStrike" baseline="0">
              <a:solidFill>
                <a:srgbClr val="000000"/>
              </a:solidFill>
              <a:latin typeface="Heiti TC"/>
            </a:endParaRPr>
          </a:p>
        </p:txBody>
      </p:sp>
      <p:sp>
        <p:nvSpPr>
          <p:cNvPr id="4" name="灯片编号占位符 3"/>
          <p:cNvSpPr>
            <a:spLocks noGrp="1"/>
          </p:cNvSpPr>
          <p:nvPr>
            <p:ph type="sldNum" sz="quarter" idx="5"/>
          </p:nvPr>
        </p:nvSpPr>
        <p:spPr/>
        <p:txBody>
          <a:bodyPr/>
          <a:lstStyle/>
          <a:p>
            <a:fld id="{A08C4390-E969-495C-BBF1-FA0BBF6B14C5}" type="slidenum">
              <a:rPr lang="en-US" smtClean="0"/>
              <a:t>29</a:t>
            </a:fld>
            <a:endParaRPr lang="en-US"/>
          </a:p>
        </p:txBody>
      </p:sp>
    </p:spTree>
    <p:extLst>
      <p:ext uri="{BB962C8B-B14F-4D97-AF65-F5344CB8AC3E}">
        <p14:creationId xmlns:p14="http://schemas.microsoft.com/office/powerpoint/2010/main" val="3603926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可持续发展 </a:t>
            </a:r>
            <a:r>
              <a:rPr lang="en-US" altLang="zh-CN"/>
              <a:t>– </a:t>
            </a:r>
            <a:r>
              <a:rPr lang="zh-CN" altLang="en-US"/>
              <a:t>标黄待讨论，</a:t>
            </a:r>
            <a:endParaRPr lang="en-US" altLang="zh-CN"/>
          </a:p>
          <a:p>
            <a:r>
              <a:rPr lang="zh-CN" altLang="en-US"/>
              <a:t>产品介绍 </a:t>
            </a:r>
            <a:r>
              <a:rPr lang="en-US" altLang="zh-CN"/>
              <a:t>– </a:t>
            </a:r>
            <a:r>
              <a:rPr lang="zh-CN" altLang="en-US"/>
              <a:t>内容</a:t>
            </a:r>
          </a:p>
          <a:p>
            <a:endParaRPr lang="zh-CN" altLang="en-US"/>
          </a:p>
        </p:txBody>
      </p:sp>
      <p:sp>
        <p:nvSpPr>
          <p:cNvPr id="4" name="灯片编号占位符 3"/>
          <p:cNvSpPr>
            <a:spLocks noGrp="1"/>
          </p:cNvSpPr>
          <p:nvPr>
            <p:ph type="sldNum" sz="quarter" idx="5"/>
          </p:nvPr>
        </p:nvSpPr>
        <p:spPr/>
        <p:txBody>
          <a:bodyPr/>
          <a:lstStyle/>
          <a:p>
            <a:fld id="{C5057181-1016-2143-9A88-33F72A653E1B}" type="slidenum">
              <a:rPr lang="en-US" smtClean="0"/>
              <a:t>31</a:t>
            </a:fld>
            <a:endParaRPr lang="en-US"/>
          </a:p>
        </p:txBody>
      </p:sp>
    </p:spTree>
    <p:extLst>
      <p:ext uri="{BB962C8B-B14F-4D97-AF65-F5344CB8AC3E}">
        <p14:creationId xmlns:p14="http://schemas.microsoft.com/office/powerpoint/2010/main" val="863357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900" kern="1200">
                <a:solidFill>
                  <a:schemeClr val="tx1"/>
                </a:solidFill>
                <a:effectLst/>
                <a:latin typeface="+mn-lt"/>
                <a:ea typeface="+mn-ea"/>
                <a:cs typeface="+mn-cs"/>
              </a:rPr>
              <a:t>在生物岛创新中心，我们希望借助卓越科学、独特且极具竞争力的临床开发能力、全球</a:t>
            </a:r>
            <a:r>
              <a:rPr lang="zh-CN" altLang="en-US" sz="900" kern="1200">
                <a:solidFill>
                  <a:schemeClr val="tx1"/>
                </a:solidFill>
                <a:effectLst/>
                <a:latin typeface="+mn-lt"/>
                <a:ea typeface="+mn-ea"/>
                <a:cs typeface="+mn-cs"/>
              </a:rPr>
              <a:t>销售团队</a:t>
            </a:r>
            <a:r>
              <a:rPr lang="zh-CN" altLang="zh-CN" sz="900" kern="1200">
                <a:solidFill>
                  <a:schemeClr val="tx1"/>
                </a:solidFill>
                <a:effectLst/>
                <a:latin typeface="+mn-lt"/>
                <a:ea typeface="+mn-ea"/>
                <a:cs typeface="+mn-cs"/>
              </a:rPr>
              <a:t>以及资金来源，支持并加速高度差异化、前沿的外部创新，从而提供面向未来的变革性药物，满足全球尚未满足的需求。与此同时，生物岛创新中心将通过整合外部资源，为百济神州探索前沿、高风险创新开辟新途径。 </a:t>
            </a:r>
          </a:p>
          <a:p>
            <a:r>
              <a:rPr lang="zh-CN" altLang="zh-CN" sz="900" kern="1200">
                <a:solidFill>
                  <a:schemeClr val="tx1"/>
                </a:solidFill>
                <a:effectLst/>
                <a:latin typeface="+mn-lt"/>
                <a:ea typeface="+mn-ea"/>
                <a:cs typeface="+mn-cs"/>
              </a:rPr>
              <a:t>生物岛创新中心将</a:t>
            </a:r>
            <a:r>
              <a:rPr lang="zh-CN" altLang="en-US" sz="900" kern="1200">
                <a:solidFill>
                  <a:schemeClr val="tx1"/>
                </a:solidFill>
                <a:effectLst/>
                <a:latin typeface="+mn-lt"/>
                <a:ea typeface="+mn-ea"/>
                <a:cs typeface="+mn-cs"/>
              </a:rPr>
              <a:t>促使</a:t>
            </a:r>
            <a:r>
              <a:rPr lang="zh-CN" altLang="zh-CN" sz="900" kern="1200">
                <a:solidFill>
                  <a:schemeClr val="tx1"/>
                </a:solidFill>
                <a:effectLst/>
                <a:latin typeface="+mn-lt"/>
                <a:ea typeface="+mn-ea"/>
                <a:cs typeface="+mn-cs"/>
              </a:rPr>
              <a:t>百济神州成为大湾区的</a:t>
            </a:r>
            <a:r>
              <a:rPr lang="zh-CN" altLang="en-US" sz="900" kern="1200">
                <a:solidFill>
                  <a:schemeClr val="tx1"/>
                </a:solidFill>
                <a:effectLst/>
                <a:latin typeface="+mn-lt"/>
                <a:ea typeface="+mn-ea"/>
                <a:cs typeface="+mn-cs"/>
              </a:rPr>
              <a:t>重要</a:t>
            </a:r>
            <a:r>
              <a:rPr lang="zh-CN" altLang="zh-CN" sz="900" kern="1200">
                <a:solidFill>
                  <a:schemeClr val="tx1"/>
                </a:solidFill>
                <a:effectLst/>
                <a:latin typeface="+mn-lt"/>
                <a:ea typeface="+mn-ea"/>
                <a:cs typeface="+mn-cs"/>
              </a:rPr>
              <a:t>参与者，大湾区是一个重要的创新中心，也是中国最大的医疗市场之一</a:t>
            </a:r>
            <a:r>
              <a:rPr lang="zh-CN" altLang="en-US" sz="900" kern="1200">
                <a:solidFill>
                  <a:schemeClr val="tx1"/>
                </a:solidFill>
                <a:effectLst/>
                <a:latin typeface="+mn-lt"/>
                <a:ea typeface="+mn-ea"/>
                <a:cs typeface="+mn-cs"/>
              </a:rPr>
              <a:t>。</a:t>
            </a:r>
            <a:endParaRPr lang="zh-CN" altLang="zh-CN" sz="900" kern="1200">
              <a:solidFill>
                <a:schemeClr val="tx1"/>
              </a:solidFill>
              <a:effectLst/>
              <a:latin typeface="+mn-lt"/>
              <a:ea typeface="+mn-ea"/>
              <a:cs typeface="+mn-cs"/>
            </a:endParaRPr>
          </a:p>
          <a:p>
            <a:r>
              <a:rPr lang="zh-CN" altLang="zh-CN" sz="900" kern="1200">
                <a:solidFill>
                  <a:schemeClr val="tx1"/>
                </a:solidFill>
                <a:effectLst/>
                <a:latin typeface="+mn-lt"/>
                <a:ea typeface="+mn-ea"/>
                <a:cs typeface="+mn-cs"/>
              </a:rPr>
              <a:t>百济神州以科学为导向，拥有强大的创业文化，我们希望支持并帮助企业家和创新者开展重要的科学研究，为全球各地的患者快速提供可负担的创新好药</a:t>
            </a:r>
            <a:r>
              <a:rPr lang="zh-CN" altLang="en-US" sz="900" kern="1200">
                <a:solidFill>
                  <a:schemeClr val="tx1"/>
                </a:solidFill>
                <a:effectLst/>
                <a:latin typeface="+mn-lt"/>
                <a:ea typeface="+mn-ea"/>
                <a:cs typeface="+mn-cs"/>
              </a:rPr>
              <a:t>。</a:t>
            </a:r>
            <a:endParaRPr lang="en-US"/>
          </a:p>
          <a:p>
            <a:endParaRPr lang="en-US"/>
          </a:p>
        </p:txBody>
      </p:sp>
      <p:sp>
        <p:nvSpPr>
          <p:cNvPr id="4" name="Slide Number Placeholder 3"/>
          <p:cNvSpPr>
            <a:spLocks noGrp="1"/>
          </p:cNvSpPr>
          <p:nvPr>
            <p:ph type="sldNum" sz="quarter" idx="5"/>
          </p:nvPr>
        </p:nvSpPr>
        <p:spPr/>
        <p:txBody>
          <a:bodyPr/>
          <a:lstStyle/>
          <a:p>
            <a:fld id="{A08C4390-E969-495C-BBF1-FA0BBF6B14C5}" type="slidenum">
              <a:rPr lang="en-US" smtClean="0"/>
              <a:t>32</a:t>
            </a:fld>
            <a:endParaRPr lang="en-US"/>
          </a:p>
        </p:txBody>
      </p:sp>
    </p:spTree>
    <p:extLst>
      <p:ext uri="{BB962C8B-B14F-4D97-AF65-F5344CB8AC3E}">
        <p14:creationId xmlns:p14="http://schemas.microsoft.com/office/powerpoint/2010/main" val="4221761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8C4390-E969-495C-BBF1-FA0BBF6B14C5}" type="slidenum">
              <a:rPr lang="en-US" smtClean="0"/>
              <a:t>33</a:t>
            </a:fld>
            <a:endParaRPr lang="en-US"/>
          </a:p>
        </p:txBody>
      </p:sp>
    </p:spTree>
    <p:extLst>
      <p:ext uri="{BB962C8B-B14F-4D97-AF65-F5344CB8AC3E}">
        <p14:creationId xmlns:p14="http://schemas.microsoft.com/office/powerpoint/2010/main" val="138976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57181-1016-2143-9A88-33F72A653E1B}" type="slidenum">
              <a:rPr lang="en-US" smtClean="0"/>
              <a:t>35</a:t>
            </a:fld>
            <a:endParaRPr lang="en-US"/>
          </a:p>
        </p:txBody>
      </p:sp>
    </p:spTree>
    <p:extLst>
      <p:ext uri="{BB962C8B-B14F-4D97-AF65-F5344CB8AC3E}">
        <p14:creationId xmlns:p14="http://schemas.microsoft.com/office/powerpoint/2010/main" val="1892500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5057181-1016-2143-9A88-33F72A653E1B}" type="slidenum">
              <a:rPr lang="en-US" smtClean="0"/>
              <a:t>36</a:t>
            </a:fld>
            <a:endParaRPr lang="en-US"/>
          </a:p>
        </p:txBody>
      </p:sp>
    </p:spTree>
    <p:extLst>
      <p:ext uri="{BB962C8B-B14F-4D97-AF65-F5344CB8AC3E}">
        <p14:creationId xmlns:p14="http://schemas.microsoft.com/office/powerpoint/2010/main" val="2038765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百泽安</a:t>
            </a:r>
            <a:r>
              <a:rPr lang="en-US" altLang="zh-CN"/>
              <a:t>®</a:t>
            </a:r>
            <a:r>
              <a:rPr lang="zh-CN" altLang="en-US"/>
              <a:t>（替雷利珠单抗注射液，</a:t>
            </a:r>
            <a:r>
              <a:rPr lang="en-US" altLang="zh-CN"/>
              <a:t>tislelizumab</a:t>
            </a:r>
            <a:r>
              <a:rPr lang="zh-CN" altLang="en-US"/>
              <a:t>）是一款针对免疫检查点受体程序性细胞死亡蛋白 </a:t>
            </a:r>
            <a:r>
              <a:rPr lang="en-US" altLang="zh-CN"/>
              <a:t>1</a:t>
            </a:r>
            <a:r>
              <a:rPr lang="zh-CN" altLang="en-US"/>
              <a:t>（</a:t>
            </a:r>
            <a:r>
              <a:rPr lang="en-US" altLang="zh-CN"/>
              <a:t>PD-1</a:t>
            </a:r>
            <a:r>
              <a:rPr lang="zh-CN" altLang="en-US"/>
              <a:t>）的人源化 </a:t>
            </a:r>
            <a:r>
              <a:rPr lang="en-US" altLang="zh-CN"/>
              <a:t>IgG4 </a:t>
            </a:r>
            <a:r>
              <a:rPr lang="zh-CN" altLang="en-US"/>
              <a:t>单克隆抗体，其设计旨在最大限度地减少与 </a:t>
            </a:r>
            <a:r>
              <a:rPr lang="en-US" altLang="zh-CN" err="1"/>
              <a:t>Fcγ</a:t>
            </a:r>
            <a:r>
              <a:rPr lang="en-US" altLang="zh-CN"/>
              <a:t> </a:t>
            </a:r>
            <a:r>
              <a:rPr lang="zh-CN" altLang="en-US"/>
              <a:t>受体（</a:t>
            </a:r>
            <a:r>
              <a:rPr lang="en-US" altLang="zh-CN" err="1"/>
              <a:t>FcγR</a:t>
            </a:r>
            <a:r>
              <a:rPr lang="zh-CN" altLang="en-US"/>
              <a:t>）结合，被认为能在激活巨噬细胞的吞噬作用中发挥重要作用，以尽量减少其对 </a:t>
            </a:r>
            <a:r>
              <a:rPr lang="en-US" altLang="zh-CN"/>
              <a:t>T </a:t>
            </a:r>
            <a:r>
              <a:rPr lang="zh-CN" altLang="en-US"/>
              <a:t>效应细胞的负面影响。</a:t>
            </a:r>
            <a:endParaRPr lang="en-US" altLang="zh-CN"/>
          </a:p>
          <a:p>
            <a:endParaRPr lang="en-US" altLang="zh-CN"/>
          </a:p>
          <a:p>
            <a:pPr marR="0" lvl="0" algn="l" defTabSz="914400" rtl="0" eaLnBrk="1" fontAlgn="auto" latinLnBrk="0" hangingPunct="1">
              <a:lnSpc>
                <a:spcPct val="100000"/>
              </a:lnSpc>
              <a:spcBef>
                <a:spcPts val="1000"/>
              </a:spcBef>
              <a:spcAft>
                <a:spcPts val="0"/>
              </a:spcAft>
              <a:buClr>
                <a:srgbClr val="ED1C24"/>
              </a:buClr>
              <a:buSzTx/>
              <a:tabLst/>
              <a:defRPr/>
            </a:pPr>
            <a:r>
              <a:rPr kumimoji="0" lang="zh-CN" altLang="en-US" sz="1200" b="0" i="0" u="none" strike="noStrike" kern="1200" cap="none" spc="0" normalizeH="0" baseline="0" noProof="0">
                <a:ln>
                  <a:noFill/>
                </a:ln>
                <a:solidFill>
                  <a:srgbClr val="283349"/>
                </a:solidFill>
                <a:effectLst/>
                <a:uLnTx/>
                <a:uFillTx/>
                <a:latin typeface="Raleway"/>
                <a:ea typeface="方正兰亭黑简体"/>
                <a:cs typeface="+mn-cs"/>
              </a:rPr>
              <a:t>目前正在全球范围进行单药及联合疗法临床试验，开发一系列针对实体瘤和血液肿瘤的适应症</a:t>
            </a:r>
            <a:endParaRPr lang="zh-CN" altLang="en-US"/>
          </a:p>
        </p:txBody>
      </p:sp>
      <p:sp>
        <p:nvSpPr>
          <p:cNvPr id="4" name="灯片编号占位符 3"/>
          <p:cNvSpPr>
            <a:spLocks noGrp="1"/>
          </p:cNvSpPr>
          <p:nvPr>
            <p:ph type="sldNum" sz="quarter" idx="5"/>
          </p:nvPr>
        </p:nvSpPr>
        <p:spPr/>
        <p:txBody>
          <a:bodyPr/>
          <a:lstStyle/>
          <a:p>
            <a:fld id="{C5057181-1016-2143-9A88-33F72A653E1B}" type="slidenum">
              <a:rPr lang="en-US" smtClean="0"/>
              <a:t>37</a:t>
            </a:fld>
            <a:endParaRPr lang="en-US"/>
          </a:p>
        </p:txBody>
      </p:sp>
    </p:spTree>
    <p:extLst>
      <p:ext uri="{BB962C8B-B14F-4D97-AF65-F5344CB8AC3E}">
        <p14:creationId xmlns:p14="http://schemas.microsoft.com/office/powerpoint/2010/main" val="45002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C4390-E969-495C-BBF1-FA0BBF6B14C5}"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DEEB5-FC93-2FB6-7D55-C70613D8E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856DF-CA33-4741-BE19-97AC0E111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5BBFB-6F5A-D4DB-FC7A-3EA5F9A711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B0A322C-23D6-29A1-CFE0-5AA85B1B7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57181-1016-2143-9A88-33F72A653E1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69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8C4390-E969-495C-BBF1-FA0BBF6B14C5}"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57181-1016-2143-9A88-33F72A653E1B}"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3605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57181-1016-2143-9A88-33F72A653E1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32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5057181-1016-2143-9A88-33F72A653E1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latin typeface="方正兰亭粗黑简体" panose="02000500000000000000" pitchFamily="2" charset="-122"/>
                <a:ea typeface="方正兰亭粗黑简体" panose="02000500000000000000" pitchFamily="2" charset="-122"/>
              </a:rPr>
              <a:t>下一波创新浪潮助力临床管线升级</a:t>
            </a:r>
            <a:endParaRPr lang="zh-CN" altLang="en-US"/>
          </a:p>
        </p:txBody>
      </p:sp>
      <p:sp>
        <p:nvSpPr>
          <p:cNvPr id="4" name="灯片编号占位符 3"/>
          <p:cNvSpPr>
            <a:spLocks noGrp="1"/>
          </p:cNvSpPr>
          <p:nvPr>
            <p:ph type="sldNum" sz="quarter" idx="5"/>
          </p:nvPr>
        </p:nvSpPr>
        <p:spPr/>
        <p:txBody>
          <a:bodyPr/>
          <a:lstStyle/>
          <a:p>
            <a:fld id="{C5057181-1016-2143-9A88-33F72A653E1B}" type="slidenum">
              <a:rPr lang="en-US" smtClean="0"/>
              <a:t>13</a:t>
            </a:fld>
            <a:endParaRPr lang="en-US"/>
          </a:p>
        </p:txBody>
      </p:sp>
    </p:spTree>
    <p:extLst>
      <p:ext uri="{BB962C8B-B14F-4D97-AF65-F5344CB8AC3E}">
        <p14:creationId xmlns:p14="http://schemas.microsoft.com/office/powerpoint/2010/main" val="40524179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6.sv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accent1">
            <a:alpha val="0"/>
          </a:schemeClr>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F6F6420-F9C4-E94C-9CFD-D64C4BE4C525}"/>
              </a:ext>
            </a:extLst>
          </p:cNvPr>
          <p:cNvCxnSpPr>
            <a:cxnSpLocks/>
          </p:cNvCxnSpPr>
          <p:nvPr userDrawn="1"/>
        </p:nvCxnSpPr>
        <p:spPr>
          <a:xfrm flipV="1">
            <a:off x="11762451" y="3429000"/>
            <a:ext cx="0" cy="3460096"/>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descr="A map of the world&#10;&#10;Description automatically generated">
            <a:extLst>
              <a:ext uri="{FF2B5EF4-FFF2-40B4-BE49-F238E27FC236}">
                <a16:creationId xmlns:a16="http://schemas.microsoft.com/office/drawing/2014/main" id="{06D4C9AE-2ACB-5201-9DE6-2E18DC6233B2}"/>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a:ext>
            </a:extLst>
          </a:blip>
          <a:srcRect r="11048"/>
          <a:stretch/>
        </p:blipFill>
        <p:spPr>
          <a:xfrm>
            <a:off x="0" y="0"/>
            <a:ext cx="12192000" cy="6889096"/>
          </a:xfrm>
          <a:prstGeom prst="rect">
            <a:avLst/>
          </a:prstGeom>
        </p:spPr>
      </p:pic>
      <p:sp>
        <p:nvSpPr>
          <p:cNvPr id="5" name="Rectangle 26">
            <a:extLst>
              <a:ext uri="{FF2B5EF4-FFF2-40B4-BE49-F238E27FC236}">
                <a16:creationId xmlns:a16="http://schemas.microsoft.com/office/drawing/2014/main" id="{9F52C4F4-941B-7478-3529-12DCD1AA3DD6}"/>
              </a:ext>
            </a:extLst>
          </p:cNvPr>
          <p:cNvSpPr/>
          <p:nvPr userDrawn="1"/>
        </p:nvSpPr>
        <p:spPr>
          <a:xfrm>
            <a:off x="0" y="0"/>
            <a:ext cx="12191999" cy="6889095"/>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楷体" panose="02010609060101010101" pitchFamily="49" charset="-122"/>
              <a:sym typeface="Arial" panose="020B0604020202020204" pitchFamily="34" charset="0"/>
            </a:endParaRPr>
          </a:p>
        </p:txBody>
      </p:sp>
      <p:pic>
        <p:nvPicPr>
          <p:cNvPr id="13" name="Graphic 12">
            <a:extLst>
              <a:ext uri="{FF2B5EF4-FFF2-40B4-BE49-F238E27FC236}">
                <a16:creationId xmlns:a16="http://schemas.microsoft.com/office/drawing/2014/main" id="{8DB35478-2095-1DA5-1B5B-BA086F6F03C9}"/>
              </a:ext>
            </a:extLst>
          </p:cNvPr>
          <p:cNvPicPr>
            <a:picLocks noChangeAspect="1"/>
          </p:cNvPicPr>
          <p:nvPr userDrawn="1"/>
        </p:nvPicPr>
        <p:blipFill rotWithShape="1">
          <a:blip r:embed="rId4">
            <a:alphaModFix amt="10000"/>
            <a:extLst>
              <a:ext uri="{96DAC541-7B7A-43D3-8B79-37D633B846F1}">
                <asvg:svgBlip xmlns:asvg="http://schemas.microsoft.com/office/drawing/2016/SVG/main" r:embed="rId5"/>
              </a:ext>
            </a:extLst>
          </a:blip>
          <a:srcRect l="24549" r="13730" b="54665"/>
          <a:stretch/>
        </p:blipFill>
        <p:spPr>
          <a:xfrm rot="16200000">
            <a:off x="9641722" y="878551"/>
            <a:ext cx="3401537" cy="1699019"/>
          </a:xfrm>
          <a:prstGeom prst="rect">
            <a:avLst/>
          </a:prstGeom>
        </p:spPr>
      </p:pic>
      <p:sp>
        <p:nvSpPr>
          <p:cNvPr id="11" name="Title 30">
            <a:extLst>
              <a:ext uri="{FF2B5EF4-FFF2-40B4-BE49-F238E27FC236}">
                <a16:creationId xmlns:a16="http://schemas.microsoft.com/office/drawing/2014/main" id="{DD452E29-CC7D-4F4B-817D-6AA5D4670F20}"/>
              </a:ext>
            </a:extLst>
          </p:cNvPr>
          <p:cNvSpPr>
            <a:spLocks noGrp="1"/>
          </p:cNvSpPr>
          <p:nvPr>
            <p:ph type="title"/>
          </p:nvPr>
        </p:nvSpPr>
        <p:spPr>
          <a:xfrm>
            <a:off x="821799" y="3776844"/>
            <a:ext cx="8744987" cy="995915"/>
          </a:xfrm>
          <a:prstGeom prst="rect">
            <a:avLst/>
          </a:prstGeom>
        </p:spPr>
        <p:txBody>
          <a:bodyPr anchor="t">
            <a:noAutofit/>
          </a:bodyPr>
          <a:lstStyle>
            <a:lvl1pPr>
              <a:lnSpc>
                <a:spcPct val="100000"/>
              </a:lnSpc>
              <a:defRPr sz="3999">
                <a:solidFill>
                  <a:srgbClr val="FFFFFF"/>
                </a:solidFill>
              </a:defRPr>
            </a:lvl1pPr>
          </a:lstStyle>
          <a:p>
            <a:endParaRPr lang="en-US"/>
          </a:p>
        </p:txBody>
      </p:sp>
      <p:sp>
        <p:nvSpPr>
          <p:cNvPr id="12" name="Subtitle 2">
            <a:extLst>
              <a:ext uri="{FF2B5EF4-FFF2-40B4-BE49-F238E27FC236}">
                <a16:creationId xmlns:a16="http://schemas.microsoft.com/office/drawing/2014/main" id="{960E5168-62B2-AA47-8CAD-916D86CE8042}"/>
              </a:ext>
            </a:extLst>
          </p:cNvPr>
          <p:cNvSpPr>
            <a:spLocks noGrp="1"/>
          </p:cNvSpPr>
          <p:nvPr>
            <p:ph type="subTitle" idx="1"/>
          </p:nvPr>
        </p:nvSpPr>
        <p:spPr>
          <a:xfrm>
            <a:off x="914400" y="5725632"/>
            <a:ext cx="4197086" cy="480131"/>
          </a:xfrm>
          <a:prstGeom prst="rect">
            <a:avLst/>
          </a:prstGeom>
        </p:spPr>
        <p:txBody>
          <a:bodyPr wrap="square" lIns="0" tIns="0" rIns="0" bIns="0" anchor="b">
            <a:noAutofit/>
          </a:bodyPr>
          <a:lstStyle>
            <a:lvl1pPr marL="0" indent="0" algn="l">
              <a:lnSpc>
                <a:spcPct val="100000"/>
              </a:lnSpc>
              <a:buNone/>
              <a:defRPr sz="1400" b="1">
                <a:solidFill>
                  <a:schemeClr val="tx1"/>
                </a:solidFill>
                <a:latin typeface="+mj-lt"/>
              </a:defRPr>
            </a:lvl1pPr>
            <a:lvl2pPr marL="457098" indent="0" algn="ctr">
              <a:buNone/>
              <a:defRPr sz="2000"/>
            </a:lvl2pPr>
            <a:lvl3pPr marL="914195" indent="0" algn="ctr">
              <a:buNone/>
              <a:defRPr sz="1800"/>
            </a:lvl3pPr>
            <a:lvl4pPr marL="1371292" indent="0" algn="ctr">
              <a:buNone/>
              <a:defRPr sz="1600"/>
            </a:lvl4pPr>
            <a:lvl5pPr marL="1828388" indent="0" algn="ctr">
              <a:buNone/>
              <a:defRPr sz="1600"/>
            </a:lvl5pPr>
            <a:lvl6pPr marL="2285486" indent="0" algn="ctr">
              <a:buNone/>
              <a:defRPr sz="1600"/>
            </a:lvl6pPr>
            <a:lvl7pPr marL="2742583" indent="0" algn="ctr">
              <a:buNone/>
              <a:defRPr sz="1600"/>
            </a:lvl7pPr>
            <a:lvl8pPr marL="3199680" indent="0" algn="ctr">
              <a:buNone/>
              <a:defRPr sz="1600"/>
            </a:lvl8pPr>
            <a:lvl9pPr marL="3656777" indent="0" algn="ctr">
              <a:buNone/>
              <a:defRPr sz="1600"/>
            </a:lvl9pPr>
          </a:lstStyle>
          <a:p>
            <a:endParaRPr lang="en-US"/>
          </a:p>
        </p:txBody>
      </p:sp>
      <p:cxnSp>
        <p:nvCxnSpPr>
          <p:cNvPr id="17" name="Straight Connector 16">
            <a:extLst>
              <a:ext uri="{FF2B5EF4-FFF2-40B4-BE49-F238E27FC236}">
                <a16:creationId xmlns:a16="http://schemas.microsoft.com/office/drawing/2014/main" id="{B7EB2A96-0372-F346-A840-596B0736A970}"/>
              </a:ext>
            </a:extLst>
          </p:cNvPr>
          <p:cNvCxnSpPr>
            <a:cxnSpLocks/>
          </p:cNvCxnSpPr>
          <p:nvPr userDrawn="1"/>
        </p:nvCxnSpPr>
        <p:spPr>
          <a:xfrm>
            <a:off x="0" y="3429000"/>
            <a:ext cx="12192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8269C4-A378-2248-9BF2-B980E61A0B2D}"/>
              </a:ext>
            </a:extLst>
          </p:cNvPr>
          <p:cNvCxnSpPr>
            <a:cxnSpLocks/>
          </p:cNvCxnSpPr>
          <p:nvPr userDrawn="1"/>
        </p:nvCxnSpPr>
        <p:spPr>
          <a:xfrm flipV="1">
            <a:off x="430836" y="-34725"/>
            <a:ext cx="0" cy="3460096"/>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图片 7" descr="手机屏幕的截图&#10;&#10;中度可信度描述已自动生成">
            <a:extLst>
              <a:ext uri="{FF2B5EF4-FFF2-40B4-BE49-F238E27FC236}">
                <a16:creationId xmlns:a16="http://schemas.microsoft.com/office/drawing/2014/main" id="{48C48F82-D434-7711-B2F2-7254A443B19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60385" y="1733765"/>
            <a:ext cx="3842043" cy="1268667"/>
          </a:xfrm>
          <a:prstGeom prst="rect">
            <a:avLst/>
          </a:prstGeom>
        </p:spPr>
      </p:pic>
      <p:pic>
        <p:nvPicPr>
          <p:cNvPr id="2" name="Picture 2" descr="A blurry blue and red background&#10;&#10;Description automatically generated">
            <a:extLst>
              <a:ext uri="{FF2B5EF4-FFF2-40B4-BE49-F238E27FC236}">
                <a16:creationId xmlns:a16="http://schemas.microsoft.com/office/drawing/2014/main" id="{ACC86E3B-AD4D-967A-9080-395804F68ABC}"/>
              </a:ext>
            </a:extLst>
          </p:cNvPr>
          <p:cNvPicPr>
            <a:picLocks noChangeAspect="1"/>
          </p:cNvPicPr>
          <p:nvPr userDrawn="1"/>
        </p:nvPicPr>
        <p:blipFill rotWithShape="1">
          <a:blip r:embed="rId7"/>
          <a:srcRect r="86985"/>
          <a:stretch/>
        </p:blipFill>
        <p:spPr>
          <a:xfrm rot="10800000">
            <a:off x="-1" y="-1"/>
            <a:ext cx="445803" cy="3425371"/>
          </a:xfrm>
          <a:prstGeom prst="rect">
            <a:avLst/>
          </a:prstGeom>
        </p:spPr>
      </p:pic>
    </p:spTree>
    <p:extLst>
      <p:ext uri="{BB962C8B-B14F-4D97-AF65-F5344CB8AC3E}">
        <p14:creationId xmlns:p14="http://schemas.microsoft.com/office/powerpoint/2010/main" val="380863683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cxnSp>
        <p:nvCxnSpPr>
          <p:cNvPr id="22" name="Straight Connector 21"/>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3"/>
          </p:nvPr>
        </p:nvSpPr>
        <p:spPr>
          <a:xfrm>
            <a:off x="739448" y="1400506"/>
            <a:ext cx="10637379" cy="4895850"/>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Rectangle 33"/>
          <p:cNvSpPr/>
          <p:nvPr userDrawn="1"/>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图片 8" descr="黑白色的标志&#10;&#10;描述已自动生成"/>
          <p:cNvPicPr>
            <a:picLocks noChangeAspect="1"/>
          </p:cNvPicPr>
          <p:nvPr userDrawn="1"/>
        </p:nvPicPr>
        <p:blipFill>
          <a:blip r:embed="rId2" cstate="print"/>
          <a:stretch>
            <a:fillRect/>
          </a:stretch>
        </p:blipFill>
        <p:spPr>
          <a:xfrm>
            <a:off x="10162373" y="6198233"/>
            <a:ext cx="1342823" cy="453180"/>
          </a:xfrm>
          <a:prstGeom prst="rect">
            <a:avLst/>
          </a:prstGeom>
        </p:spPr>
      </p:pic>
      <p:sp>
        <p:nvSpPr>
          <p:cNvPr id="11" name="Title 1"/>
          <p:cNvSpPr>
            <a:spLocks noGrp="1"/>
          </p:cNvSpPr>
          <p:nvPr>
            <p:ph type="ctrTitle"/>
          </p:nvPr>
        </p:nvSpPr>
        <p:spPr>
          <a:xfrm>
            <a:off x="430836" y="155058"/>
            <a:ext cx="10945997" cy="725482"/>
          </a:xfrm>
        </p:spPr>
        <p:txBody>
          <a:bodyPr lIns="91440" rIns="0" anchor="ctr">
            <a:noAutofit/>
          </a:bodyPr>
          <a:lstStyle>
            <a:lvl1pPr algn="l">
              <a:defRPr sz="2800" b="1" i="0" kern="0" cap="none" spc="200" baseline="0">
                <a:solidFill>
                  <a:schemeClr val="bg1"/>
                </a:solidFill>
                <a:latin typeface="+mj-lt"/>
                <a:cs typeface="Arial" panose="020B0604020202020204" pitchFamily="34" charset="0"/>
              </a:defRPr>
            </a:lvl1pPr>
          </a:lstStyle>
          <a:p>
            <a:endParaRPr lang="en-US"/>
          </a:p>
        </p:txBody>
      </p:sp>
      <p:sp>
        <p:nvSpPr>
          <p:cNvPr id="12"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o Borders">
    <p:bg>
      <p:bgPr>
        <a:solidFill>
          <a:srgbClr val="00677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 name="Text Placeholder 2"/>
          <p:cNvSpPr>
            <a:spLocks noGrp="1"/>
          </p:cNvSpPr>
          <p:nvPr>
            <p:ph type="body" sz="quarter" idx="14" hasCustomPrompt="1"/>
          </p:nvPr>
        </p:nvSpPr>
        <p:spPr>
          <a:xfrm>
            <a:off x="344559" y="6490093"/>
            <a:ext cx="10884360" cy="230315"/>
          </a:xfrm>
          <a:prstGeom prst="rect">
            <a:avLst/>
          </a:prstGeom>
        </p:spPr>
        <p:txBody>
          <a:bodyPr anchor="b"/>
          <a:lstStyle>
            <a:lvl1pPr marL="0" indent="0">
              <a:buNone/>
              <a:defRPr lang="en-US" sz="800">
                <a:solidFill>
                  <a:srgbClr val="FFFFFF"/>
                </a:solidFill>
              </a:defRPr>
            </a:lvl1pPr>
          </a:lstStyle>
          <a:p>
            <a:pPr marL="243840" lvl="0" indent="-243840">
              <a:lnSpc>
                <a:spcPct val="110000"/>
              </a:lnSpc>
              <a:spcBef>
                <a:spcPts val="0"/>
              </a:spcBef>
            </a:pPr>
            <a:r>
              <a:rPr lang="en-US"/>
              <a:t>Footer</a:t>
            </a:r>
          </a:p>
        </p:txBody>
      </p:sp>
      <p:pic>
        <p:nvPicPr>
          <p:cNvPr id="4" name="图片 3"/>
          <p:cNvPicPr>
            <a:picLocks noChangeAspect="1"/>
          </p:cNvPicPr>
          <p:nvPr userDrawn="1"/>
        </p:nvPicPr>
        <p:blipFill>
          <a:blip r:embed="rId3" cstate="screen"/>
          <a:stretch>
            <a:fillRect/>
          </a:stretch>
        </p:blipFill>
        <p:spPr>
          <a:xfrm>
            <a:off x="10575351" y="221526"/>
            <a:ext cx="1307134" cy="43162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D76F924-4533-6447-8EA4-CD0397FF3DA9}"/>
              </a:ext>
            </a:extLst>
          </p:cNvPr>
          <p:cNvSpPr/>
          <p:nvPr/>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8" y="116957"/>
            <a:ext cx="11452551" cy="905449"/>
          </a:xfrm>
        </p:spPr>
        <p:txBody>
          <a:bodyPr lIns="0" rIns="0" bIns="45720" anchor="b">
            <a:noAutofit/>
          </a:bodyPr>
          <a:lstStyle>
            <a:lvl1pPr algn="l">
              <a:lnSpc>
                <a:spcPct val="85000"/>
              </a:lnSpc>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0A07592-6068-93C1-2E28-69FF8F30E79D}"/>
              </a:ext>
            </a:extLst>
          </p:cNvPr>
          <p:cNvSpPr>
            <a:spLocks noGrp="1"/>
          </p:cNvSpPr>
          <p:nvPr>
            <p:ph type="body" sz="quarter" idx="13"/>
          </p:nvPr>
        </p:nvSpPr>
        <p:spPr>
          <a:xfrm>
            <a:off x="739448" y="5918199"/>
            <a:ext cx="4162752" cy="752475"/>
          </a:xfrm>
        </p:spPr>
        <p:txBody>
          <a:bodyPr anchor="b">
            <a:normAutofit/>
          </a:bodyPr>
          <a:lstStyle>
            <a:lvl1pPr marL="0" indent="0">
              <a:lnSpc>
                <a:spcPct val="80000"/>
              </a:lnSpc>
              <a:spcBef>
                <a:spcPts val="400"/>
              </a:spcBef>
              <a:buNone/>
              <a:defRPr sz="700">
                <a:solidFill>
                  <a:schemeClr val="bg2"/>
                </a:solidFill>
              </a:defRPr>
            </a:lvl1pPr>
            <a:lvl2pPr marL="365760" indent="0">
              <a:buNone/>
              <a:defRPr sz="700">
                <a:solidFill>
                  <a:schemeClr val="bg2"/>
                </a:solidFill>
              </a:defRPr>
            </a:lvl2pPr>
            <a:lvl3pPr marL="822960" indent="0">
              <a:buNone/>
              <a:defRPr sz="700">
                <a:solidFill>
                  <a:schemeClr val="bg2"/>
                </a:solidFill>
              </a:defRPr>
            </a:lvl3pPr>
            <a:lvl4pPr marL="1371600" indent="0">
              <a:buNone/>
              <a:defRPr sz="700">
                <a:solidFill>
                  <a:schemeClr val="bg2"/>
                </a:solidFill>
              </a:defRPr>
            </a:lvl4pPr>
            <a:lvl5pPr marL="1828800" indent="0">
              <a:buNone/>
              <a:defRPr sz="700">
                <a:solidFill>
                  <a:schemeClr val="bg2"/>
                </a:solidFill>
              </a:defRPr>
            </a:lvl5pPr>
          </a:lstStyle>
          <a:p>
            <a:pPr lvl="0"/>
            <a:r>
              <a:rPr lang="en-US"/>
              <a:t>Click to edit Master text styles</a:t>
            </a:r>
          </a:p>
        </p:txBody>
      </p:sp>
      <p:pic>
        <p:nvPicPr>
          <p:cNvPr id="4" name="图片 3" descr="黑白色的标志&#10;&#10;描述已自动生成">
            <a:extLst>
              <a:ext uri="{FF2B5EF4-FFF2-40B4-BE49-F238E27FC236}">
                <a16:creationId xmlns:a16="http://schemas.microsoft.com/office/drawing/2014/main" id="{EF2F66EE-1746-A227-A366-12DE03375E9E}"/>
              </a:ext>
            </a:extLst>
          </p:cNvPr>
          <p:cNvPicPr>
            <a:picLocks noChangeAspect="1"/>
          </p:cNvPicPr>
          <p:nvPr userDrawn="1"/>
        </p:nvPicPr>
        <p:blipFill>
          <a:blip r:embed="rId2" cstate="screen"/>
          <a:stretch>
            <a:fillRect/>
          </a:stretch>
        </p:blipFill>
        <p:spPr>
          <a:xfrm>
            <a:off x="10620577" y="219266"/>
            <a:ext cx="1342823" cy="453180"/>
          </a:xfrm>
          <a:prstGeom prst="rect">
            <a:avLst/>
          </a:prstGeom>
        </p:spPr>
      </p:pic>
    </p:spTree>
    <p:extLst>
      <p:ext uri="{BB962C8B-B14F-4D97-AF65-F5344CB8AC3E}">
        <p14:creationId xmlns:p14="http://schemas.microsoft.com/office/powerpoint/2010/main" val="40579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04F816E-1E66-A594-5D21-01354D07D9EF}"/>
              </a:ext>
            </a:extLst>
          </p:cNvPr>
          <p:cNvSpPr>
            <a:spLocks noGrp="1"/>
          </p:cNvSpPr>
          <p:nvPr>
            <p:ph type="body" sz="quarter" idx="14"/>
          </p:nvPr>
        </p:nvSpPr>
        <p:spPr>
          <a:xfrm>
            <a:off x="739446" y="5825363"/>
            <a:ext cx="4162753" cy="863600"/>
          </a:xfrm>
        </p:spPr>
        <p:txBody>
          <a:bodyPr anchor="b">
            <a:normAutofit/>
          </a:bodyPr>
          <a:lstStyle>
            <a:lvl1pPr marL="0" indent="0">
              <a:lnSpc>
                <a:spcPct val="80000"/>
              </a:lnSpc>
              <a:spcBef>
                <a:spcPts val="400"/>
              </a:spcBef>
              <a:buNone/>
              <a:defRPr sz="700">
                <a:solidFill>
                  <a:schemeClr val="bg2"/>
                </a:solidFill>
              </a:defRPr>
            </a:lvl1pPr>
            <a:lvl2pPr marL="365760" indent="0">
              <a:buNone/>
              <a:defRPr sz="700">
                <a:solidFill>
                  <a:schemeClr val="bg2"/>
                </a:solidFill>
              </a:defRPr>
            </a:lvl2pPr>
            <a:lvl3pPr marL="822960" indent="0">
              <a:buNone/>
              <a:defRPr sz="700">
                <a:solidFill>
                  <a:schemeClr val="bg2"/>
                </a:solidFill>
              </a:defRPr>
            </a:lvl3pPr>
            <a:lvl4pPr marL="1371600" indent="0">
              <a:buNone/>
              <a:defRPr sz="700">
                <a:solidFill>
                  <a:schemeClr val="bg2"/>
                </a:solidFill>
              </a:defRPr>
            </a:lvl4pPr>
            <a:lvl5pPr marL="1828800" indent="0">
              <a:buNone/>
              <a:defRPr sz="700">
                <a:solidFill>
                  <a:schemeClr val="bg2"/>
                </a:solidFill>
              </a:defRPr>
            </a:lvl5pPr>
          </a:lstStyle>
          <a:p>
            <a:pPr lvl="0"/>
            <a:r>
              <a:rPr lang="en-US"/>
              <a:t>Click to edit Master text styles</a:t>
            </a:r>
          </a:p>
        </p:txBody>
      </p: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24" y="1400507"/>
            <a:ext cx="11135076" cy="4088779"/>
          </a:xfrm>
        </p:spPr>
        <p:txBody>
          <a:bodyPr>
            <a:noAutofit/>
          </a:bodyPr>
          <a:lstStyle>
            <a:lvl1pPr marL="173038" indent="-173038">
              <a:lnSpc>
                <a:spcPct val="89000"/>
              </a:lnSpc>
              <a:spcBef>
                <a:spcPts val="600"/>
              </a:spcBef>
              <a:buClr>
                <a:schemeClr val="accent4"/>
              </a:buClr>
              <a:buFont typeface="Arial" panose="020B0604020202020204" pitchFamily="34" charset="0"/>
              <a:buChar char="•"/>
              <a:defRPr sz="1600">
                <a:solidFill>
                  <a:schemeClr val="bg1"/>
                </a:solidFill>
              </a:defRPr>
            </a:lvl1pPr>
            <a:lvl2pPr marL="284163" indent="-111125">
              <a:lnSpc>
                <a:spcPct val="89000"/>
              </a:lnSpc>
              <a:spcBef>
                <a:spcPts val="600"/>
              </a:spcBef>
              <a:buClr>
                <a:schemeClr val="accent4"/>
              </a:buClr>
              <a:buFont typeface="Arial" panose="020B0604020202020204" pitchFamily="34" charset="0"/>
              <a:buChar char="­"/>
              <a:defRPr sz="1400">
                <a:solidFill>
                  <a:schemeClr val="bg1"/>
                </a:solidFill>
              </a:defRPr>
            </a:lvl2pPr>
            <a:lvl3pPr marL="960120" indent="-137160">
              <a:lnSpc>
                <a:spcPct val="100000"/>
              </a:lnSpc>
              <a:spcBef>
                <a:spcPts val="1200"/>
              </a:spcBef>
              <a:buClr>
                <a:schemeClr val="accent4"/>
              </a:buClr>
              <a:buFont typeface="Arial" panose="020B0604020202020204" pitchFamily="34" charset="0"/>
              <a:buChar char="•"/>
              <a:defRPr sz="1400">
                <a:solidFill>
                  <a:schemeClr val="bg1"/>
                </a:solidFill>
              </a:defRPr>
            </a:lvl3pPr>
            <a:lvl4pPr marL="1600200" indent="-228600">
              <a:lnSpc>
                <a:spcPct val="100000"/>
              </a:lnSpc>
              <a:spcBef>
                <a:spcPts val="1200"/>
              </a:spcBef>
              <a:buClr>
                <a:schemeClr val="accent4"/>
              </a:buClr>
              <a:buFont typeface="Arial" panose="020B0604020202020204" pitchFamily="34" charset="0"/>
              <a:buChar char="•"/>
              <a:defRPr sz="1400">
                <a:solidFill>
                  <a:schemeClr val="bg1"/>
                </a:solidFill>
              </a:defRPr>
            </a:lvl4pPr>
            <a:lvl5pPr marL="2057400" indent="-228600">
              <a:lnSpc>
                <a:spcPct val="100000"/>
              </a:lnSpc>
              <a:spcBef>
                <a:spcPts val="1200"/>
              </a:spcBef>
              <a:buClr>
                <a:schemeClr val="accent4"/>
              </a:buClr>
              <a:buFont typeface="Arial" panose="020B0604020202020204" pitchFamily="34" charset="0"/>
              <a:buChar char="•"/>
              <a:defRPr sz="1400">
                <a:solidFill>
                  <a:schemeClr val="bg1"/>
                </a:solidFill>
              </a:defRPr>
            </a:lvl5pPr>
          </a:lstStyle>
          <a:p>
            <a:pPr lvl="0"/>
            <a:r>
              <a:rPr lang="en-US"/>
              <a:t>Click to edit Master text styles</a:t>
            </a:r>
          </a:p>
          <a:p>
            <a:pPr lvl="1"/>
            <a:r>
              <a:rPr lang="en-US"/>
              <a:t>Second level</a:t>
            </a:r>
          </a:p>
        </p:txBody>
      </p:sp>
      <p:cxnSp>
        <p:nvCxnSpPr>
          <p:cNvPr id="22" name="Straight Connector 21">
            <a:extLst>
              <a:ext uri="{FF2B5EF4-FFF2-40B4-BE49-F238E27FC236}">
                <a16:creationId xmlns:a16="http://schemas.microsoft.com/office/drawing/2014/main" id="{33F2443A-AA37-3E44-8C98-A20C8F686D33}"/>
              </a:ext>
            </a:extLst>
          </p:cNvPr>
          <p:cNvCxnSpPr>
            <a:cxnSpLocks/>
          </p:cNvCxnSpPr>
          <p:nvPr/>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D76F924-4533-6447-8EA4-CD0397FF3DA9}"/>
              </a:ext>
            </a:extLst>
          </p:cNvPr>
          <p:cNvSpPr/>
          <p:nvPr/>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C732C6-520F-F0FA-3BCB-723F6A0B680D}"/>
              </a:ext>
            </a:extLst>
          </p:cNvPr>
          <p:cNvSpPr>
            <a:spLocks noGrp="1"/>
          </p:cNvSpPr>
          <p:nvPr>
            <p:ph type="ctrTitle" hasCustomPrompt="1"/>
          </p:nvPr>
        </p:nvSpPr>
        <p:spPr>
          <a:xfrm>
            <a:off x="739448" y="116957"/>
            <a:ext cx="11452551" cy="905449"/>
          </a:xfrm>
        </p:spPr>
        <p:txBody>
          <a:bodyPr lIns="0" rIns="0" bIns="45720" anchor="ctr">
            <a:noAutofit/>
          </a:bodyPr>
          <a:lstStyle>
            <a:lvl1pPr algn="l">
              <a:lnSpc>
                <a:spcPct val="85000"/>
              </a:lnSpc>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pic>
        <p:nvPicPr>
          <p:cNvPr id="6" name="图片 5" descr="黑白色的标志&#10;&#10;描述已自动生成">
            <a:extLst>
              <a:ext uri="{FF2B5EF4-FFF2-40B4-BE49-F238E27FC236}">
                <a16:creationId xmlns:a16="http://schemas.microsoft.com/office/drawing/2014/main" id="{A3B3407B-C768-D5DA-E379-7545D20C0C33}"/>
              </a:ext>
            </a:extLst>
          </p:cNvPr>
          <p:cNvPicPr>
            <a:picLocks noChangeAspect="1"/>
          </p:cNvPicPr>
          <p:nvPr userDrawn="1"/>
        </p:nvPicPr>
        <p:blipFill>
          <a:blip r:embed="rId2" cstate="screen"/>
          <a:stretch>
            <a:fillRect/>
          </a:stretch>
        </p:blipFill>
        <p:spPr>
          <a:xfrm>
            <a:off x="10620577" y="219266"/>
            <a:ext cx="1342823" cy="453180"/>
          </a:xfrm>
          <a:prstGeom prst="rect">
            <a:avLst/>
          </a:prstGeom>
        </p:spPr>
      </p:pic>
    </p:spTree>
    <p:extLst>
      <p:ext uri="{BB962C8B-B14F-4D97-AF65-F5344CB8AC3E}">
        <p14:creationId xmlns:p14="http://schemas.microsoft.com/office/powerpoint/2010/main" val="9476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6"/>
        </a:solidFill>
        <a:effectLst/>
      </p:bgPr>
    </p:bg>
    <p:spTree>
      <p:nvGrpSpPr>
        <p:cNvPr id="1" name=""/>
        <p:cNvGrpSpPr/>
        <p:nvPr/>
      </p:nvGrpSpPr>
      <p:grpSpPr>
        <a:xfrm>
          <a:off x="0" y="0"/>
          <a:ext cx="0" cy="0"/>
          <a:chOff x="0" y="0"/>
          <a:chExt cx="0" cy="0"/>
        </a:xfrm>
      </p:grpSpPr>
      <p:pic>
        <p:nvPicPr>
          <p:cNvPr id="35" name="Picture 34" descr="A map of the world&#10;&#10;Description automatically generated">
            <a:extLst>
              <a:ext uri="{FF2B5EF4-FFF2-40B4-BE49-F238E27FC236}">
                <a16:creationId xmlns:a16="http://schemas.microsoft.com/office/drawing/2014/main" id="{06D4C9AE-2ACB-5201-9DE6-2E18DC6233B2}"/>
              </a:ext>
            </a:extLst>
          </p:cNvPr>
          <p:cNvPicPr>
            <a:picLocks noChangeAspect="1"/>
          </p:cNvPicPr>
          <p:nvPr userDrawn="1"/>
        </p:nvPicPr>
        <p:blipFill rotWithShape="1">
          <a:blip r:embed="rId2">
            <a:alphaModFix amt="33000"/>
          </a:blip>
          <a:srcRect r="11048"/>
          <a:stretch/>
        </p:blipFill>
        <p:spPr>
          <a:xfrm>
            <a:off x="1" y="12700"/>
            <a:ext cx="12205648" cy="6858000"/>
          </a:xfrm>
          <a:prstGeom prst="rect">
            <a:avLst/>
          </a:prstGeom>
        </p:spPr>
      </p:pic>
      <p:pic>
        <p:nvPicPr>
          <p:cNvPr id="2" name="图片 1" descr="手机屏幕的截图&#10;&#10;中度可信度描述已自动生成">
            <a:extLst>
              <a:ext uri="{FF2B5EF4-FFF2-40B4-BE49-F238E27FC236}">
                <a16:creationId xmlns:a16="http://schemas.microsoft.com/office/drawing/2014/main" id="{2C096FA4-1181-9889-0E24-B739448354FF}"/>
              </a:ext>
            </a:extLst>
          </p:cNvPr>
          <p:cNvPicPr>
            <a:picLocks noChangeAspect="1"/>
          </p:cNvPicPr>
          <p:nvPr userDrawn="1"/>
        </p:nvPicPr>
        <p:blipFill>
          <a:blip r:embed="rId3"/>
          <a:stretch>
            <a:fillRect/>
          </a:stretch>
        </p:blipFill>
        <p:spPr>
          <a:xfrm>
            <a:off x="860385" y="1733765"/>
            <a:ext cx="3842043" cy="1268667"/>
          </a:xfrm>
          <a:prstGeom prst="rect">
            <a:avLst/>
          </a:prstGeom>
        </p:spPr>
      </p:pic>
      <p:pic>
        <p:nvPicPr>
          <p:cNvPr id="3" name="Picture 2" descr="A blurry blue and red background&#10;&#10;Description automatically generated">
            <a:extLst>
              <a:ext uri="{FF2B5EF4-FFF2-40B4-BE49-F238E27FC236}">
                <a16:creationId xmlns:a16="http://schemas.microsoft.com/office/drawing/2014/main" id="{0B0BEF68-40E1-8FFA-7133-82FEB1168E93}"/>
              </a:ext>
            </a:extLst>
          </p:cNvPr>
          <p:cNvPicPr>
            <a:picLocks noChangeAspect="1"/>
          </p:cNvPicPr>
          <p:nvPr userDrawn="1"/>
        </p:nvPicPr>
        <p:blipFill rotWithShape="1">
          <a:blip r:embed="rId4"/>
          <a:srcRect r="86985"/>
          <a:stretch/>
        </p:blipFill>
        <p:spPr>
          <a:xfrm rot="10800000">
            <a:off x="-1" y="-1"/>
            <a:ext cx="445803" cy="3425371"/>
          </a:xfrm>
          <a:prstGeom prst="rect">
            <a:avLst/>
          </a:prstGeom>
        </p:spPr>
      </p:pic>
      <p:sp>
        <p:nvSpPr>
          <p:cNvPr id="11" name="Title 30">
            <a:extLst>
              <a:ext uri="{FF2B5EF4-FFF2-40B4-BE49-F238E27FC236}">
                <a16:creationId xmlns:a16="http://schemas.microsoft.com/office/drawing/2014/main" id="{DD452E29-CC7D-4F4B-817D-6AA5D4670F20}"/>
              </a:ext>
            </a:extLst>
          </p:cNvPr>
          <p:cNvSpPr>
            <a:spLocks noGrp="1"/>
          </p:cNvSpPr>
          <p:nvPr>
            <p:ph type="title"/>
          </p:nvPr>
        </p:nvSpPr>
        <p:spPr>
          <a:xfrm>
            <a:off x="821800" y="3776844"/>
            <a:ext cx="7061200" cy="995915"/>
          </a:xfrm>
          <a:prstGeom prst="rect">
            <a:avLst/>
          </a:prstGeom>
        </p:spPr>
        <p:txBody>
          <a:bodyPr anchor="t">
            <a:noAutofit/>
          </a:bodyPr>
          <a:lstStyle>
            <a:lvl1pPr>
              <a:defRPr sz="3999">
                <a:solidFill>
                  <a:srgbClr val="FFFFFF"/>
                </a:solidFill>
              </a:defRPr>
            </a:lvl1pPr>
          </a:lstStyle>
          <a:p>
            <a:r>
              <a:rPr lang="en-US"/>
              <a:t>Click to edit Master title style</a:t>
            </a:r>
          </a:p>
        </p:txBody>
      </p:sp>
      <p:sp>
        <p:nvSpPr>
          <p:cNvPr id="12" name="Subtitle 2">
            <a:extLst>
              <a:ext uri="{FF2B5EF4-FFF2-40B4-BE49-F238E27FC236}">
                <a16:creationId xmlns:a16="http://schemas.microsoft.com/office/drawing/2014/main" id="{960E5168-62B2-AA47-8CAD-916D86CE8042}"/>
              </a:ext>
            </a:extLst>
          </p:cNvPr>
          <p:cNvSpPr>
            <a:spLocks noGrp="1"/>
          </p:cNvSpPr>
          <p:nvPr>
            <p:ph type="subTitle" idx="1"/>
          </p:nvPr>
        </p:nvSpPr>
        <p:spPr>
          <a:xfrm>
            <a:off x="914400" y="5725632"/>
            <a:ext cx="4197086" cy="480131"/>
          </a:xfrm>
          <a:prstGeom prst="rect">
            <a:avLst/>
          </a:prstGeom>
        </p:spPr>
        <p:txBody>
          <a:bodyPr wrap="square" lIns="0" tIns="0" rIns="0" bIns="0" anchor="b">
            <a:noAutofit/>
          </a:bodyPr>
          <a:lstStyle>
            <a:lvl1pPr marL="0" indent="0" algn="l">
              <a:buNone/>
              <a:defRPr sz="1400" b="1">
                <a:solidFill>
                  <a:schemeClr val="tx1"/>
                </a:solidFill>
                <a:latin typeface="+mj-lt"/>
              </a:defRPr>
            </a:lvl1pPr>
            <a:lvl2pPr marL="457098" indent="0" algn="ctr">
              <a:buNone/>
              <a:defRPr sz="2000"/>
            </a:lvl2pPr>
            <a:lvl3pPr marL="914195" indent="0" algn="ctr">
              <a:buNone/>
              <a:defRPr sz="1800"/>
            </a:lvl3pPr>
            <a:lvl4pPr marL="1371292" indent="0" algn="ctr">
              <a:buNone/>
              <a:defRPr sz="1600"/>
            </a:lvl4pPr>
            <a:lvl5pPr marL="1828388" indent="0" algn="ctr">
              <a:buNone/>
              <a:defRPr sz="1600"/>
            </a:lvl5pPr>
            <a:lvl6pPr marL="2285486" indent="0" algn="ctr">
              <a:buNone/>
              <a:defRPr sz="1600"/>
            </a:lvl6pPr>
            <a:lvl7pPr marL="2742583" indent="0" algn="ctr">
              <a:buNone/>
              <a:defRPr sz="1600"/>
            </a:lvl7pPr>
            <a:lvl8pPr marL="3199680" indent="0" algn="ctr">
              <a:buNone/>
              <a:defRPr sz="1600"/>
            </a:lvl8pPr>
            <a:lvl9pPr marL="3656777" indent="0" algn="ctr">
              <a:buNone/>
              <a:defRPr sz="1600"/>
            </a:lvl9pPr>
          </a:lstStyle>
          <a:p>
            <a:r>
              <a:rPr lang="en-US"/>
              <a:t>Click to edit Master subtitle style</a:t>
            </a:r>
          </a:p>
        </p:txBody>
      </p:sp>
      <p:cxnSp>
        <p:nvCxnSpPr>
          <p:cNvPr id="17" name="Straight Connector 16">
            <a:extLst>
              <a:ext uri="{FF2B5EF4-FFF2-40B4-BE49-F238E27FC236}">
                <a16:creationId xmlns:a16="http://schemas.microsoft.com/office/drawing/2014/main" id="{B7EB2A96-0372-F346-A840-596B0736A970}"/>
              </a:ext>
            </a:extLst>
          </p:cNvPr>
          <p:cNvCxnSpPr>
            <a:cxnSpLocks/>
          </p:cNvCxnSpPr>
          <p:nvPr userDrawn="1"/>
        </p:nvCxnSpPr>
        <p:spPr>
          <a:xfrm>
            <a:off x="0" y="3429000"/>
            <a:ext cx="12192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8269C4-A378-2248-9BF2-B980E61A0B2D}"/>
              </a:ext>
            </a:extLst>
          </p:cNvPr>
          <p:cNvCxnSpPr>
            <a:cxnSpLocks/>
          </p:cNvCxnSpPr>
          <p:nvPr userDrawn="1"/>
        </p:nvCxnSpPr>
        <p:spPr>
          <a:xfrm flipV="1">
            <a:off x="430836" y="-34725"/>
            <a:ext cx="0" cy="3460096"/>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6F6420-F9C4-E94C-9CFD-D64C4BE4C525}"/>
              </a:ext>
            </a:extLst>
          </p:cNvPr>
          <p:cNvCxnSpPr>
            <a:cxnSpLocks/>
          </p:cNvCxnSpPr>
          <p:nvPr userDrawn="1"/>
        </p:nvCxnSpPr>
        <p:spPr>
          <a:xfrm flipV="1">
            <a:off x="11762451" y="3429000"/>
            <a:ext cx="0" cy="3460096"/>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DB35478-2095-1DA5-1B5B-BA086F6F03C9}"/>
              </a:ext>
            </a:extLst>
          </p:cNvPr>
          <p:cNvPicPr>
            <a:picLocks noChangeAspect="1"/>
          </p:cNvPicPr>
          <p:nvPr userDrawn="1"/>
        </p:nvPicPr>
        <p:blipFill rotWithShape="1">
          <a:blip r:embed="rId5">
            <a:alphaModFix amt="10000"/>
            <a:extLst>
              <a:ext uri="{96DAC541-7B7A-43D3-8B79-37D633B846F1}">
                <asvg:svgBlip xmlns:asvg="http://schemas.microsoft.com/office/drawing/2016/SVG/main" r:embed="rId6"/>
              </a:ext>
            </a:extLst>
          </a:blip>
          <a:srcRect l="24549" r="13730" b="54665"/>
          <a:stretch/>
        </p:blipFill>
        <p:spPr>
          <a:xfrm rot="16200000">
            <a:off x="9655370" y="878551"/>
            <a:ext cx="3401537" cy="1699019"/>
          </a:xfrm>
          <a:prstGeom prst="rect">
            <a:avLst/>
          </a:prstGeom>
        </p:spPr>
      </p:pic>
    </p:spTree>
    <p:extLst>
      <p:ext uri="{BB962C8B-B14F-4D97-AF65-F5344CB8AC3E}">
        <p14:creationId xmlns:p14="http://schemas.microsoft.com/office/powerpoint/2010/main" val="263794463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vider 5">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a:xfrm>
            <a:off x="0" y="0"/>
            <a:ext cx="6086994" cy="6858000"/>
          </a:xfrm>
          <a:prstGeom prst="rect">
            <a:avLst/>
          </a:prstGeom>
        </p:spPr>
      </p:pic>
      <p:sp>
        <p:nvSpPr>
          <p:cNvPr id="28" name="Rectangle 27"/>
          <p:cNvSpPr/>
          <p:nvPr userDrawn="1"/>
        </p:nvSpPr>
        <p:spPr>
          <a:xfrm>
            <a:off x="0" y="1033040"/>
            <a:ext cx="430833" cy="582495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7717" y="1033040"/>
            <a:ext cx="6096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430836" y="1033041"/>
            <a:ext cx="0" cy="582495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088283" y="1033041"/>
            <a:ext cx="6096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11762451" y="0"/>
            <a:ext cx="0" cy="1033041"/>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itle 10"/>
          <p:cNvSpPr>
            <a:spLocks noGrp="1"/>
          </p:cNvSpPr>
          <p:nvPr>
            <p:ph type="title"/>
          </p:nvPr>
        </p:nvSpPr>
        <p:spPr>
          <a:xfrm>
            <a:off x="6677246" y="1033039"/>
            <a:ext cx="5083917" cy="4791897"/>
          </a:xfrm>
        </p:spPr>
        <p:txBody>
          <a:bodyPr vert="horz" lIns="91440" tIns="45720" rIns="91440" bIns="45720" rtlCol="0" anchor="ctr">
            <a:noAutofit/>
          </a:bodyPr>
          <a:lstStyle>
            <a:lvl1pPr>
              <a:defRPr lang="en-US" sz="5400" kern="0" spc="200" baseline="0" dirty="0"/>
            </a:lvl1pPr>
          </a:lstStyle>
          <a:p>
            <a:pPr lvl="0"/>
            <a:r>
              <a:rPr lang="zh-CN" altLang="en-US"/>
              <a:t>单击此处编辑母版标题样式</a:t>
            </a:r>
            <a:endParaRPr lang="en-US"/>
          </a:p>
        </p:txBody>
      </p:sp>
      <p:pic>
        <p:nvPicPr>
          <p:cNvPr id="12" name="Picture 11"/>
          <p:cNvPicPr>
            <a:picLocks noChangeAspect="1"/>
          </p:cNvPicPr>
          <p:nvPr userDrawn="1"/>
        </p:nvPicPr>
        <p:blipFill rotWithShape="1">
          <a:blip r:embed="rId3" cstate="screen"/>
          <a:srcRect/>
          <a:stretch>
            <a:fillRect/>
          </a:stretch>
        </p:blipFill>
        <p:spPr>
          <a:xfrm flipV="1">
            <a:off x="467018" y="1073983"/>
            <a:ext cx="1311324" cy="3889730"/>
          </a:xfrm>
          <a:prstGeom prst="rect">
            <a:avLst/>
          </a:prstGeom>
        </p:spPr>
      </p:pic>
      <p:pic>
        <p:nvPicPr>
          <p:cNvPr id="13" name="图片 12" descr="黑白色的标志&#10;&#10;描述已自动生成"/>
          <p:cNvPicPr>
            <a:picLocks noChangeAspect="1"/>
          </p:cNvPicPr>
          <p:nvPr userDrawn="1"/>
        </p:nvPicPr>
        <p:blipFill>
          <a:blip r:embed="rId4" cstate="screen"/>
          <a:stretch>
            <a:fillRect/>
          </a:stretch>
        </p:blipFill>
        <p:spPr>
          <a:xfrm>
            <a:off x="10163978" y="353268"/>
            <a:ext cx="1342823" cy="453180"/>
          </a:xfrm>
          <a:prstGeom prst="rect">
            <a:avLst/>
          </a:prstGeom>
        </p:spPr>
      </p:pic>
      <p:sp>
        <p:nvSpPr>
          <p:cNvPr id="14"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6">
    <p:spTree>
      <p:nvGrpSpPr>
        <p:cNvPr id="1" name=""/>
        <p:cNvGrpSpPr/>
        <p:nvPr/>
      </p:nvGrpSpPr>
      <p:grpSpPr>
        <a:xfrm>
          <a:off x="0" y="0"/>
          <a:ext cx="0" cy="0"/>
          <a:chOff x="0" y="0"/>
          <a:chExt cx="0" cy="0"/>
        </a:xfrm>
      </p:grpSpPr>
      <p:pic>
        <p:nvPicPr>
          <p:cNvPr id="4" name="Picture 3" descr="A picture containing person, person&#10;&#10;Description automatically generated"/>
          <p:cNvPicPr>
            <a:picLocks noChangeAspect="1"/>
          </p:cNvPicPr>
          <p:nvPr userDrawn="1"/>
        </p:nvPicPr>
        <p:blipFill rotWithShape="1">
          <a:blip r:embed="rId2" cstate="screen"/>
          <a:srcRect/>
          <a:stretch>
            <a:fillRect/>
          </a:stretch>
        </p:blipFill>
        <p:spPr>
          <a:xfrm>
            <a:off x="0" y="0"/>
            <a:ext cx="6096000" cy="6858000"/>
          </a:xfrm>
          <a:prstGeom prst="rect">
            <a:avLst/>
          </a:prstGeom>
        </p:spPr>
      </p:pic>
      <p:sp>
        <p:nvSpPr>
          <p:cNvPr id="21" name="Rectangle 20"/>
          <p:cNvSpPr/>
          <p:nvPr userDrawn="1"/>
        </p:nvSpPr>
        <p:spPr>
          <a:xfrm>
            <a:off x="0" y="1033040"/>
            <a:ext cx="430833" cy="582495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itle 10"/>
          <p:cNvSpPr>
            <a:spLocks noGrp="1"/>
          </p:cNvSpPr>
          <p:nvPr>
            <p:ph type="title"/>
          </p:nvPr>
        </p:nvSpPr>
        <p:spPr>
          <a:xfrm>
            <a:off x="6677246" y="1033039"/>
            <a:ext cx="5083917" cy="4791897"/>
          </a:xfrm>
        </p:spPr>
        <p:txBody>
          <a:bodyPr vert="horz" lIns="91440" tIns="45720" rIns="91440" bIns="45720" rtlCol="0" anchor="ctr">
            <a:noAutofit/>
          </a:bodyPr>
          <a:lstStyle>
            <a:lvl1pPr>
              <a:defRPr lang="en-US" sz="5400" kern="0" spc="200" baseline="0" dirty="0"/>
            </a:lvl1pPr>
          </a:lstStyle>
          <a:p>
            <a:pPr lvl="0"/>
            <a:r>
              <a:rPr lang="zh-CN" altLang="en-US"/>
              <a:t>单击此处编辑母版标题样式</a:t>
            </a:r>
            <a:endParaRPr lang="en-US"/>
          </a:p>
        </p:txBody>
      </p:sp>
      <p:cxnSp>
        <p:nvCxnSpPr>
          <p:cNvPr id="15" name="Straight Connector 14"/>
          <p:cNvCxnSpPr/>
          <p:nvPr userDrawn="1"/>
        </p:nvCxnSpPr>
        <p:spPr>
          <a:xfrm>
            <a:off x="-7717" y="1033040"/>
            <a:ext cx="6096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430836" y="1033041"/>
            <a:ext cx="0" cy="582495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6088283" y="1033041"/>
            <a:ext cx="6096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11762451" y="0"/>
            <a:ext cx="0" cy="1033041"/>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rotWithShape="1">
          <a:blip r:embed="rId3" cstate="screen"/>
          <a:srcRect/>
          <a:stretch>
            <a:fillRect/>
          </a:stretch>
        </p:blipFill>
        <p:spPr>
          <a:xfrm flipV="1">
            <a:off x="467018" y="1073983"/>
            <a:ext cx="1311324" cy="3889730"/>
          </a:xfrm>
          <a:prstGeom prst="rect">
            <a:avLst/>
          </a:prstGeom>
        </p:spPr>
      </p:pic>
      <p:pic>
        <p:nvPicPr>
          <p:cNvPr id="14" name="图片 13" descr="黑白色的标志&#10;&#10;描述已自动生成"/>
          <p:cNvPicPr>
            <a:picLocks noChangeAspect="1"/>
          </p:cNvPicPr>
          <p:nvPr userDrawn="1"/>
        </p:nvPicPr>
        <p:blipFill>
          <a:blip r:embed="rId4" cstate="screen"/>
          <a:stretch>
            <a:fillRect/>
          </a:stretch>
        </p:blipFill>
        <p:spPr>
          <a:xfrm>
            <a:off x="10163978" y="353268"/>
            <a:ext cx="1342823" cy="453180"/>
          </a:xfrm>
          <a:prstGeom prst="rect">
            <a:avLst/>
          </a:prstGeom>
        </p:spPr>
      </p:pic>
      <p:sp>
        <p:nvSpPr>
          <p:cNvPr id="18"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7">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screen"/>
          <a:srcRect/>
          <a:stretch>
            <a:fillRect/>
          </a:stretch>
        </p:blipFill>
        <p:spPr>
          <a:xfrm>
            <a:off x="0" y="0"/>
            <a:ext cx="6096000" cy="6858000"/>
          </a:xfrm>
          <a:prstGeom prst="rect">
            <a:avLst/>
          </a:prstGeom>
        </p:spPr>
      </p:pic>
      <p:sp>
        <p:nvSpPr>
          <p:cNvPr id="30" name="Rectangle 29"/>
          <p:cNvSpPr/>
          <p:nvPr userDrawn="1"/>
        </p:nvSpPr>
        <p:spPr>
          <a:xfrm>
            <a:off x="7717" y="1027326"/>
            <a:ext cx="430833" cy="582495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0" y="1027326"/>
            <a:ext cx="6096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430836" y="1033041"/>
            <a:ext cx="0" cy="582495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088283" y="1033041"/>
            <a:ext cx="6096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V="1">
            <a:off x="11762451" y="0"/>
            <a:ext cx="0" cy="1033041"/>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Title 10"/>
          <p:cNvSpPr>
            <a:spLocks noGrp="1"/>
          </p:cNvSpPr>
          <p:nvPr>
            <p:ph type="title"/>
          </p:nvPr>
        </p:nvSpPr>
        <p:spPr>
          <a:xfrm>
            <a:off x="6677246" y="1033039"/>
            <a:ext cx="5083917" cy="4791897"/>
          </a:xfrm>
        </p:spPr>
        <p:txBody>
          <a:bodyPr vert="horz" lIns="91440" tIns="45720" rIns="91440" bIns="45720" rtlCol="0" anchor="ctr">
            <a:noAutofit/>
          </a:bodyPr>
          <a:lstStyle>
            <a:lvl1pPr>
              <a:defRPr lang="en-US" sz="5400" kern="0" spc="200" baseline="0" dirty="0"/>
            </a:lvl1pPr>
          </a:lstStyle>
          <a:p>
            <a:pPr lvl="0"/>
            <a:r>
              <a:rPr lang="zh-CN" altLang="en-US"/>
              <a:t>单击此处编辑母版标题样式</a:t>
            </a:r>
            <a:endParaRPr lang="en-US"/>
          </a:p>
        </p:txBody>
      </p:sp>
      <p:pic>
        <p:nvPicPr>
          <p:cNvPr id="12" name="Picture 11"/>
          <p:cNvPicPr>
            <a:picLocks noChangeAspect="1"/>
          </p:cNvPicPr>
          <p:nvPr userDrawn="1"/>
        </p:nvPicPr>
        <p:blipFill rotWithShape="1">
          <a:blip r:embed="rId3" cstate="screen"/>
          <a:srcRect/>
          <a:stretch>
            <a:fillRect/>
          </a:stretch>
        </p:blipFill>
        <p:spPr>
          <a:xfrm flipV="1">
            <a:off x="467018" y="1073983"/>
            <a:ext cx="1311324" cy="3889730"/>
          </a:xfrm>
          <a:prstGeom prst="rect">
            <a:avLst/>
          </a:prstGeom>
        </p:spPr>
      </p:pic>
      <p:pic>
        <p:nvPicPr>
          <p:cNvPr id="14" name="图片 13" descr="黑白色的标志&#10;&#10;描述已自动生成"/>
          <p:cNvPicPr>
            <a:picLocks noChangeAspect="1"/>
          </p:cNvPicPr>
          <p:nvPr userDrawn="1"/>
        </p:nvPicPr>
        <p:blipFill>
          <a:blip r:embed="rId4" cstate="screen"/>
          <a:stretch>
            <a:fillRect/>
          </a:stretch>
        </p:blipFill>
        <p:spPr>
          <a:xfrm>
            <a:off x="10163978" y="353268"/>
            <a:ext cx="1342823" cy="453180"/>
          </a:xfrm>
          <a:prstGeom prst="rect">
            <a:avLst/>
          </a:prstGeom>
        </p:spPr>
      </p:pic>
      <p:sp>
        <p:nvSpPr>
          <p:cNvPr id="13"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ext ge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2104AD-06D1-D3CE-FB10-81EA599960C4}"/>
              </a:ext>
            </a:extLst>
          </p:cNvPr>
          <p:cNvSpPr/>
          <p:nvPr userDrawn="1"/>
        </p:nvSpPr>
        <p:spPr>
          <a:xfrm rot="16200000">
            <a:off x="-398533" y="371180"/>
            <a:ext cx="6869917" cy="6103714"/>
          </a:xfrm>
          <a:prstGeom prst="rect">
            <a:avLst/>
          </a:prstGeom>
          <a:gradFill flip="none" rotWithShape="1">
            <a:gsLst>
              <a:gs pos="100000">
                <a:schemeClr val="accent6">
                  <a:alpha val="55000"/>
                </a:schemeClr>
              </a:gs>
              <a:gs pos="0">
                <a:schemeClr val="bg1">
                  <a:alpha val="55000"/>
                </a:schemeClr>
              </a:gs>
            </a:gsLst>
            <a:lin ang="5400000" scaled="0"/>
            <a:tileRect/>
          </a:gra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algn="ctr">
              <a:lnSpc>
                <a:spcPct val="85000"/>
              </a:lnSpc>
              <a:spcBef>
                <a:spcPts val="1200"/>
              </a:spcBef>
            </a:pPr>
            <a:endParaRPr lang="en-US" sz="2000" b="1">
              <a:solidFill>
                <a:schemeClr val="accent2"/>
              </a:solidFill>
              <a:latin typeface="Arial" panose="020B0604020202020204"/>
              <a:cs typeface="Arial"/>
            </a:endParaRPr>
          </a:p>
        </p:txBody>
      </p:sp>
      <p:sp>
        <p:nvSpPr>
          <p:cNvPr id="4" name="Rectangle 3">
            <a:extLst>
              <a:ext uri="{FF2B5EF4-FFF2-40B4-BE49-F238E27FC236}">
                <a16:creationId xmlns:a16="http://schemas.microsoft.com/office/drawing/2014/main" id="{0B90C121-ED60-EF02-9775-63445E044ED6}"/>
              </a:ext>
            </a:extLst>
          </p:cNvPr>
          <p:cNvSpPr/>
          <p:nvPr userDrawn="1"/>
        </p:nvSpPr>
        <p:spPr>
          <a:xfrm>
            <a:off x="-7717" y="0"/>
            <a:ext cx="610371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tablet&#10;&#10;Description automatically generated">
            <a:extLst>
              <a:ext uri="{FF2B5EF4-FFF2-40B4-BE49-F238E27FC236}">
                <a16:creationId xmlns:a16="http://schemas.microsoft.com/office/drawing/2014/main" id="{C01D8F3A-1332-1461-8217-7B9374C68B1C}"/>
              </a:ext>
            </a:extLst>
          </p:cNvPr>
          <p:cNvPicPr>
            <a:picLocks noChangeAspect="1"/>
          </p:cNvPicPr>
          <p:nvPr userDrawn="1"/>
        </p:nvPicPr>
        <p:blipFill rotWithShape="1">
          <a:blip r:embed="rId2"/>
          <a:srcRect l="1584" r="47504"/>
          <a:stretch/>
        </p:blipFill>
        <p:spPr>
          <a:xfrm>
            <a:off x="7717" y="1021121"/>
            <a:ext cx="6080566" cy="5824961"/>
          </a:xfrm>
          <a:prstGeom prst="rect">
            <a:avLst/>
          </a:prstGeom>
        </p:spPr>
      </p:pic>
      <p:sp>
        <p:nvSpPr>
          <p:cNvPr id="28" name="Rectangle 27">
            <a:extLst>
              <a:ext uri="{FF2B5EF4-FFF2-40B4-BE49-F238E27FC236}">
                <a16:creationId xmlns:a16="http://schemas.microsoft.com/office/drawing/2014/main" id="{278B4674-A859-6341-B984-ABFEB7EE4819}"/>
              </a:ext>
            </a:extLst>
          </p:cNvPr>
          <p:cNvSpPr/>
          <p:nvPr/>
        </p:nvSpPr>
        <p:spPr>
          <a:xfrm>
            <a:off x="0" y="1033040"/>
            <a:ext cx="430833" cy="5824959"/>
          </a:xfrm>
          <a:prstGeom prst="rect">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cxnSp>
        <p:nvCxnSpPr>
          <p:cNvPr id="19" name="Straight Connector 18">
            <a:extLst>
              <a:ext uri="{FF2B5EF4-FFF2-40B4-BE49-F238E27FC236}">
                <a16:creationId xmlns:a16="http://schemas.microsoft.com/office/drawing/2014/main" id="{8C928581-AE8A-D244-89C8-9C9325565651}"/>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77E878-5D84-F043-90FE-E2EB38F39985}"/>
              </a:ext>
            </a:extLst>
          </p:cNvPr>
          <p:cNvCxnSpPr>
            <a:cxnSpLocks/>
          </p:cNvCxnSpPr>
          <p:nvPr/>
        </p:nvCxnSpPr>
        <p:spPr>
          <a:xfrm flipV="1">
            <a:off x="430836" y="1033041"/>
            <a:ext cx="0" cy="582495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0A3DF-7666-EF4D-9118-7FEDF898CEFE}"/>
              </a:ext>
            </a:extLst>
          </p:cNvPr>
          <p:cNvCxnSpPr>
            <a:cxnSpLocks/>
          </p:cNvCxnSpPr>
          <p:nvPr/>
        </p:nvCxnSpPr>
        <p:spPr>
          <a:xfrm>
            <a:off x="6088283" y="1033041"/>
            <a:ext cx="6096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B14F95-843B-A749-B9E4-F630912591AE}"/>
              </a:ext>
            </a:extLst>
          </p:cNvPr>
          <p:cNvCxnSpPr>
            <a:cxnSpLocks/>
          </p:cNvCxnSpPr>
          <p:nvPr/>
        </p:nvCxnSpPr>
        <p:spPr>
          <a:xfrm flipV="1">
            <a:off x="11762451" y="0"/>
            <a:ext cx="0" cy="1033041"/>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itle 10">
            <a:extLst>
              <a:ext uri="{FF2B5EF4-FFF2-40B4-BE49-F238E27FC236}">
                <a16:creationId xmlns:a16="http://schemas.microsoft.com/office/drawing/2014/main" id="{9AB7B248-4737-F444-97FC-DA45136B5389}"/>
              </a:ext>
            </a:extLst>
          </p:cNvPr>
          <p:cNvSpPr>
            <a:spLocks noGrp="1"/>
          </p:cNvSpPr>
          <p:nvPr>
            <p:ph type="title" hasCustomPrompt="1"/>
          </p:nvPr>
        </p:nvSpPr>
        <p:spPr>
          <a:xfrm>
            <a:off x="6677246" y="1033039"/>
            <a:ext cx="5083917" cy="4791897"/>
          </a:xfrm>
        </p:spPr>
        <p:txBody>
          <a:bodyPr anchor="ctr">
            <a:noAutofit/>
          </a:bodyPr>
          <a:lstStyle>
            <a:lvl1pPr algn="l">
              <a:defRPr sz="4800">
                <a:solidFill>
                  <a:schemeClr val="bg1"/>
                </a:solidFill>
              </a:defRPr>
            </a:lvl1pPr>
          </a:lstStyle>
          <a:p>
            <a:r>
              <a:rPr lang="en-US"/>
              <a:t>Section Title</a:t>
            </a:r>
          </a:p>
        </p:txBody>
      </p:sp>
      <p:pic>
        <p:nvPicPr>
          <p:cNvPr id="12" name="Picture 11">
            <a:extLst>
              <a:ext uri="{FF2B5EF4-FFF2-40B4-BE49-F238E27FC236}">
                <a16:creationId xmlns:a16="http://schemas.microsoft.com/office/drawing/2014/main" id="{3B429D7E-0BEE-8B83-7A7C-661D5F65FAD3}"/>
              </a:ext>
            </a:extLst>
          </p:cNvPr>
          <p:cNvPicPr>
            <a:picLocks noChangeAspect="1"/>
          </p:cNvPicPr>
          <p:nvPr/>
        </p:nvPicPr>
        <p:blipFill rotWithShape="1">
          <a:blip r:embed="rId3"/>
          <a:srcRect l="14704" t="18909" r="33902" b="773"/>
          <a:stretch/>
        </p:blipFill>
        <p:spPr>
          <a:xfrm flipV="1">
            <a:off x="467018" y="1073983"/>
            <a:ext cx="1311324" cy="3889730"/>
          </a:xfrm>
          <a:prstGeom prst="rect">
            <a:avLst/>
          </a:prstGeom>
        </p:spPr>
      </p:pic>
      <p:sp>
        <p:nvSpPr>
          <p:cNvPr id="2" name="Slide Number Placeholder 4">
            <a:extLst>
              <a:ext uri="{FF2B5EF4-FFF2-40B4-BE49-F238E27FC236}">
                <a16:creationId xmlns:a16="http://schemas.microsoft.com/office/drawing/2014/main" id="{703F703B-82AF-FE56-5244-32D16DA0EEA6}"/>
              </a:ext>
            </a:extLst>
          </p:cNvPr>
          <p:cNvSpPr>
            <a:spLocks noGrp="1"/>
          </p:cNvSpPr>
          <p:nvPr>
            <p:ph type="sldNum" sz="quarter" idx="12"/>
          </p:nvPr>
        </p:nvSpPr>
        <p:spPr>
          <a:xfrm>
            <a:off x="11456363" y="6424148"/>
            <a:ext cx="609600" cy="365125"/>
          </a:xfrm>
          <a:prstGeom prst="rect">
            <a:avLst/>
          </a:prstGeom>
        </p:spPr>
        <p:txBody>
          <a:bodyPr/>
          <a:lstStyle>
            <a:lvl1pPr algn="ct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7" name="Picture 6" descr="A blurry blue and red background&#10;&#10;Description automatically generated">
            <a:extLst>
              <a:ext uri="{FF2B5EF4-FFF2-40B4-BE49-F238E27FC236}">
                <a16:creationId xmlns:a16="http://schemas.microsoft.com/office/drawing/2014/main" id="{071B84B3-01CC-BB3C-04EC-13F45DF6876B}"/>
              </a:ext>
            </a:extLst>
          </p:cNvPr>
          <p:cNvPicPr>
            <a:picLocks noChangeAspect="1"/>
          </p:cNvPicPr>
          <p:nvPr userDrawn="1"/>
        </p:nvPicPr>
        <p:blipFill rotWithShape="1">
          <a:blip r:embed="rId4"/>
          <a:srcRect r="92021"/>
          <a:stretch/>
        </p:blipFill>
        <p:spPr>
          <a:xfrm>
            <a:off x="-12699" y="1033038"/>
            <a:ext cx="465730" cy="5836881"/>
          </a:xfrm>
          <a:prstGeom prst="rect">
            <a:avLst/>
          </a:prstGeom>
        </p:spPr>
      </p:pic>
      <p:cxnSp>
        <p:nvCxnSpPr>
          <p:cNvPr id="24" name="Straight Connector 23">
            <a:extLst>
              <a:ext uri="{FF2B5EF4-FFF2-40B4-BE49-F238E27FC236}">
                <a16:creationId xmlns:a16="http://schemas.microsoft.com/office/drawing/2014/main" id="{567709E1-23D8-EF49-AB49-B3C68FA570D5}"/>
              </a:ext>
            </a:extLst>
          </p:cNvPr>
          <p:cNvCxnSpPr>
            <a:cxnSpLocks/>
          </p:cNvCxnSpPr>
          <p:nvPr/>
        </p:nvCxnSpPr>
        <p:spPr>
          <a:xfrm>
            <a:off x="-7717" y="1033040"/>
            <a:ext cx="6096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图片 8" descr="黑白色的标志&#10;&#10;描述已自动生成">
            <a:extLst>
              <a:ext uri="{FF2B5EF4-FFF2-40B4-BE49-F238E27FC236}">
                <a16:creationId xmlns:a16="http://schemas.microsoft.com/office/drawing/2014/main" id="{D17190A2-D147-91C5-E9AC-3ED57C5FF2BA}"/>
              </a:ext>
            </a:extLst>
          </p:cNvPr>
          <p:cNvPicPr>
            <a:picLocks noChangeAspect="1"/>
          </p:cNvPicPr>
          <p:nvPr userDrawn="1"/>
        </p:nvPicPr>
        <p:blipFill>
          <a:blip r:embed="rId5" cstate="screen"/>
          <a:stretch>
            <a:fillRect/>
          </a:stretch>
        </p:blipFill>
        <p:spPr>
          <a:xfrm>
            <a:off x="10238128" y="284248"/>
            <a:ext cx="1342823" cy="453180"/>
          </a:xfrm>
          <a:prstGeom prst="rect">
            <a:avLst/>
          </a:prstGeom>
        </p:spPr>
      </p:pic>
    </p:spTree>
    <p:extLst>
      <p:ext uri="{BB962C8B-B14F-4D97-AF65-F5344CB8AC3E}">
        <p14:creationId xmlns:p14="http://schemas.microsoft.com/office/powerpoint/2010/main" val="330821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ppendix">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2104AD-06D1-D3CE-FB10-81EA599960C4}"/>
              </a:ext>
            </a:extLst>
          </p:cNvPr>
          <p:cNvSpPr/>
          <p:nvPr userDrawn="1"/>
        </p:nvSpPr>
        <p:spPr>
          <a:xfrm rot="16200000">
            <a:off x="-398533" y="371180"/>
            <a:ext cx="6869917" cy="6103714"/>
          </a:xfrm>
          <a:prstGeom prst="rect">
            <a:avLst/>
          </a:prstGeom>
          <a:gradFill flip="none" rotWithShape="1">
            <a:gsLst>
              <a:gs pos="100000">
                <a:schemeClr val="accent6">
                  <a:alpha val="55000"/>
                </a:schemeClr>
              </a:gs>
              <a:gs pos="0">
                <a:schemeClr val="bg1">
                  <a:alpha val="55000"/>
                </a:schemeClr>
              </a:gs>
            </a:gsLst>
            <a:lin ang="5400000" scaled="0"/>
            <a:tileRect/>
          </a:gra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algn="ctr">
              <a:lnSpc>
                <a:spcPct val="85000"/>
              </a:lnSpc>
              <a:spcBef>
                <a:spcPts val="1200"/>
              </a:spcBef>
            </a:pPr>
            <a:endParaRPr lang="en-US" sz="2000" b="1">
              <a:solidFill>
                <a:schemeClr val="accent2"/>
              </a:solidFill>
              <a:latin typeface="Arial" panose="020B0604020202020204"/>
              <a:cs typeface="Arial"/>
            </a:endParaRPr>
          </a:p>
        </p:txBody>
      </p:sp>
      <p:sp>
        <p:nvSpPr>
          <p:cNvPr id="4" name="Rectangle 3">
            <a:extLst>
              <a:ext uri="{FF2B5EF4-FFF2-40B4-BE49-F238E27FC236}">
                <a16:creationId xmlns:a16="http://schemas.microsoft.com/office/drawing/2014/main" id="{0B90C121-ED60-EF02-9775-63445E044ED6}"/>
              </a:ext>
            </a:extLst>
          </p:cNvPr>
          <p:cNvSpPr/>
          <p:nvPr userDrawn="1"/>
        </p:nvSpPr>
        <p:spPr>
          <a:xfrm>
            <a:off x="-7717" y="0"/>
            <a:ext cx="610371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8B4674-A859-6341-B984-ABFEB7EE4819}"/>
              </a:ext>
            </a:extLst>
          </p:cNvPr>
          <p:cNvSpPr/>
          <p:nvPr/>
        </p:nvSpPr>
        <p:spPr>
          <a:xfrm>
            <a:off x="0" y="1033040"/>
            <a:ext cx="430833" cy="5824959"/>
          </a:xfrm>
          <a:prstGeom prst="rect">
            <a:avLst/>
          </a:prstGeom>
          <a:solidFill>
            <a:schemeClr val="accent2">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cxnSp>
        <p:nvCxnSpPr>
          <p:cNvPr id="19" name="Straight Connector 18">
            <a:extLst>
              <a:ext uri="{FF2B5EF4-FFF2-40B4-BE49-F238E27FC236}">
                <a16:creationId xmlns:a16="http://schemas.microsoft.com/office/drawing/2014/main" id="{8C928581-AE8A-D244-89C8-9C9325565651}"/>
              </a:ext>
            </a:extLst>
          </p:cNvPr>
          <p:cNvCxnSpPr>
            <a:cxnSpLocks/>
          </p:cNvCxnSpPr>
          <p:nvPr/>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77E878-5D84-F043-90FE-E2EB38F39985}"/>
              </a:ext>
            </a:extLst>
          </p:cNvPr>
          <p:cNvCxnSpPr>
            <a:cxnSpLocks/>
          </p:cNvCxnSpPr>
          <p:nvPr/>
        </p:nvCxnSpPr>
        <p:spPr>
          <a:xfrm flipV="1">
            <a:off x="430836" y="1033041"/>
            <a:ext cx="0" cy="582495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20A3DF-7666-EF4D-9118-7FEDF898CEFE}"/>
              </a:ext>
            </a:extLst>
          </p:cNvPr>
          <p:cNvCxnSpPr>
            <a:cxnSpLocks/>
          </p:cNvCxnSpPr>
          <p:nvPr/>
        </p:nvCxnSpPr>
        <p:spPr>
          <a:xfrm>
            <a:off x="6088283" y="1033041"/>
            <a:ext cx="6096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B14F95-843B-A749-B9E4-F630912591AE}"/>
              </a:ext>
            </a:extLst>
          </p:cNvPr>
          <p:cNvCxnSpPr>
            <a:cxnSpLocks/>
          </p:cNvCxnSpPr>
          <p:nvPr/>
        </p:nvCxnSpPr>
        <p:spPr>
          <a:xfrm flipV="1">
            <a:off x="11762451" y="0"/>
            <a:ext cx="0" cy="1033041"/>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itle 10">
            <a:extLst>
              <a:ext uri="{FF2B5EF4-FFF2-40B4-BE49-F238E27FC236}">
                <a16:creationId xmlns:a16="http://schemas.microsoft.com/office/drawing/2014/main" id="{9AB7B248-4737-F444-97FC-DA45136B5389}"/>
              </a:ext>
            </a:extLst>
          </p:cNvPr>
          <p:cNvSpPr>
            <a:spLocks noGrp="1"/>
          </p:cNvSpPr>
          <p:nvPr>
            <p:ph type="title" hasCustomPrompt="1"/>
          </p:nvPr>
        </p:nvSpPr>
        <p:spPr>
          <a:xfrm>
            <a:off x="6677246" y="1033039"/>
            <a:ext cx="5083917" cy="4791897"/>
          </a:xfrm>
        </p:spPr>
        <p:txBody>
          <a:bodyPr anchor="ctr">
            <a:noAutofit/>
          </a:bodyPr>
          <a:lstStyle>
            <a:lvl1pPr algn="l">
              <a:defRPr sz="4800">
                <a:solidFill>
                  <a:schemeClr val="bg1"/>
                </a:solidFill>
              </a:defRPr>
            </a:lvl1pPr>
          </a:lstStyle>
          <a:p>
            <a:r>
              <a:rPr lang="en-US"/>
              <a:t>Section Title</a:t>
            </a:r>
          </a:p>
        </p:txBody>
      </p:sp>
      <p:pic>
        <p:nvPicPr>
          <p:cNvPr id="12" name="Picture 11">
            <a:extLst>
              <a:ext uri="{FF2B5EF4-FFF2-40B4-BE49-F238E27FC236}">
                <a16:creationId xmlns:a16="http://schemas.microsoft.com/office/drawing/2014/main" id="{3B429D7E-0BEE-8B83-7A7C-661D5F65FAD3}"/>
              </a:ext>
            </a:extLst>
          </p:cNvPr>
          <p:cNvPicPr>
            <a:picLocks noChangeAspect="1"/>
          </p:cNvPicPr>
          <p:nvPr/>
        </p:nvPicPr>
        <p:blipFill rotWithShape="1">
          <a:blip r:embed="rId2"/>
          <a:srcRect l="14704" t="18909" r="33902" b="773"/>
          <a:stretch/>
        </p:blipFill>
        <p:spPr>
          <a:xfrm flipV="1">
            <a:off x="467018" y="1073983"/>
            <a:ext cx="1311324" cy="3889730"/>
          </a:xfrm>
          <a:prstGeom prst="rect">
            <a:avLst/>
          </a:prstGeom>
        </p:spPr>
      </p:pic>
      <p:sp>
        <p:nvSpPr>
          <p:cNvPr id="2" name="Slide Number Placeholder 4">
            <a:extLst>
              <a:ext uri="{FF2B5EF4-FFF2-40B4-BE49-F238E27FC236}">
                <a16:creationId xmlns:a16="http://schemas.microsoft.com/office/drawing/2014/main" id="{703F703B-82AF-FE56-5244-32D16DA0EEA6}"/>
              </a:ext>
            </a:extLst>
          </p:cNvPr>
          <p:cNvSpPr>
            <a:spLocks noGrp="1"/>
          </p:cNvSpPr>
          <p:nvPr>
            <p:ph type="sldNum" sz="quarter" idx="12"/>
          </p:nvPr>
        </p:nvSpPr>
        <p:spPr>
          <a:xfrm>
            <a:off x="11456363" y="6424148"/>
            <a:ext cx="609600" cy="365125"/>
          </a:xfrm>
          <a:prstGeom prst="rect">
            <a:avLst/>
          </a:prstGeom>
        </p:spPr>
        <p:txBody>
          <a:bodyPr/>
          <a:lstStyle>
            <a:lvl1pPr algn="ct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7" name="Picture 6" descr="A blurry blue and red background&#10;&#10;Description automatically generated">
            <a:extLst>
              <a:ext uri="{FF2B5EF4-FFF2-40B4-BE49-F238E27FC236}">
                <a16:creationId xmlns:a16="http://schemas.microsoft.com/office/drawing/2014/main" id="{071B84B3-01CC-BB3C-04EC-13F45DF6876B}"/>
              </a:ext>
            </a:extLst>
          </p:cNvPr>
          <p:cNvPicPr>
            <a:picLocks noChangeAspect="1"/>
          </p:cNvPicPr>
          <p:nvPr userDrawn="1"/>
        </p:nvPicPr>
        <p:blipFill rotWithShape="1">
          <a:blip r:embed="rId3"/>
          <a:srcRect r="92021"/>
          <a:stretch/>
        </p:blipFill>
        <p:spPr>
          <a:xfrm>
            <a:off x="-12699" y="1033038"/>
            <a:ext cx="465730" cy="5836881"/>
          </a:xfrm>
          <a:prstGeom prst="rect">
            <a:avLst/>
          </a:prstGeom>
        </p:spPr>
      </p:pic>
      <p:cxnSp>
        <p:nvCxnSpPr>
          <p:cNvPr id="24" name="Straight Connector 23">
            <a:extLst>
              <a:ext uri="{FF2B5EF4-FFF2-40B4-BE49-F238E27FC236}">
                <a16:creationId xmlns:a16="http://schemas.microsoft.com/office/drawing/2014/main" id="{567709E1-23D8-EF49-AB49-B3C68FA570D5}"/>
              </a:ext>
            </a:extLst>
          </p:cNvPr>
          <p:cNvCxnSpPr>
            <a:cxnSpLocks/>
          </p:cNvCxnSpPr>
          <p:nvPr/>
        </p:nvCxnSpPr>
        <p:spPr>
          <a:xfrm>
            <a:off x="-7717" y="1033040"/>
            <a:ext cx="6096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图片 7" descr="黑白色的标志&#10;&#10;描述已自动生成">
            <a:extLst>
              <a:ext uri="{FF2B5EF4-FFF2-40B4-BE49-F238E27FC236}">
                <a16:creationId xmlns:a16="http://schemas.microsoft.com/office/drawing/2014/main" id="{BE697349-EA83-211E-D82D-E216F96E63EB}"/>
              </a:ext>
            </a:extLst>
          </p:cNvPr>
          <p:cNvPicPr>
            <a:picLocks noChangeAspect="1"/>
          </p:cNvPicPr>
          <p:nvPr userDrawn="1"/>
        </p:nvPicPr>
        <p:blipFill>
          <a:blip r:embed="rId4" cstate="screen"/>
          <a:stretch>
            <a:fillRect/>
          </a:stretch>
        </p:blipFill>
        <p:spPr>
          <a:xfrm>
            <a:off x="10238128" y="284248"/>
            <a:ext cx="1342823" cy="453180"/>
          </a:xfrm>
          <a:prstGeom prst="rect">
            <a:avLst/>
          </a:prstGeom>
        </p:spPr>
      </p:pic>
    </p:spTree>
    <p:extLst>
      <p:ext uri="{BB962C8B-B14F-4D97-AF65-F5344CB8AC3E}">
        <p14:creationId xmlns:p14="http://schemas.microsoft.com/office/powerpoint/2010/main" val="228751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8">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screen"/>
          <a:srcRect/>
          <a:stretch>
            <a:fillRect/>
          </a:stretch>
        </p:blipFill>
        <p:spPr>
          <a:xfrm>
            <a:off x="0" y="0"/>
            <a:ext cx="6096000" cy="6858000"/>
          </a:xfrm>
          <a:prstGeom prst="rect">
            <a:avLst/>
          </a:prstGeom>
        </p:spPr>
      </p:pic>
      <p:sp>
        <p:nvSpPr>
          <p:cNvPr id="27" name="Rectangle 26"/>
          <p:cNvSpPr/>
          <p:nvPr userDrawn="1"/>
        </p:nvSpPr>
        <p:spPr>
          <a:xfrm>
            <a:off x="0" y="1033040"/>
            <a:ext cx="430833" cy="582495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7717" y="1033041"/>
            <a:ext cx="6096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V="1">
            <a:off x="430836" y="1033041"/>
            <a:ext cx="0" cy="582495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6088283" y="1033041"/>
            <a:ext cx="6096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11762451" y="0"/>
            <a:ext cx="0" cy="1033041"/>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itle 10"/>
          <p:cNvSpPr>
            <a:spLocks noGrp="1"/>
          </p:cNvSpPr>
          <p:nvPr>
            <p:ph type="title"/>
          </p:nvPr>
        </p:nvSpPr>
        <p:spPr>
          <a:xfrm>
            <a:off x="6677246" y="1033039"/>
            <a:ext cx="5083917" cy="4791897"/>
          </a:xfrm>
        </p:spPr>
        <p:txBody>
          <a:bodyPr vert="horz" lIns="91440" tIns="45720" rIns="91440" bIns="45720" rtlCol="0" anchor="ctr">
            <a:noAutofit/>
          </a:bodyPr>
          <a:lstStyle>
            <a:lvl1pPr>
              <a:defRPr lang="en-US" sz="5400" kern="0" spc="200" baseline="0" dirty="0"/>
            </a:lvl1pPr>
          </a:lstStyle>
          <a:p>
            <a:pPr lvl="0"/>
            <a:r>
              <a:rPr lang="zh-CN" altLang="en-US"/>
              <a:t>单击此处编辑母版标题样式</a:t>
            </a:r>
            <a:endParaRPr lang="en-US"/>
          </a:p>
        </p:txBody>
      </p:sp>
      <p:pic>
        <p:nvPicPr>
          <p:cNvPr id="12" name="Picture 11"/>
          <p:cNvPicPr>
            <a:picLocks noChangeAspect="1"/>
          </p:cNvPicPr>
          <p:nvPr userDrawn="1"/>
        </p:nvPicPr>
        <p:blipFill rotWithShape="1">
          <a:blip r:embed="rId3" cstate="screen"/>
          <a:srcRect/>
          <a:stretch>
            <a:fillRect/>
          </a:stretch>
        </p:blipFill>
        <p:spPr>
          <a:xfrm flipV="1">
            <a:off x="467018" y="1073983"/>
            <a:ext cx="1311324" cy="3889730"/>
          </a:xfrm>
          <a:prstGeom prst="rect">
            <a:avLst/>
          </a:prstGeom>
        </p:spPr>
      </p:pic>
      <p:pic>
        <p:nvPicPr>
          <p:cNvPr id="14" name="图片 13" descr="黑白色的标志&#10;&#10;描述已自动生成"/>
          <p:cNvPicPr>
            <a:picLocks noChangeAspect="1"/>
          </p:cNvPicPr>
          <p:nvPr userDrawn="1"/>
        </p:nvPicPr>
        <p:blipFill>
          <a:blip r:embed="rId4" cstate="screen"/>
          <a:stretch>
            <a:fillRect/>
          </a:stretch>
        </p:blipFill>
        <p:spPr>
          <a:xfrm>
            <a:off x="10163978" y="353268"/>
            <a:ext cx="1342823" cy="453180"/>
          </a:xfrm>
          <a:prstGeom prst="rect">
            <a:avLst/>
          </a:prstGeom>
        </p:spPr>
      </p:pic>
      <p:sp>
        <p:nvSpPr>
          <p:cNvPr id="13"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pic>
        <p:nvPicPr>
          <p:cNvPr id="2" name="图片 1" descr="黑白色的标志&#10;&#10;描述已自动生成">
            <a:extLst>
              <a:ext uri="{FF2B5EF4-FFF2-40B4-BE49-F238E27FC236}">
                <a16:creationId xmlns:a16="http://schemas.microsoft.com/office/drawing/2014/main" id="{E04826F4-EC3F-BD56-892D-145A5CEE50FA}"/>
              </a:ext>
            </a:extLst>
          </p:cNvPr>
          <p:cNvPicPr>
            <a:picLocks noChangeAspect="1"/>
          </p:cNvPicPr>
          <p:nvPr userDrawn="1"/>
        </p:nvPicPr>
        <p:blipFill>
          <a:blip r:embed="rId2" cstate="screen"/>
          <a:stretch>
            <a:fillRect/>
          </a:stretch>
        </p:blipFill>
        <p:spPr>
          <a:xfrm>
            <a:off x="4087882" y="1414140"/>
            <a:ext cx="4017893" cy="1355971"/>
          </a:xfrm>
          <a:prstGeom prst="rect">
            <a:avLst/>
          </a:prstGeom>
        </p:spPr>
      </p:pic>
      <p:pic>
        <p:nvPicPr>
          <p:cNvPr id="4" name="Picture 3">
            <a:extLst>
              <a:ext uri="{FF2B5EF4-FFF2-40B4-BE49-F238E27FC236}">
                <a16:creationId xmlns:a16="http://schemas.microsoft.com/office/drawing/2014/main" id="{9F9D6F72-AE66-8EDB-F2C0-6A6FB6EB729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4114797"/>
            <a:ext cx="12191989" cy="2743203"/>
          </a:xfrm>
          <a:prstGeom prst="rect">
            <a:avLst/>
          </a:prstGeom>
        </p:spPr>
      </p:pic>
      <p:cxnSp>
        <p:nvCxnSpPr>
          <p:cNvPr id="9" name="Straight Connector 8">
            <a:extLst>
              <a:ext uri="{FF2B5EF4-FFF2-40B4-BE49-F238E27FC236}">
                <a16:creationId xmlns:a16="http://schemas.microsoft.com/office/drawing/2014/main" id="{391E9492-B427-AE4E-9DD4-E488E99B5467}"/>
              </a:ext>
            </a:extLst>
          </p:cNvPr>
          <p:cNvCxnSpPr>
            <a:cxnSpLocks/>
          </p:cNvCxnSpPr>
          <p:nvPr userDrawn="1"/>
        </p:nvCxnSpPr>
        <p:spPr>
          <a:xfrm flipV="1">
            <a:off x="11762451" y="4114800"/>
            <a:ext cx="0" cy="2774296"/>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5DC119F-33DD-8242-8943-A9B5ED8E6357}"/>
              </a:ext>
            </a:extLst>
          </p:cNvPr>
          <p:cNvCxnSpPr>
            <a:cxnSpLocks/>
          </p:cNvCxnSpPr>
          <p:nvPr userDrawn="1"/>
        </p:nvCxnSpPr>
        <p:spPr>
          <a:xfrm>
            <a:off x="11771384" y="2"/>
            <a:ext cx="0" cy="4114799"/>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BFA9FD1-17C3-934E-8243-812118B42B55}"/>
              </a:ext>
            </a:extLst>
          </p:cNvPr>
          <p:cNvSpPr/>
          <p:nvPr userDrawn="1"/>
        </p:nvSpPr>
        <p:spPr>
          <a:xfrm>
            <a:off x="1" y="1"/>
            <a:ext cx="430836" cy="685800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283349"/>
              </a:solidFill>
              <a:effectLs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C30F6979-1BC7-9644-A58D-4F4FFCA632CA}"/>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76DF16-72FF-6546-B33E-6FAAEC203B89}"/>
              </a:ext>
            </a:extLst>
          </p:cNvPr>
          <p:cNvCxnSpPr>
            <a:cxnSpLocks/>
          </p:cNvCxnSpPr>
          <p:nvPr userDrawn="1"/>
        </p:nvCxnSpPr>
        <p:spPr>
          <a:xfrm flipV="1">
            <a:off x="430836" y="4114801"/>
            <a:ext cx="0" cy="274319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2F61CFC-39FF-FD98-0517-695E2318ACF0}"/>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 uri="{96DAC541-7B7A-43D3-8B79-37D633B846F1}">
                <asvg:svgBlip xmlns:asvg="http://schemas.microsoft.com/office/drawing/2016/SVG/main" r:embed="rId5"/>
              </a:ext>
            </a:extLst>
          </a:blip>
          <a:srcRect t="35665" r="52109" b="15809"/>
          <a:stretch/>
        </p:blipFill>
        <p:spPr>
          <a:xfrm rot="5400000" flipH="1">
            <a:off x="8331598" y="634984"/>
            <a:ext cx="4083701" cy="2813739"/>
          </a:xfrm>
          <a:prstGeom prst="rect">
            <a:avLst/>
          </a:prstGeom>
        </p:spPr>
      </p:pic>
      <p:pic>
        <p:nvPicPr>
          <p:cNvPr id="11" name="Graphic 10">
            <a:extLst>
              <a:ext uri="{FF2B5EF4-FFF2-40B4-BE49-F238E27FC236}">
                <a16:creationId xmlns:a16="http://schemas.microsoft.com/office/drawing/2014/main" id="{B1D163AD-FA0F-2F45-DB47-B8041428A1D3}"/>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 uri="{96DAC541-7B7A-43D3-8B79-37D633B846F1}">
                <asvg:svgBlip xmlns:asvg="http://schemas.microsoft.com/office/drawing/2016/SVG/main" r:embed="rId5"/>
              </a:ext>
            </a:extLst>
          </a:blip>
          <a:srcRect l="49987" b="53353"/>
          <a:stretch/>
        </p:blipFill>
        <p:spPr>
          <a:xfrm rot="5400000">
            <a:off x="-307084" y="746852"/>
            <a:ext cx="4083707" cy="2590003"/>
          </a:xfrm>
          <a:prstGeom prst="rect">
            <a:avLst/>
          </a:prstGeom>
        </p:spPr>
      </p:pic>
    </p:spTree>
    <p:extLst>
      <p:ext uri="{BB962C8B-B14F-4D97-AF65-F5344CB8AC3E}">
        <p14:creationId xmlns:p14="http://schemas.microsoft.com/office/powerpoint/2010/main" val="309096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9" y="1400505"/>
            <a:ext cx="10637379" cy="4895851"/>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1"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58"/>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图片 5" descr="黑白色的标志&#10;&#10;描述已自动生成">
            <a:extLst>
              <a:ext uri="{FF2B5EF4-FFF2-40B4-BE49-F238E27FC236}">
                <a16:creationId xmlns:a16="http://schemas.microsoft.com/office/drawing/2014/main" id="{BF23F850-895D-98A7-F1A5-F5339C99AE1A}"/>
              </a:ext>
            </a:extLst>
          </p:cNvPr>
          <p:cNvPicPr>
            <a:picLocks noChangeAspect="1"/>
          </p:cNvPicPr>
          <p:nvPr userDrawn="1"/>
        </p:nvPicPr>
        <p:blipFill>
          <a:blip r:embed="rId2" cstate="screen"/>
          <a:stretch>
            <a:fillRect/>
          </a:stretch>
        </p:blipFill>
        <p:spPr>
          <a:xfrm>
            <a:off x="10620577" y="219266"/>
            <a:ext cx="1342823" cy="453180"/>
          </a:xfrm>
          <a:prstGeom prst="rect">
            <a:avLst/>
          </a:prstGeom>
        </p:spPr>
      </p:pic>
    </p:spTree>
    <p:extLst>
      <p:ext uri="{BB962C8B-B14F-4D97-AF65-F5344CB8AC3E}">
        <p14:creationId xmlns:p14="http://schemas.microsoft.com/office/powerpoint/2010/main" val="357063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R Q2 - 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0A07592-6068-93C1-2E28-69FF8F30E79D}"/>
              </a:ext>
            </a:extLst>
          </p:cNvPr>
          <p:cNvSpPr>
            <a:spLocks noGrp="1"/>
          </p:cNvSpPr>
          <p:nvPr>
            <p:ph type="body" sz="quarter" idx="13"/>
          </p:nvPr>
        </p:nvSpPr>
        <p:spPr>
          <a:xfrm>
            <a:off x="739448" y="5819096"/>
            <a:ext cx="4162752" cy="863600"/>
          </a:xfrm>
          <a:prstGeom prst="rect">
            <a:avLst/>
          </a:prstGeom>
        </p:spPr>
        <p:txBody>
          <a:bodyPr anchor="b">
            <a:normAutofit/>
          </a:bodyPr>
          <a:lstStyle>
            <a:lvl1pPr marL="0" indent="0">
              <a:lnSpc>
                <a:spcPct val="80000"/>
              </a:lnSpc>
              <a:spcBef>
                <a:spcPts val="400"/>
              </a:spcBef>
              <a:buNone/>
              <a:defRPr sz="800">
                <a:solidFill>
                  <a:schemeClr val="bg2"/>
                </a:solidFill>
              </a:defRPr>
            </a:lvl1pPr>
            <a:lvl2pPr marL="365751" indent="0">
              <a:buNone/>
              <a:defRPr sz="700">
                <a:solidFill>
                  <a:schemeClr val="bg2"/>
                </a:solidFill>
              </a:defRPr>
            </a:lvl2pPr>
            <a:lvl3pPr marL="822939" indent="0">
              <a:buNone/>
              <a:defRPr sz="700">
                <a:solidFill>
                  <a:schemeClr val="bg2"/>
                </a:solidFill>
              </a:defRPr>
            </a:lvl3pPr>
            <a:lvl4pPr marL="1371566" indent="0">
              <a:buNone/>
              <a:defRPr sz="700">
                <a:solidFill>
                  <a:schemeClr val="bg2"/>
                </a:solidFill>
              </a:defRPr>
            </a:lvl4pPr>
            <a:lvl5pPr marL="1828754" indent="0">
              <a:buNone/>
              <a:defRPr sz="700">
                <a:solidFill>
                  <a:schemeClr val="bg2"/>
                </a:solidFill>
              </a:defRPr>
            </a:lvl5pPr>
          </a:lstStyle>
          <a:p>
            <a:pPr lvl="0"/>
            <a:r>
              <a:rPr lang="en-US"/>
              <a:t>Click to edit Master text styles</a:t>
            </a:r>
          </a:p>
        </p:txBody>
      </p:sp>
      <p:cxnSp>
        <p:nvCxnSpPr>
          <p:cNvPr id="22" name="Straight Connector 21">
            <a:extLst>
              <a:ext uri="{FF2B5EF4-FFF2-40B4-BE49-F238E27FC236}">
                <a16:creationId xmlns:a16="http://schemas.microsoft.com/office/drawing/2014/main" id="{33F2443A-AA37-3E44-8C98-A20C8F686D33}"/>
              </a:ext>
            </a:extLst>
          </p:cNvPr>
          <p:cNvCxnSpPr>
            <a:cxnSpLocks/>
          </p:cNvCxnSpPr>
          <p:nvPr/>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50" y="116958"/>
            <a:ext cx="11452551" cy="905449"/>
          </a:xfrm>
        </p:spPr>
        <p:txBody>
          <a:bodyPr lIns="0" rIns="0" bIns="45720" anchor="b">
            <a:noAutofit/>
          </a:bodyPr>
          <a:lstStyle>
            <a:lvl1pPr algn="l">
              <a:lnSpc>
                <a:spcPct val="85000"/>
              </a:lnSpc>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黑白色的标志&#10;&#10;描述已自动生成">
            <a:extLst>
              <a:ext uri="{FF2B5EF4-FFF2-40B4-BE49-F238E27FC236}">
                <a16:creationId xmlns:a16="http://schemas.microsoft.com/office/drawing/2014/main" id="{DE205E70-1C7C-BFF5-D4B2-EF33FF64CB45}"/>
              </a:ext>
            </a:extLst>
          </p:cNvPr>
          <p:cNvPicPr>
            <a:picLocks noChangeAspect="1"/>
          </p:cNvPicPr>
          <p:nvPr userDrawn="1"/>
        </p:nvPicPr>
        <p:blipFill>
          <a:blip r:embed="rId2" cstate="screen"/>
          <a:stretch>
            <a:fillRect/>
          </a:stretch>
        </p:blipFill>
        <p:spPr>
          <a:xfrm>
            <a:off x="10620577" y="219266"/>
            <a:ext cx="1342823" cy="453180"/>
          </a:xfrm>
          <a:prstGeom prst="rect">
            <a:avLst/>
          </a:prstGeom>
        </p:spPr>
      </p:pic>
    </p:spTree>
    <p:extLst>
      <p:ext uri="{BB962C8B-B14F-4D97-AF65-F5344CB8AC3E}">
        <p14:creationId xmlns:p14="http://schemas.microsoft.com/office/powerpoint/2010/main" val="191251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able of Contents 1">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srcRect/>
          <a:stretch>
            <a:fillRect/>
          </a:stretch>
        </p:blipFill>
        <p:spPr>
          <a:xfrm>
            <a:off x="0" y="0"/>
            <a:ext cx="2662176" cy="6858000"/>
          </a:xfrm>
          <a:prstGeom prst="rect">
            <a:avLst/>
          </a:prstGeom>
        </p:spPr>
      </p:pic>
      <p:sp>
        <p:nvSpPr>
          <p:cNvPr id="25" name="Rectangle 24"/>
          <p:cNvSpPr/>
          <p:nvPr userDrawn="1"/>
        </p:nvSpPr>
        <p:spPr>
          <a:xfrm>
            <a:off x="0" y="5918897"/>
            <a:ext cx="430833" cy="939102"/>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p:cNvSpPr>
            <a:spLocks noGrp="1"/>
          </p:cNvSpPr>
          <p:nvPr>
            <p:ph type="body" sz="quarter" idx="13" hasCustomPrompt="1"/>
          </p:nvPr>
        </p:nvSpPr>
        <p:spPr>
          <a:xfrm>
            <a:off x="3533747" y="1042518"/>
            <a:ext cx="3145241" cy="4323863"/>
          </a:xfrm>
        </p:spPr>
        <p:txBody>
          <a:bodyPr>
            <a:normAutofit/>
          </a:bodyPr>
          <a:lstStyle>
            <a:lvl1pPr marL="342900" indent="-342900">
              <a:lnSpc>
                <a:spcPct val="100000"/>
              </a:lnSpc>
              <a:spcBef>
                <a:spcPts val="2400"/>
              </a:spcBef>
              <a:buFont typeface="Arial" panose="020B0604020202020204" pitchFamily="34" charset="0"/>
              <a:buChar char="•"/>
              <a:defRPr sz="2000">
                <a:solidFill>
                  <a:schemeClr val="bg1"/>
                </a:solidFill>
              </a:defRPr>
            </a:lvl1pPr>
          </a:lstStyle>
          <a:p>
            <a:pPr lvl="0"/>
            <a:r>
              <a:rPr lang="en-US"/>
              <a:t>Section Titles</a:t>
            </a:r>
          </a:p>
        </p:txBody>
      </p:sp>
      <p:cxnSp>
        <p:nvCxnSpPr>
          <p:cNvPr id="10" name="Straight Connector 9"/>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0" y="5918897"/>
            <a:ext cx="2662176"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30836" y="5918907"/>
            <a:ext cx="0" cy="939093"/>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662176" y="5918898"/>
            <a:ext cx="9522107"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14" hasCustomPrompt="1"/>
          </p:nvPr>
        </p:nvSpPr>
        <p:spPr>
          <a:xfrm>
            <a:off x="7445990" y="1042518"/>
            <a:ext cx="3145241" cy="4323863"/>
          </a:xfrm>
        </p:spPr>
        <p:txBody>
          <a:bodyPr>
            <a:normAutofit/>
          </a:bodyPr>
          <a:lstStyle>
            <a:lvl1pPr marL="342900" indent="-342900">
              <a:lnSpc>
                <a:spcPct val="100000"/>
              </a:lnSpc>
              <a:spcBef>
                <a:spcPts val="2400"/>
              </a:spcBef>
              <a:buFont typeface="Arial" panose="020B0604020202020204" pitchFamily="34" charset="0"/>
              <a:buChar char="•"/>
              <a:defRPr sz="2000">
                <a:solidFill>
                  <a:schemeClr val="bg1"/>
                </a:solidFill>
              </a:defRPr>
            </a:lvl1pPr>
          </a:lstStyle>
          <a:p>
            <a:pPr lvl="0"/>
            <a:r>
              <a:rPr lang="en-US"/>
              <a:t>Section Titles</a:t>
            </a:r>
          </a:p>
        </p:txBody>
      </p:sp>
      <p:sp>
        <p:nvSpPr>
          <p:cNvPr id="24" name="Title 23"/>
          <p:cNvSpPr>
            <a:spLocks noGrp="1"/>
          </p:cNvSpPr>
          <p:nvPr>
            <p:ph type="title" hasCustomPrompt="1"/>
          </p:nvPr>
        </p:nvSpPr>
        <p:spPr>
          <a:xfrm>
            <a:off x="13648" y="1046457"/>
            <a:ext cx="2662176" cy="4319923"/>
          </a:xfrm>
        </p:spPr>
        <p:txBody>
          <a:bodyPr>
            <a:normAutofit/>
          </a:bodyPr>
          <a:lstStyle>
            <a:lvl1pPr algn="ctr">
              <a:defRPr sz="2400" b="0" spc="600">
                <a:solidFill>
                  <a:srgbClr val="FFFFFF"/>
                </a:solidFill>
              </a:defRPr>
            </a:lvl1pPr>
          </a:lstStyle>
          <a:p>
            <a:r>
              <a:rPr lang="en-US"/>
              <a:t>TABLE OF</a:t>
            </a:r>
            <a:br>
              <a:rPr lang="en-US"/>
            </a:br>
            <a:r>
              <a:rPr lang="en-US"/>
              <a:t>CONTENTS</a:t>
            </a:r>
          </a:p>
        </p:txBody>
      </p:sp>
      <p:sp>
        <p:nvSpPr>
          <p:cNvPr id="26" name="Slide Number Placeholder 4"/>
          <p:cNvSpPr>
            <a:spLocks noGrp="1"/>
          </p:cNvSpPr>
          <p:nvPr>
            <p:ph type="sldNum" sz="quarter" idx="12"/>
          </p:nvPr>
        </p:nvSpPr>
        <p:spPr>
          <a:xfrm>
            <a:off x="11668124" y="6339058"/>
            <a:ext cx="419701" cy="365124"/>
          </a:xfrm>
          <a:prstGeom prst="rect">
            <a:avLst/>
          </a:prstGeom>
        </p:spPr>
        <p:txBody>
          <a:bodyPr/>
          <a:lstStyle>
            <a:lvl1pPr algn="ctr">
              <a:defRPr>
                <a:solidFill>
                  <a:schemeClr val="bg2"/>
                </a:solidFill>
              </a:defRPr>
            </a:lvl1pPr>
          </a:lstStyle>
          <a:p>
            <a:fld id="{31FEFF75-79D2-EE46-877B-299D1510E681}" type="slidenum">
              <a:rPr lang="en-US" smtClean="0"/>
              <a:t>‹#›</a:t>
            </a:fld>
            <a:endParaRPr lang="en-US"/>
          </a:p>
        </p:txBody>
      </p:sp>
      <p:pic>
        <p:nvPicPr>
          <p:cNvPr id="16" name="Picture 15"/>
          <p:cNvPicPr>
            <a:picLocks noChangeAspect="1"/>
          </p:cNvPicPr>
          <p:nvPr userDrawn="1"/>
        </p:nvPicPr>
        <p:blipFill rotWithShape="1">
          <a:blip r:embed="rId3" cstate="screen"/>
          <a:srcRect/>
          <a:stretch>
            <a:fillRect/>
          </a:stretch>
        </p:blipFill>
        <p:spPr>
          <a:xfrm>
            <a:off x="0" y="2343177"/>
            <a:ext cx="1311324" cy="3562063"/>
          </a:xfrm>
          <a:prstGeom prst="rect">
            <a:avLst/>
          </a:prstGeom>
        </p:spPr>
      </p:pic>
      <p:sp>
        <p:nvSpPr>
          <p:cNvPr id="22" name="Text Placeholder 2"/>
          <p:cNvSpPr>
            <a:spLocks noGrp="1"/>
          </p:cNvSpPr>
          <p:nvPr>
            <p:ph type="body" sz="quarter" idx="15" hasCustomPrompt="1"/>
          </p:nvPr>
        </p:nvSpPr>
        <p:spPr>
          <a:xfrm>
            <a:off x="2662176" y="6614691"/>
            <a:ext cx="7501802" cy="230315"/>
          </a:xfrm>
          <a:prstGeom prst="rect">
            <a:avLst/>
          </a:prstGeom>
        </p:spPr>
        <p:txBody>
          <a:bodyPr anchor="b"/>
          <a:lstStyle>
            <a:lvl1pPr marL="0" indent="0">
              <a:buNone/>
              <a:defRPr lang="en-US" sz="800"/>
            </a:lvl1pPr>
          </a:lstStyle>
          <a:p>
            <a:pPr marL="243840" lvl="0" indent="-243840">
              <a:lnSpc>
                <a:spcPct val="110000"/>
              </a:lnSpc>
              <a:spcBef>
                <a:spcPts val="0"/>
              </a:spcBef>
            </a:pPr>
            <a:r>
              <a:rPr lang="en-US"/>
              <a:t>Footer</a:t>
            </a:r>
          </a:p>
        </p:txBody>
      </p:sp>
      <p:pic>
        <p:nvPicPr>
          <p:cNvPr id="29" name="图片 28" descr="黑白色的标志&#10;&#10;描述已自动生成"/>
          <p:cNvPicPr>
            <a:picLocks noChangeAspect="1"/>
          </p:cNvPicPr>
          <p:nvPr userDrawn="1"/>
        </p:nvPicPr>
        <p:blipFill>
          <a:blip r:embed="rId4" cstate="screen"/>
          <a:stretch>
            <a:fillRect/>
          </a:stretch>
        </p:blipFill>
        <p:spPr>
          <a:xfrm>
            <a:off x="10244639" y="6251874"/>
            <a:ext cx="1342823" cy="453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mp; Content 1">
    <p:spTree>
      <p:nvGrpSpPr>
        <p:cNvPr id="1" name=""/>
        <p:cNvGrpSpPr/>
        <p:nvPr/>
      </p:nvGrpSpPr>
      <p:grpSpPr>
        <a:xfrm>
          <a:off x="0" y="0"/>
          <a:ext cx="0" cy="0"/>
          <a:chOff x="0" y="0"/>
          <a:chExt cx="0" cy="0"/>
        </a:xfrm>
      </p:grpSpPr>
      <p:cxnSp>
        <p:nvCxnSpPr>
          <p:cNvPr id="22" name="Straight Connector 21"/>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3"/>
          </p:nvPr>
        </p:nvSpPr>
        <p:spPr>
          <a:xfrm>
            <a:off x="739448" y="1400506"/>
            <a:ext cx="10637379" cy="5238228"/>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34" name="Rectangle 33"/>
          <p:cNvSpPr/>
          <p:nvPr userDrawn="1"/>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a:spLocks noGrp="1"/>
          </p:cNvSpPr>
          <p:nvPr>
            <p:ph type="ctrTitle"/>
          </p:nvPr>
        </p:nvSpPr>
        <p:spPr>
          <a:xfrm>
            <a:off x="430836" y="155058"/>
            <a:ext cx="10945997" cy="725482"/>
          </a:xfrm>
        </p:spPr>
        <p:txBody>
          <a:bodyPr lIns="91440" rIns="0" anchor="ctr">
            <a:noAutofit/>
          </a:bodyPr>
          <a:lstStyle>
            <a:lvl1pPr algn="l">
              <a:defRPr sz="2800" b="1" i="0" kern="0" cap="none" spc="200" baseline="0">
                <a:solidFill>
                  <a:schemeClr val="bg1"/>
                </a:solidFill>
                <a:latin typeface="+mj-lt"/>
                <a:cs typeface="Arial" panose="020B0604020202020204" pitchFamily="34" charset="0"/>
              </a:defRPr>
            </a:lvl1pPr>
          </a:lstStyle>
          <a:p>
            <a:r>
              <a:rPr lang="zh-CN" altLang="en-US"/>
              <a:t>单击此处编辑母版标题样式</a:t>
            </a:r>
            <a:endParaRPr lang="en-US"/>
          </a:p>
        </p:txBody>
      </p:sp>
      <p:cxnSp>
        <p:nvCxnSpPr>
          <p:cNvPr id="36" name="Straight Connector 35"/>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t>‹#›</a:t>
            </a:fld>
            <a:endParaRPr lang="en-US"/>
          </a:p>
        </p:txBody>
      </p:sp>
      <p:pic>
        <p:nvPicPr>
          <p:cNvPr id="14" name="图片 13" descr="黑白色的标志&#10;&#10;描述已自动生成"/>
          <p:cNvPicPr>
            <a:picLocks noChangeAspect="1"/>
          </p:cNvPicPr>
          <p:nvPr userDrawn="1"/>
        </p:nvPicPr>
        <p:blipFill>
          <a:blip r:embed="rId2" cstate="screen"/>
          <a:stretch>
            <a:fillRect/>
          </a:stretch>
        </p:blipFill>
        <p:spPr>
          <a:xfrm>
            <a:off x="10620577" y="219266"/>
            <a:ext cx="1342823" cy="453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mp; Content with footer">
    <p:spTree>
      <p:nvGrpSpPr>
        <p:cNvPr id="1" name=""/>
        <p:cNvGrpSpPr/>
        <p:nvPr/>
      </p:nvGrpSpPr>
      <p:grpSpPr>
        <a:xfrm>
          <a:off x="0" y="0"/>
          <a:ext cx="0" cy="0"/>
          <a:chOff x="0" y="0"/>
          <a:chExt cx="0" cy="0"/>
        </a:xfrm>
      </p:grpSpPr>
      <p:cxnSp>
        <p:nvCxnSpPr>
          <p:cNvPr id="22" name="Straight Connector 21"/>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3"/>
          </p:nvPr>
        </p:nvSpPr>
        <p:spPr>
          <a:xfrm>
            <a:off x="739448" y="1400506"/>
            <a:ext cx="10637379" cy="4895850"/>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34" name="Rectangle 33"/>
          <p:cNvSpPr/>
          <p:nvPr userDrawn="1"/>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a:spLocks noGrp="1"/>
          </p:cNvSpPr>
          <p:nvPr>
            <p:ph type="ctrTitle"/>
          </p:nvPr>
        </p:nvSpPr>
        <p:spPr>
          <a:xfrm>
            <a:off x="430836" y="155058"/>
            <a:ext cx="10945997" cy="725482"/>
          </a:xfrm>
        </p:spPr>
        <p:txBody>
          <a:bodyPr lIns="91440" rIns="0" anchor="ctr">
            <a:noAutofit/>
          </a:bodyPr>
          <a:lstStyle>
            <a:lvl1pPr algn="l">
              <a:defRPr sz="2800" b="1" i="0" kern="0" cap="none" spc="200" baseline="0">
                <a:solidFill>
                  <a:schemeClr val="bg1"/>
                </a:solidFill>
                <a:latin typeface="+mj-lt"/>
                <a:cs typeface="Arial" panose="020B0604020202020204" pitchFamily="34" charset="0"/>
              </a:defRPr>
            </a:lvl1pPr>
          </a:lstStyle>
          <a:p>
            <a:r>
              <a:rPr lang="zh-CN" altLang="en-US"/>
              <a:t>单击此处编辑母版标题样式</a:t>
            </a:r>
            <a:endParaRPr lang="en-US"/>
          </a:p>
        </p:txBody>
      </p:sp>
      <p:cxnSp>
        <p:nvCxnSpPr>
          <p:cNvPr id="36" name="Straight Connector 35"/>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14" hasCustomPrompt="1"/>
          </p:nvPr>
        </p:nvSpPr>
        <p:spPr>
          <a:xfrm>
            <a:off x="739449" y="6490093"/>
            <a:ext cx="10489470" cy="250950"/>
          </a:xfrm>
          <a:prstGeom prst="rect">
            <a:avLst/>
          </a:prstGeom>
        </p:spPr>
        <p:txBody>
          <a:bodyPr anchor="b"/>
          <a:lstStyle>
            <a:lvl1pPr marL="0" indent="0">
              <a:buNone/>
              <a:defRPr lang="en-US" sz="800"/>
            </a:lvl1pPr>
          </a:lstStyle>
          <a:p>
            <a:pPr marL="243840" lvl="0" indent="-243840">
              <a:lnSpc>
                <a:spcPct val="110000"/>
              </a:lnSpc>
              <a:spcBef>
                <a:spcPts val="0"/>
              </a:spcBef>
            </a:pPr>
            <a:r>
              <a:rPr lang="en-US"/>
              <a:t>Footer</a:t>
            </a:r>
          </a:p>
        </p:txBody>
      </p:sp>
      <p:sp>
        <p:nvSpPr>
          <p:cNvPr id="12"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t>‹#›</a:t>
            </a:fld>
            <a:endParaRPr lang="en-US"/>
          </a:p>
        </p:txBody>
      </p:sp>
      <p:pic>
        <p:nvPicPr>
          <p:cNvPr id="14" name="图片 13" descr="黑白色的标志&#10;&#10;描述已自动生成"/>
          <p:cNvPicPr>
            <a:picLocks noChangeAspect="1"/>
          </p:cNvPicPr>
          <p:nvPr userDrawn="1"/>
        </p:nvPicPr>
        <p:blipFill>
          <a:blip r:embed="rId2" cstate="screen"/>
          <a:stretch>
            <a:fillRect/>
          </a:stretch>
        </p:blipFill>
        <p:spPr>
          <a:xfrm>
            <a:off x="10620577" y="219266"/>
            <a:ext cx="1342823" cy="453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6" name="图片 5" descr="黑白色的标志&#10;&#10;描述已自动生成"/>
          <p:cNvPicPr>
            <a:picLocks noChangeAspect="1"/>
          </p:cNvPicPr>
          <p:nvPr userDrawn="1"/>
        </p:nvPicPr>
        <p:blipFill>
          <a:blip r:embed="rId2" cstate="screen"/>
          <a:stretch>
            <a:fillRect/>
          </a:stretch>
        </p:blipFill>
        <p:spPr>
          <a:xfrm>
            <a:off x="10620577" y="219266"/>
            <a:ext cx="1342823" cy="453180"/>
          </a:xfrm>
          <a:prstGeom prst="rect">
            <a:avLst/>
          </a:prstGeom>
        </p:spPr>
      </p:pic>
      <p:sp>
        <p:nvSpPr>
          <p:cNvPr id="7"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t>‹#›</a:t>
            </a:fld>
            <a:endParaRPr lang="en-US"/>
          </a:p>
        </p:txBody>
      </p:sp>
      <p:cxnSp>
        <p:nvCxnSpPr>
          <p:cNvPr id="2" name="Straight Connector 21"/>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ctrTitle"/>
          </p:nvPr>
        </p:nvSpPr>
        <p:spPr>
          <a:xfrm>
            <a:off x="430836" y="155058"/>
            <a:ext cx="10945997" cy="725482"/>
          </a:xfrm>
        </p:spPr>
        <p:txBody>
          <a:bodyPr lIns="91440" rIns="0" anchor="ctr">
            <a:noAutofit/>
          </a:bodyPr>
          <a:lstStyle>
            <a:lvl1pPr algn="l">
              <a:defRPr sz="2800" b="1" i="0" kern="0" cap="none" spc="200" baseline="0">
                <a:solidFill>
                  <a:schemeClr val="bg1"/>
                </a:solidFill>
                <a:latin typeface="+mj-lt"/>
                <a:cs typeface="Arial" panose="020B0604020202020204" pitchFamily="34" charset="0"/>
              </a:defRPr>
            </a:lvl1pPr>
          </a:lstStyle>
          <a:p>
            <a:r>
              <a:rPr lang="zh-CN" altLang="en-US"/>
              <a:t>单击此处编辑母版标题样式</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Statement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6095980" y="0"/>
            <a:ext cx="6096019" cy="6858000"/>
          </a:xfrm>
          <a:prstGeom prst="rect">
            <a:avLst/>
          </a:prstGeom>
        </p:spPr>
      </p:pic>
      <p:cxnSp>
        <p:nvCxnSpPr>
          <p:cNvPr id="10" name="Straight Connector 9"/>
          <p:cNvCxnSpPr/>
          <p:nvPr userDrawn="1"/>
        </p:nvCxnSpPr>
        <p:spPr>
          <a:xfrm>
            <a:off x="539456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096000" y="5918897"/>
            <a:ext cx="6096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767773" y="437338"/>
            <a:ext cx="5096303" cy="5481546"/>
          </a:xfrm>
        </p:spPr>
        <p:txBody>
          <a:bodyPr lIns="91440" rIns="0" anchor="ctr">
            <a:noAutofit/>
          </a:bodyPr>
          <a:lstStyle>
            <a:lvl1pPr algn="l">
              <a:defRPr sz="3600" b="1" i="0" cap="none" baseline="0">
                <a:solidFill>
                  <a:schemeClr val="bg1"/>
                </a:solidFill>
                <a:latin typeface="Arial" panose="020B0604020202020204" pitchFamily="34" charset="0"/>
                <a:cs typeface="Arial" panose="020B0604020202020204" pitchFamily="34" charset="0"/>
              </a:defRPr>
            </a:lvl1pPr>
          </a:lstStyle>
          <a:p>
            <a:r>
              <a:rPr lang="zh-CN" altLang="en-US"/>
              <a:t>单击此处编辑母版标题样式</a:t>
            </a:r>
            <a:endParaRPr lang="en-US"/>
          </a:p>
        </p:txBody>
      </p:sp>
      <p:sp>
        <p:nvSpPr>
          <p:cNvPr id="14" name="Rectangle 13"/>
          <p:cNvSpPr/>
          <p:nvPr userDrawn="1"/>
        </p:nvSpPr>
        <p:spPr>
          <a:xfrm>
            <a:off x="0" y="5918896"/>
            <a:ext cx="430836" cy="939103"/>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a:off x="0" y="5918884"/>
            <a:ext cx="6096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8" name="Graphic 17"/>
          <p:cNvPicPr>
            <a:picLocks noChangeAspect="1"/>
          </p:cNvPicPr>
          <p:nvPr userDrawn="1"/>
        </p:nvPicPr>
        <p:blipFill rotWithShape="1">
          <a:blip r:embed="rId3" cstate="screen">
            <a:alphaModFix amt="10000"/>
            <a:extLst>
              <a:ext uri="{96DAC541-7B7A-43D3-8B79-37D633B846F1}">
                <asvg:svgBlip xmlns:asvg="http://schemas.microsoft.com/office/drawing/2016/SVG/main" r:embed="rId4"/>
              </a:ext>
            </a:extLst>
          </a:blip>
          <a:srcRect l="24549" r="13730" b="54665"/>
          <a:stretch>
            <a:fillRect/>
          </a:stretch>
        </p:blipFill>
        <p:spPr>
          <a:xfrm rot="16200000" flipH="1">
            <a:off x="8888510" y="2613858"/>
            <a:ext cx="4408213" cy="2201839"/>
          </a:xfrm>
          <a:prstGeom prst="rect">
            <a:avLst/>
          </a:prstGeom>
        </p:spPr>
      </p:pic>
      <p:pic>
        <p:nvPicPr>
          <p:cNvPr id="21" name="图片 20"/>
          <p:cNvPicPr>
            <a:picLocks noChangeAspect="1"/>
          </p:cNvPicPr>
          <p:nvPr userDrawn="1"/>
        </p:nvPicPr>
        <p:blipFill>
          <a:blip r:embed="rId5" cstate="screen"/>
          <a:stretch>
            <a:fillRect/>
          </a:stretch>
        </p:blipFill>
        <p:spPr>
          <a:xfrm>
            <a:off x="10575351" y="221526"/>
            <a:ext cx="1307134" cy="431624"/>
          </a:xfrm>
          <a:prstGeom prst="rect">
            <a:avLst/>
          </a:prstGeom>
        </p:spPr>
      </p:pic>
      <p:sp>
        <p:nvSpPr>
          <p:cNvPr id="19" name="Slide Number Placeholder 4"/>
          <p:cNvSpPr txBox="1"/>
          <p:nvPr userDrawn="1"/>
        </p:nvSpPr>
        <p:spPr>
          <a:xfrm>
            <a:off x="11668124" y="6339058"/>
            <a:ext cx="419701" cy="365124"/>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solidFill>
                  <a:srgbClr val="FFFFFF"/>
                </a:solidFill>
              </a:rPr>
              <a:t>‹#›</a:t>
            </a:fld>
            <a:endParaRPr 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A picture containing glass&#10;&#10;Description automatically generated"/>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a:xfrm flipH="1">
            <a:off x="0" y="0"/>
            <a:ext cx="12192000" cy="6858000"/>
          </a:xfrm>
          <a:prstGeom prst="rect">
            <a:avLst/>
          </a:prstGeom>
        </p:spPr>
      </p:pic>
      <p:pic>
        <p:nvPicPr>
          <p:cNvPr id="16" name="图片 15"/>
          <p:cNvPicPr>
            <a:picLocks noChangeAspect="1"/>
          </p:cNvPicPr>
          <p:nvPr userDrawn="1"/>
        </p:nvPicPr>
        <p:blipFill>
          <a:blip r:embed="rId3" cstate="screen"/>
          <a:stretch>
            <a:fillRect/>
          </a:stretch>
        </p:blipFill>
        <p:spPr>
          <a:xfrm>
            <a:off x="4202598" y="1717324"/>
            <a:ext cx="3786799" cy="1250425"/>
          </a:xfrm>
          <a:prstGeom prst="rect">
            <a:avLst/>
          </a:prstGeom>
        </p:spPr>
      </p:pic>
      <p:sp>
        <p:nvSpPr>
          <p:cNvPr id="9" name="Rectangle 8"/>
          <p:cNvSpPr/>
          <p:nvPr userDrawn="1"/>
        </p:nvSpPr>
        <p:spPr>
          <a:xfrm>
            <a:off x="0" y="19178"/>
            <a:ext cx="430833" cy="3421741"/>
          </a:xfrm>
          <a:prstGeom prst="rect">
            <a:avLst/>
          </a:prstGeom>
          <a:solidFill>
            <a:schemeClr val="bg1">
              <a:alpha val="795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0"/>
          <p:cNvSpPr>
            <a:spLocks noGrp="1"/>
          </p:cNvSpPr>
          <p:nvPr>
            <p:ph type="title"/>
          </p:nvPr>
        </p:nvSpPr>
        <p:spPr>
          <a:xfrm>
            <a:off x="2565400" y="3776843"/>
            <a:ext cx="7061200" cy="995915"/>
          </a:xfrm>
        </p:spPr>
        <p:txBody>
          <a:bodyPr anchor="t">
            <a:noAutofit/>
          </a:bodyPr>
          <a:lstStyle>
            <a:lvl1pPr algn="ctr">
              <a:defRPr sz="4000">
                <a:solidFill>
                  <a:srgbClr val="FFFFFF"/>
                </a:solidFill>
              </a:defRPr>
            </a:lvl1pPr>
          </a:lstStyle>
          <a:p>
            <a:r>
              <a:rPr lang="zh-CN" altLang="en-US"/>
              <a:t>单击此处编辑母版标题样式</a:t>
            </a:r>
            <a:endParaRPr lang="en-US"/>
          </a:p>
        </p:txBody>
      </p:sp>
      <p:cxnSp>
        <p:nvCxnSpPr>
          <p:cNvPr id="13" name="Straight Connector 12"/>
          <p:cNvCxnSpPr/>
          <p:nvPr userDrawn="1"/>
        </p:nvCxnSpPr>
        <p:spPr>
          <a:xfrm>
            <a:off x="0" y="3429000"/>
            <a:ext cx="12192000" cy="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430836" y="-34725"/>
            <a:ext cx="0" cy="3460096"/>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V="1">
            <a:off x="11762451" y="3429000"/>
            <a:ext cx="0" cy="3460096"/>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16"/>
          <p:cNvPicPr>
            <a:picLocks noChangeAspect="1"/>
          </p:cNvPicPr>
          <p:nvPr userDrawn="1"/>
        </p:nvPicPr>
        <p:blipFill rotWithShape="1">
          <a:blip r:embed="rId4" cstate="screen">
            <a:alphaModFix amt="15000"/>
            <a:extLst>
              <a:ext uri="{96DAC541-7B7A-43D3-8B79-37D633B846F1}">
                <asvg:svgBlip xmlns:asvg="http://schemas.microsoft.com/office/drawing/2016/SVG/main" r:embed="rId5"/>
              </a:ext>
            </a:extLst>
          </a:blip>
          <a:srcRect l="49987" b="53353"/>
          <a:stretch>
            <a:fillRect/>
          </a:stretch>
        </p:blipFill>
        <p:spPr>
          <a:xfrm rot="16200000">
            <a:off x="9713743" y="573860"/>
            <a:ext cx="3032939" cy="1923575"/>
          </a:xfrm>
          <a:prstGeom prst="rect">
            <a:avLst/>
          </a:prstGeom>
        </p:spPr>
      </p:pic>
      <p:pic>
        <p:nvPicPr>
          <p:cNvPr id="18" name="Graphic 17"/>
          <p:cNvPicPr>
            <a:picLocks noChangeAspect="1"/>
          </p:cNvPicPr>
          <p:nvPr userDrawn="1"/>
        </p:nvPicPr>
        <p:blipFill rotWithShape="1">
          <a:blip r:embed="rId4" cstate="screen">
            <a:alphaModFix amt="15000"/>
            <a:extLst>
              <a:ext uri="{96DAC541-7B7A-43D3-8B79-37D633B846F1}">
                <asvg:svgBlip xmlns:asvg="http://schemas.microsoft.com/office/drawing/2016/SVG/main" r:embed="rId5"/>
              </a:ext>
            </a:extLst>
          </a:blip>
          <a:srcRect t="35666" r="52109"/>
          <a:stretch>
            <a:fillRect/>
          </a:stretch>
        </p:blipFill>
        <p:spPr>
          <a:xfrm rot="16200000">
            <a:off x="-131211" y="3937088"/>
            <a:ext cx="3032947" cy="27705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End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a:xfrm>
            <a:off x="-1" y="3429000"/>
            <a:ext cx="12191989" cy="3429000"/>
          </a:xfrm>
          <a:prstGeom prst="rect">
            <a:avLst/>
          </a:prstGeom>
        </p:spPr>
      </p:pic>
      <p:cxnSp>
        <p:nvCxnSpPr>
          <p:cNvPr id="9" name="Straight Connector 8"/>
          <p:cNvCxnSpPr/>
          <p:nvPr userDrawn="1"/>
        </p:nvCxnSpPr>
        <p:spPr>
          <a:xfrm flipV="1">
            <a:off x="11762451" y="4114800"/>
            <a:ext cx="0" cy="2774296"/>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1771384" y="0"/>
            <a:ext cx="0" cy="4114799"/>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1"/>
            <a:ext cx="430836" cy="685800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0836" y="4114799"/>
            <a:ext cx="0" cy="2743199"/>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phic 9"/>
          <p:cNvPicPr>
            <a:picLocks noChangeAspect="1"/>
          </p:cNvPicPr>
          <p:nvPr userDrawn="1"/>
        </p:nvPicPr>
        <p:blipFill rotWithShape="1">
          <a:blip r:embed="rId3" cstate="screen">
            <a:alphaModFix amt="15000"/>
            <a:extLst>
              <a:ext uri="{96DAC541-7B7A-43D3-8B79-37D633B846F1}">
                <asvg:svgBlip xmlns:asvg="http://schemas.microsoft.com/office/drawing/2016/SVG/main" r:embed="rId4"/>
              </a:ext>
            </a:extLst>
          </a:blip>
          <a:srcRect t="35665" r="52109" b="15809"/>
          <a:stretch>
            <a:fillRect/>
          </a:stretch>
        </p:blipFill>
        <p:spPr>
          <a:xfrm rot="5400000" flipH="1">
            <a:off x="8331597" y="634983"/>
            <a:ext cx="4083701" cy="2813739"/>
          </a:xfrm>
          <a:prstGeom prst="rect">
            <a:avLst/>
          </a:prstGeom>
        </p:spPr>
      </p:pic>
      <p:pic>
        <p:nvPicPr>
          <p:cNvPr id="11" name="Graphic 10"/>
          <p:cNvPicPr>
            <a:picLocks noChangeAspect="1"/>
          </p:cNvPicPr>
          <p:nvPr userDrawn="1"/>
        </p:nvPicPr>
        <p:blipFill rotWithShape="1">
          <a:blip r:embed="rId3" cstate="screen">
            <a:alphaModFix amt="15000"/>
            <a:extLst>
              <a:ext uri="{96DAC541-7B7A-43D3-8B79-37D633B846F1}">
                <asvg:svgBlip xmlns:asvg="http://schemas.microsoft.com/office/drawing/2016/SVG/main" r:embed="rId4"/>
              </a:ext>
            </a:extLst>
          </a:blip>
          <a:srcRect l="49987" b="53353"/>
          <a:stretch>
            <a:fillRect/>
          </a:stretch>
        </p:blipFill>
        <p:spPr>
          <a:xfrm rot="5400000">
            <a:off x="-307084" y="746852"/>
            <a:ext cx="4083706" cy="2590002"/>
          </a:xfrm>
          <a:prstGeom prst="rect">
            <a:avLst/>
          </a:prstGeom>
        </p:spPr>
      </p:pic>
      <p:pic>
        <p:nvPicPr>
          <p:cNvPr id="15" name="图片 14" descr="黑白色的标志&#10;&#10;描述已自动生成"/>
          <p:cNvPicPr>
            <a:picLocks noChangeAspect="1"/>
          </p:cNvPicPr>
          <p:nvPr userDrawn="1"/>
        </p:nvPicPr>
        <p:blipFill>
          <a:blip r:embed="rId5" cstate="screen"/>
          <a:stretch>
            <a:fillRect/>
          </a:stretch>
        </p:blipFill>
        <p:spPr>
          <a:xfrm>
            <a:off x="4087882" y="1606974"/>
            <a:ext cx="4017893" cy="13559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20.emf"/><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oleObject" Target="../embeddings/oleObject1.bin"/><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399" y="265078"/>
            <a:ext cx="10667999" cy="995915"/>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914400" y="1524000"/>
            <a:ext cx="10668000" cy="4652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Slide Number Placeholder 5"/>
          <p:cNvSpPr>
            <a:spLocks noGrp="1"/>
          </p:cNvSpPr>
          <p:nvPr>
            <p:ph type="sldNum" sz="quarter" idx="4"/>
          </p:nvPr>
        </p:nvSpPr>
        <p:spPr>
          <a:xfrm>
            <a:off x="11172824" y="6310312"/>
            <a:ext cx="409573"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55" r:id="rId2"/>
    <p:sldLayoutId id="2147483657" r:id="rId3"/>
    <p:sldLayoutId id="2147483659" r:id="rId4"/>
    <p:sldLayoutId id="2147483660" r:id="rId5"/>
    <p:sldLayoutId id="2147483661" r:id="rId6"/>
    <p:sldLayoutId id="2147483663" r:id="rId7"/>
    <p:sldLayoutId id="2147483666" r:id="rId8"/>
    <p:sldLayoutId id="2147483667" r:id="rId9"/>
    <p:sldLayoutId id="214748366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9D8D6">
            <a:alpha val="0"/>
          </a:srgb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1094371-CE39-44D3-91C7-A7968FDBA42F}"/>
              </a:ext>
            </a:extLst>
          </p:cNvPr>
          <p:cNvGraphicFramePr>
            <a:graphicFrameLocks noChangeAspect="1"/>
          </p:cNvGraphicFramePr>
          <p:nvPr>
            <p:custDataLst>
              <p:tags r:id="rId14"/>
            </p:custDataLst>
            <p:extLst>
              <p:ext uri="{D42A27DB-BD31-4B8C-83A1-F6EECF244321}">
                <p14:modId xmlns:p14="http://schemas.microsoft.com/office/powerpoint/2010/main" val="1047030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47" imgH="348" progId="TCLayout.ActiveDocument.1">
                  <p:embed/>
                </p:oleObj>
              </mc:Choice>
              <mc:Fallback>
                <p:oleObj name="think-cell Slide" r:id="rId15" imgW="347" imgH="348" progId="TCLayout.ActiveDocument.1">
                  <p:embed/>
                  <p:pic>
                    <p:nvPicPr>
                      <p:cNvPr id="5" name="Object 4" hidden="1">
                        <a:extLst>
                          <a:ext uri="{FF2B5EF4-FFF2-40B4-BE49-F238E27FC236}">
                            <a16:creationId xmlns:a16="http://schemas.microsoft.com/office/drawing/2014/main" id="{E1094371-CE39-44D3-91C7-A7968FDBA42F}"/>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399" y="265078"/>
            <a:ext cx="10667999" cy="995915"/>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0"/>
            <a:ext cx="10668000" cy="46529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AD7FB9E-FACC-938D-1759-E4863B29C40B}"/>
              </a:ext>
            </a:extLst>
          </p:cNvPr>
          <p:cNvSpPr/>
          <p:nvPr userDrawn="1"/>
        </p:nvSpPr>
        <p:spPr>
          <a:xfrm>
            <a:off x="11226800" y="6478070"/>
            <a:ext cx="635000" cy="240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fld id="{8567DE13-A9E1-46D8-9797-DB61A9901644}" type="slidenum">
              <a:rPr lang="en-US" sz="1000" b="1" smtClean="0">
                <a:solidFill>
                  <a:schemeClr val="accent2"/>
                </a:solidFill>
              </a:rPr>
              <a:pPr algn="r"/>
              <a:t>‹#›</a:t>
            </a:fld>
            <a:endParaRPr lang="en-US" sz="1000" b="1">
              <a:solidFill>
                <a:schemeClr val="accent2"/>
              </a:solidFill>
            </a:endParaRPr>
          </a:p>
        </p:txBody>
      </p:sp>
    </p:spTree>
    <p:extLst>
      <p:ext uri="{BB962C8B-B14F-4D97-AF65-F5344CB8AC3E}">
        <p14:creationId xmlns:p14="http://schemas.microsoft.com/office/powerpoint/2010/main" val="3346111244"/>
      </p:ext>
    </p:extLst>
  </p:cSld>
  <p:clrMap bg1="lt1" tx1="dk1" bg2="lt2" tx2="dk2" accent1="accent1" accent2="accent2" accent3="accent3" accent4="accent4" accent5="accent5" accent6="accent6" hlink="hlink" folHlink="folHlink"/>
  <p:sldLayoutIdLst>
    <p:sldLayoutId id="2147483664" r:id="rId1"/>
    <p:sldLayoutId id="2147483672" r:id="rId2"/>
    <p:sldLayoutId id="2147483673" r:id="rId3"/>
    <p:sldLayoutId id="2147483674" r:id="rId4"/>
    <p:sldLayoutId id="2147483652" r:id="rId5"/>
    <p:sldLayoutId id="2147483653" r:id="rId6"/>
    <p:sldLayoutId id="2147483654" r:id="rId7"/>
    <p:sldLayoutId id="2147483677" r:id="rId8"/>
    <p:sldLayoutId id="2147483678" r:id="rId9"/>
    <p:sldLayoutId id="2147483679" r:id="rId10"/>
    <p:sldLayoutId id="2147483680"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notesSlide" Target="../notesSlides/notesSlide6.xml"/><Relationship Id="rId7" Type="http://schemas.microsoft.com/office/2007/relationships/hdphoto" Target="../media/hdphoto7.wdp"/><Relationship Id="rId12" Type="http://schemas.openxmlformats.org/officeDocument/2006/relationships/image" Target="../media/image49.png"/><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emf"/><Relationship Id="rId10" Type="http://schemas.openxmlformats.org/officeDocument/2006/relationships/image" Target="../media/image47.png"/><Relationship Id="rId4" Type="http://schemas.openxmlformats.org/officeDocument/2006/relationships/oleObject" Target="../embeddings/oleObject2.bin"/><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22.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7.xml"/><Relationship Id="rId16" Type="http://schemas.microsoft.com/office/2007/relationships/hdphoto" Target="../media/hdphoto8.wdp"/><Relationship Id="rId1" Type="http://schemas.openxmlformats.org/officeDocument/2006/relationships/slideLayout" Target="../slideLayouts/slideLayout21.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1.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67.jpeg"/><Relationship Id="rId13" Type="http://schemas.microsoft.com/office/2007/relationships/hdphoto" Target="../media/hdphoto9.wdp"/><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png"/><Relationship Id="rId17" Type="http://schemas.openxmlformats.org/officeDocument/2006/relationships/image" Target="../media/image75.jpeg"/><Relationship Id="rId2" Type="http://schemas.openxmlformats.org/officeDocument/2006/relationships/notesSlide" Target="../notesSlides/notesSlide8.xml"/><Relationship Id="rId16"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5" Type="http://schemas.openxmlformats.org/officeDocument/2006/relationships/image" Target="../media/image73.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76.svg"/></Relationships>
</file>

<file path=ppt/slides/_rels/slide1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0.wdp"/><Relationship Id="rId11" Type="http://schemas.openxmlformats.org/officeDocument/2006/relationships/image" Target="../media/image84.jpeg"/><Relationship Id="rId5" Type="http://schemas.openxmlformats.org/officeDocument/2006/relationships/image" Target="../media/image79.png"/><Relationship Id="rId10" Type="http://schemas.openxmlformats.org/officeDocument/2006/relationships/image" Target="../media/image83.jpeg"/><Relationship Id="rId4" Type="http://schemas.openxmlformats.org/officeDocument/2006/relationships/image" Target="../media/image78.svg"/><Relationship Id="rId9" Type="http://schemas.openxmlformats.org/officeDocument/2006/relationships/image" Target="../media/image8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85.jpeg"/><Relationship Id="rId5" Type="http://schemas.openxmlformats.org/officeDocument/2006/relationships/image" Target="../media/image20.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12.xml"/><Relationship Id="rId7" Type="http://schemas.openxmlformats.org/officeDocument/2006/relationships/image" Target="../media/image87.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86.jpeg"/><Relationship Id="rId11" Type="http://schemas.openxmlformats.org/officeDocument/2006/relationships/image" Target="../media/image90.jpeg"/><Relationship Id="rId5" Type="http://schemas.openxmlformats.org/officeDocument/2006/relationships/image" Target="../media/image20.emf"/><Relationship Id="rId10" Type="http://schemas.openxmlformats.org/officeDocument/2006/relationships/image" Target="../media/image89.jpeg"/><Relationship Id="rId4" Type="http://schemas.openxmlformats.org/officeDocument/2006/relationships/oleObject" Target="../embeddings/oleObject4.bin"/><Relationship Id="rId9" Type="http://schemas.openxmlformats.org/officeDocument/2006/relationships/image" Target="../media/image88.jpe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13.xml"/><Relationship Id="rId7" Type="http://schemas.openxmlformats.org/officeDocument/2006/relationships/image" Target="../media/image93.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92.jpeg"/><Relationship Id="rId5" Type="http://schemas.openxmlformats.org/officeDocument/2006/relationships/image" Target="../media/image91.emf"/><Relationship Id="rId10" Type="http://schemas.openxmlformats.org/officeDocument/2006/relationships/image" Target="../media/image95.jpeg"/><Relationship Id="rId4" Type="http://schemas.openxmlformats.org/officeDocument/2006/relationships/oleObject" Target="../embeddings/oleObject5.bin"/><Relationship Id="rId9" Type="http://schemas.microsoft.com/office/2007/relationships/hdphoto" Target="../media/hdphoto12.wdp"/></Relationships>
</file>

<file path=ppt/slides/_rels/slide1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notesSlide" Target="../notesSlides/notesSlide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6.xml"/><Relationship Id="rId5" Type="http://schemas.openxmlformats.org/officeDocument/2006/relationships/tags" Target="../tags/tag12.xml"/><Relationship Id="rId4" Type="http://schemas.openxmlformats.org/officeDocument/2006/relationships/tags" Target="../tags/tag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jpeg"/><Relationship Id="rId4" Type="http://schemas.openxmlformats.org/officeDocument/2006/relationships/image" Target="../media/image99.png"/><Relationship Id="rId9" Type="http://schemas.openxmlformats.org/officeDocument/2006/relationships/image" Target="../media/image104.png"/></Relationships>
</file>

<file path=ppt/slides/_rels/slide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10.jpeg"/><Relationship Id="rId4" Type="http://schemas.openxmlformats.org/officeDocument/2006/relationships/image" Target="../media/image109.jpeg"/></Relationships>
</file>

<file path=ppt/slides/_rels/slide2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18.jpeg"/></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29.png"/><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29.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136.png"/><Relationship Id="rId14" Type="http://schemas.openxmlformats.org/officeDocument/2006/relationships/image" Target="../media/image141.svg"/></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3.wdp"/><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38.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486E1210-1A15-9788-AA23-3D8A8B17DD1A}"/>
              </a:ext>
            </a:extLst>
          </p:cNvPr>
          <p:cNvSpPr>
            <a:spLocks noGrp="1"/>
          </p:cNvSpPr>
          <p:nvPr>
            <p:ph type="title"/>
          </p:nvPr>
        </p:nvSpPr>
        <p:spPr>
          <a:xfrm>
            <a:off x="821799" y="3776844"/>
            <a:ext cx="8771237" cy="995915"/>
          </a:xfrm>
        </p:spPr>
        <p:txBody>
          <a:bodyPr/>
          <a:lstStyle/>
          <a:p>
            <a:pPr>
              <a:lnSpc>
                <a:spcPct val="100000"/>
              </a:lnSpc>
            </a:pPr>
            <a:r>
              <a:rPr lang="zh-CN" altLang="en-US" sz="4400">
                <a:latin typeface="+mn-ea"/>
                <a:ea typeface="+mn-ea"/>
              </a:rPr>
              <a:t>百济神州公司介绍</a:t>
            </a:r>
            <a:endParaRPr lang="en-US" sz="4400">
              <a:latin typeface="+mn-ea"/>
              <a:ea typeface="+mn-ea"/>
            </a:endParaRPr>
          </a:p>
        </p:txBody>
      </p:sp>
      <p:sp>
        <p:nvSpPr>
          <p:cNvPr id="28" name="TextBox 27">
            <a:extLst>
              <a:ext uri="{FF2B5EF4-FFF2-40B4-BE49-F238E27FC236}">
                <a16:creationId xmlns:a16="http://schemas.microsoft.com/office/drawing/2014/main" id="{28858560-FFE2-F139-8226-40A89D733E11}"/>
              </a:ext>
            </a:extLst>
          </p:cNvPr>
          <p:cNvSpPr txBox="1"/>
          <p:nvPr/>
        </p:nvSpPr>
        <p:spPr>
          <a:xfrm>
            <a:off x="999001" y="4914427"/>
            <a:ext cx="6030356"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ea typeface="+mn-ea"/>
                <a:cs typeface="+mn-cs"/>
              </a:rPr>
              <a:t>2025</a:t>
            </a:r>
            <a:r>
              <a:rPr kumimoji="0" lang="zh-CN" altLang="en-US" sz="1800" b="0" i="0" u="none" strike="noStrike" kern="1200" cap="none" spc="0" normalizeH="0" baseline="0" noProof="0">
                <a:ln>
                  <a:noFill/>
                </a:ln>
                <a:solidFill>
                  <a:srgbClr val="FFFFFF"/>
                </a:solidFill>
                <a:effectLst/>
                <a:uLnTx/>
                <a:uFillTx/>
                <a:ea typeface="+mn-ea"/>
                <a:cs typeface="+mn-cs"/>
              </a:rPr>
              <a:t>年</a:t>
            </a:r>
            <a:r>
              <a:rPr kumimoji="0" lang="en-US" altLang="zh-CN" sz="1800" b="0" i="0" u="none" strike="noStrike" kern="1200" cap="none" spc="0" normalizeH="0" baseline="0" noProof="0">
                <a:ln>
                  <a:noFill/>
                </a:ln>
                <a:solidFill>
                  <a:srgbClr val="FFFFFF"/>
                </a:solidFill>
                <a:effectLst/>
                <a:uLnTx/>
                <a:uFillTx/>
                <a:ea typeface="+mn-ea"/>
                <a:cs typeface="+mn-cs"/>
              </a:rPr>
              <a:t>3</a:t>
            </a:r>
            <a:r>
              <a:rPr kumimoji="0" lang="zh-CN" altLang="en-US" sz="1800" b="0" i="0" u="none" strike="noStrike" kern="1200" cap="none" spc="0" normalizeH="0" baseline="0" noProof="0">
                <a:ln>
                  <a:noFill/>
                </a:ln>
                <a:solidFill>
                  <a:srgbClr val="FFFFFF"/>
                </a:solidFill>
                <a:effectLst/>
                <a:uLnTx/>
                <a:uFillTx/>
                <a:ea typeface="+mn-ea"/>
                <a:cs typeface="+mn-cs"/>
              </a:rPr>
              <a:t>月</a:t>
            </a: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 name="文本框 2">
            <a:extLst>
              <a:ext uri="{FF2B5EF4-FFF2-40B4-BE49-F238E27FC236}">
                <a16:creationId xmlns:a16="http://schemas.microsoft.com/office/drawing/2014/main" id="{EA558961-26D3-7FC2-6D0A-3BCD959B22DE}"/>
              </a:ext>
            </a:extLst>
          </p:cNvPr>
          <p:cNvSpPr txBox="1"/>
          <p:nvPr/>
        </p:nvSpPr>
        <p:spPr>
          <a:xfrm>
            <a:off x="331532" y="6642556"/>
            <a:ext cx="11528936" cy="215444"/>
          </a:xfrm>
          <a:prstGeom prst="rect">
            <a:avLst/>
          </a:prstGeom>
          <a:noFill/>
        </p:spPr>
        <p:txBody>
          <a:bodyPr wrap="square">
            <a:spAutoFit/>
          </a:bodyPr>
          <a:lstStyle/>
          <a:p>
            <a:r>
              <a:rPr lang="zh-CN" altLang="en-US" sz="800" i="1"/>
              <a:t>免责声明：此材料目的仅在于向公众介绍百济神州的创立初心和愿景、发展历程及研发实力，非广告用途，不应被视为对任何药物的商业推广或对诊疗方案的推荐，亦不能代替医疗卫生专业人士的意见，如有任何问题请向医疗卫生专业人士咨询。</a:t>
            </a:r>
            <a:endParaRPr lang="en-US" altLang="zh-CN" sz="800" i="1"/>
          </a:p>
        </p:txBody>
      </p:sp>
    </p:spTree>
    <p:extLst>
      <p:ext uri="{BB962C8B-B14F-4D97-AF65-F5344CB8AC3E}">
        <p14:creationId xmlns:p14="http://schemas.microsoft.com/office/powerpoint/2010/main" val="69257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BBF773-3A3B-4CA9-C10C-4A72FA97CAF9}"/>
              </a:ext>
            </a:extLst>
          </p:cNvPr>
          <p:cNvSpPr/>
          <p:nvPr/>
        </p:nvSpPr>
        <p:spPr>
          <a:xfrm>
            <a:off x="8182484" y="1285357"/>
            <a:ext cx="3567620" cy="4041285"/>
          </a:xfrm>
          <a:prstGeom prst="rect">
            <a:avLst/>
          </a:prstGeom>
          <a:gradFill flip="none" rotWithShape="1">
            <a:gsLst>
              <a:gs pos="85000">
                <a:srgbClr val="003A70">
                  <a:lumMod val="0"/>
                  <a:lumOff val="100000"/>
                  <a:alpha val="57000"/>
                </a:srgbClr>
              </a:gs>
              <a:gs pos="15000">
                <a:schemeClr val="accent6">
                  <a:alpha val="24000"/>
                </a:schemeClr>
              </a:gs>
            </a:gsLst>
            <a:lin ang="5400000" scaled="0"/>
            <a:tileRect/>
          </a:gradFill>
          <a:ln w="12700" cap="flat" cmpd="sng" algn="ctr">
            <a:noFill/>
            <a:prstDash val="solid"/>
            <a:miter lim="800000"/>
          </a:ln>
          <a:effectLst/>
        </p:spPr>
        <p:txBody>
          <a:bodyPr lIns="182880" tIns="45720" rIns="182880" bIns="18288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endParaRPr kumimoji="0" lang="en-US" sz="2000" b="1" i="0" u="none" strike="noStrike" kern="0" cap="none" spc="0" normalizeH="0" baseline="0" noProof="0">
              <a:ln>
                <a:noFill/>
              </a:ln>
              <a:solidFill>
                <a:srgbClr val="ED1C24"/>
              </a:solidFill>
              <a:effectLst/>
              <a:uLnTx/>
              <a:uFillTx/>
              <a:latin typeface="Arial" panose="020B0604020202020204"/>
              <a:ea typeface="+mn-ea"/>
              <a:cs typeface="Arial"/>
            </a:endParaRPr>
          </a:p>
        </p:txBody>
      </p:sp>
      <p:sp>
        <p:nvSpPr>
          <p:cNvPr id="16" name="Rectangle 15">
            <a:extLst>
              <a:ext uri="{FF2B5EF4-FFF2-40B4-BE49-F238E27FC236}">
                <a16:creationId xmlns:a16="http://schemas.microsoft.com/office/drawing/2014/main" id="{B25A02C7-12A2-4219-B13C-563FD316237A}"/>
              </a:ext>
            </a:extLst>
          </p:cNvPr>
          <p:cNvSpPr/>
          <p:nvPr/>
        </p:nvSpPr>
        <p:spPr>
          <a:xfrm>
            <a:off x="8201056" y="1170350"/>
            <a:ext cx="3567620" cy="116630"/>
          </a:xfrm>
          <a:prstGeom prst="rect">
            <a:avLst/>
          </a:prstGeom>
          <a:solidFill>
            <a:schemeClr val="accent6"/>
          </a:solidFill>
          <a:ln w="12700" cap="flat" cmpd="sng" algn="ctr">
            <a:noFill/>
            <a:prstDash val="solid"/>
            <a:miter lim="800000"/>
          </a:ln>
          <a:effectLst/>
        </p:spPr>
        <p:txBody>
          <a:bodyPr lIns="182880" tIns="45720" rIns="182880" bIns="9144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panose="020B0604020202020204"/>
                <a:ea typeface="+mn-ea"/>
                <a:cs typeface="Arial"/>
              </a:rPr>
              <a:t> </a:t>
            </a:r>
          </a:p>
        </p:txBody>
      </p:sp>
      <p:sp>
        <p:nvSpPr>
          <p:cNvPr id="44" name="Rectangle 43">
            <a:extLst>
              <a:ext uri="{FF2B5EF4-FFF2-40B4-BE49-F238E27FC236}">
                <a16:creationId xmlns:a16="http://schemas.microsoft.com/office/drawing/2014/main" id="{1536F0D2-9DD1-B0E9-A0D7-43823BAFE254}"/>
              </a:ext>
            </a:extLst>
          </p:cNvPr>
          <p:cNvSpPr/>
          <p:nvPr/>
        </p:nvSpPr>
        <p:spPr>
          <a:xfrm>
            <a:off x="8201056" y="4914193"/>
            <a:ext cx="3567620" cy="116630"/>
          </a:xfrm>
          <a:prstGeom prst="rect">
            <a:avLst/>
          </a:prstGeom>
          <a:solidFill>
            <a:schemeClr val="accent6"/>
          </a:solidFill>
          <a:ln w="12700" cap="flat" cmpd="sng" algn="ctr">
            <a:noFill/>
            <a:prstDash val="solid"/>
            <a:miter lim="800000"/>
          </a:ln>
          <a:effectLst/>
        </p:spPr>
        <p:txBody>
          <a:bodyPr lIns="182880" tIns="45720" rIns="182880" bIns="9144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panose="020B0604020202020204"/>
                <a:ea typeface="+mn-ea"/>
                <a:cs typeface="Arial"/>
              </a:rPr>
              <a:t> </a:t>
            </a:r>
          </a:p>
        </p:txBody>
      </p:sp>
      <p:sp>
        <p:nvSpPr>
          <p:cNvPr id="34" name="Rectangle 33">
            <a:extLst>
              <a:ext uri="{FF2B5EF4-FFF2-40B4-BE49-F238E27FC236}">
                <a16:creationId xmlns:a16="http://schemas.microsoft.com/office/drawing/2014/main" id="{78B42BE1-C9BB-A65A-0B46-A1F13F6D0764}"/>
              </a:ext>
            </a:extLst>
          </p:cNvPr>
          <p:cNvSpPr/>
          <p:nvPr/>
        </p:nvSpPr>
        <p:spPr>
          <a:xfrm>
            <a:off x="772403" y="1172950"/>
            <a:ext cx="3567620" cy="4041285"/>
          </a:xfrm>
          <a:prstGeom prst="rect">
            <a:avLst/>
          </a:prstGeom>
          <a:gradFill flip="none" rotWithShape="1">
            <a:gsLst>
              <a:gs pos="85000">
                <a:srgbClr val="003A70">
                  <a:lumMod val="0"/>
                  <a:lumOff val="100000"/>
                  <a:alpha val="57000"/>
                </a:srgbClr>
              </a:gs>
              <a:gs pos="15000">
                <a:srgbClr val="C00000">
                  <a:alpha val="14000"/>
                </a:srgbClr>
              </a:gs>
            </a:gsLst>
            <a:lin ang="5400000" scaled="0"/>
            <a:tileRect/>
          </a:gradFill>
          <a:ln w="12700" cap="flat" cmpd="sng" algn="ctr">
            <a:noFill/>
            <a:prstDash val="solid"/>
            <a:miter lim="800000"/>
          </a:ln>
          <a:effectLst/>
        </p:spPr>
        <p:txBody>
          <a:bodyPr lIns="182880" tIns="45720" rIns="182880" bIns="18288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endParaRPr kumimoji="0" lang="en-US" sz="2000" b="1" i="0" u="none" strike="noStrike" kern="0" cap="none" spc="0" normalizeH="0" baseline="0" noProof="0">
              <a:ln>
                <a:noFill/>
              </a:ln>
              <a:solidFill>
                <a:srgbClr val="ED1C24"/>
              </a:solidFill>
              <a:effectLst/>
              <a:uLnTx/>
              <a:uFillTx/>
              <a:latin typeface="Arial" panose="020B0604020202020204"/>
              <a:ea typeface="+mn-ea"/>
              <a:cs typeface="Arial"/>
            </a:endParaRPr>
          </a:p>
        </p:txBody>
      </p:sp>
      <p:sp>
        <p:nvSpPr>
          <p:cNvPr id="8" name="Rectangle 7">
            <a:extLst>
              <a:ext uri="{FF2B5EF4-FFF2-40B4-BE49-F238E27FC236}">
                <a16:creationId xmlns:a16="http://schemas.microsoft.com/office/drawing/2014/main" id="{493D0972-8E72-0751-DF51-D0EE843411E0}"/>
              </a:ext>
            </a:extLst>
          </p:cNvPr>
          <p:cNvSpPr/>
          <p:nvPr/>
        </p:nvSpPr>
        <p:spPr>
          <a:xfrm>
            <a:off x="793528" y="1170350"/>
            <a:ext cx="3567620" cy="116630"/>
          </a:xfrm>
          <a:prstGeom prst="rect">
            <a:avLst/>
          </a:prstGeom>
          <a:solidFill>
            <a:schemeClr val="accent2"/>
          </a:solidFill>
          <a:ln w="12700" cap="flat" cmpd="sng" algn="ctr">
            <a:noFill/>
            <a:prstDash val="solid"/>
            <a:miter lim="800000"/>
          </a:ln>
          <a:effectLst/>
        </p:spPr>
        <p:txBody>
          <a:bodyPr lIns="182880" tIns="45720" rIns="182880" bIns="9144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panose="020B0604020202020204"/>
                <a:ea typeface="+mn-ea"/>
                <a:cs typeface="Arial"/>
              </a:rPr>
              <a:t> </a:t>
            </a:r>
          </a:p>
        </p:txBody>
      </p:sp>
      <p:sp>
        <p:nvSpPr>
          <p:cNvPr id="11" name="Rectangle 10">
            <a:extLst>
              <a:ext uri="{FF2B5EF4-FFF2-40B4-BE49-F238E27FC236}">
                <a16:creationId xmlns:a16="http://schemas.microsoft.com/office/drawing/2014/main" id="{37D49625-D929-7C43-EBDB-10267E2B78AC}"/>
              </a:ext>
            </a:extLst>
          </p:cNvPr>
          <p:cNvSpPr/>
          <p:nvPr/>
        </p:nvSpPr>
        <p:spPr>
          <a:xfrm>
            <a:off x="793528" y="4914193"/>
            <a:ext cx="3567620" cy="116630"/>
          </a:xfrm>
          <a:prstGeom prst="rect">
            <a:avLst/>
          </a:prstGeom>
          <a:solidFill>
            <a:schemeClr val="accent2"/>
          </a:solidFill>
          <a:ln w="12700" cap="flat" cmpd="sng" algn="ctr">
            <a:noFill/>
            <a:prstDash val="solid"/>
            <a:miter lim="800000"/>
          </a:ln>
          <a:effectLst/>
        </p:spPr>
        <p:txBody>
          <a:bodyPr lIns="182880" tIns="45720" rIns="182880" bIns="9144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panose="020B0604020202020204"/>
                <a:ea typeface="+mn-ea"/>
                <a:cs typeface="Arial"/>
              </a:rPr>
              <a:t> </a:t>
            </a:r>
          </a:p>
        </p:txBody>
      </p:sp>
      <p:sp>
        <p:nvSpPr>
          <p:cNvPr id="18" name="Rectangle 17">
            <a:extLst>
              <a:ext uri="{FF2B5EF4-FFF2-40B4-BE49-F238E27FC236}">
                <a16:creationId xmlns:a16="http://schemas.microsoft.com/office/drawing/2014/main" id="{A1E0AA85-3897-A67C-B4F4-A96191A2A59F}"/>
              </a:ext>
            </a:extLst>
          </p:cNvPr>
          <p:cNvSpPr/>
          <p:nvPr/>
        </p:nvSpPr>
        <p:spPr>
          <a:xfrm>
            <a:off x="4506285" y="1286980"/>
            <a:ext cx="3567620" cy="3838247"/>
          </a:xfrm>
          <a:prstGeom prst="rect">
            <a:avLst/>
          </a:prstGeom>
          <a:gradFill flip="none" rotWithShape="1">
            <a:gsLst>
              <a:gs pos="85000">
                <a:srgbClr val="003A70">
                  <a:lumMod val="0"/>
                  <a:lumOff val="100000"/>
                  <a:alpha val="57000"/>
                </a:srgbClr>
              </a:gs>
              <a:gs pos="15000">
                <a:srgbClr val="80A4C5">
                  <a:alpha val="64000"/>
                </a:srgbClr>
              </a:gs>
            </a:gsLst>
            <a:lin ang="5400000" scaled="0"/>
            <a:tileRect/>
          </a:gradFill>
          <a:ln w="12700" cap="flat" cmpd="sng" algn="ctr">
            <a:noFill/>
            <a:prstDash val="solid"/>
            <a:miter lim="800000"/>
          </a:ln>
          <a:effectLst/>
        </p:spPr>
        <p:txBody>
          <a:bodyPr lIns="182880" tIns="45720" rIns="182880" bIns="18288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endParaRPr kumimoji="0" lang="en-US" sz="2000" b="1" i="0" u="none" strike="noStrike" kern="0" cap="none" spc="0" normalizeH="0" baseline="0" noProof="0">
              <a:ln>
                <a:noFill/>
              </a:ln>
              <a:solidFill>
                <a:srgbClr val="ED1C24"/>
              </a:solidFill>
              <a:effectLst/>
              <a:uLnTx/>
              <a:uFillTx/>
              <a:latin typeface="Arial" panose="020B0604020202020204"/>
              <a:ea typeface="+mn-ea"/>
              <a:cs typeface="Arial"/>
            </a:endParaRPr>
          </a:p>
        </p:txBody>
      </p:sp>
      <p:sp>
        <p:nvSpPr>
          <p:cNvPr id="21" name="Rectangle 20">
            <a:extLst>
              <a:ext uri="{FF2B5EF4-FFF2-40B4-BE49-F238E27FC236}">
                <a16:creationId xmlns:a16="http://schemas.microsoft.com/office/drawing/2014/main" id="{A56DC182-4572-9F00-454F-035BE0270096}"/>
              </a:ext>
            </a:extLst>
          </p:cNvPr>
          <p:cNvSpPr/>
          <p:nvPr/>
        </p:nvSpPr>
        <p:spPr>
          <a:xfrm>
            <a:off x="4506285" y="1170350"/>
            <a:ext cx="3567620" cy="116630"/>
          </a:xfrm>
          <a:prstGeom prst="rect">
            <a:avLst/>
          </a:prstGeom>
          <a:solidFill>
            <a:schemeClr val="accent4"/>
          </a:solidFill>
          <a:ln w="12700" cap="flat" cmpd="sng" algn="ctr">
            <a:noFill/>
            <a:prstDash val="solid"/>
            <a:miter lim="800000"/>
          </a:ln>
          <a:effectLst/>
        </p:spPr>
        <p:txBody>
          <a:bodyPr lIns="182880" tIns="45720" rIns="182880" bIns="9144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panose="020B0604020202020204"/>
                <a:ea typeface="+mn-ea"/>
                <a:cs typeface="Arial"/>
              </a:rPr>
              <a:t> </a:t>
            </a:r>
          </a:p>
        </p:txBody>
      </p:sp>
      <p:sp>
        <p:nvSpPr>
          <p:cNvPr id="26" name="Rectangle 25">
            <a:extLst>
              <a:ext uri="{FF2B5EF4-FFF2-40B4-BE49-F238E27FC236}">
                <a16:creationId xmlns:a16="http://schemas.microsoft.com/office/drawing/2014/main" id="{D5DBE371-9894-45C9-6025-198E5CB33B1A}"/>
              </a:ext>
            </a:extLst>
          </p:cNvPr>
          <p:cNvSpPr/>
          <p:nvPr/>
        </p:nvSpPr>
        <p:spPr>
          <a:xfrm>
            <a:off x="4506285" y="4914193"/>
            <a:ext cx="3567620" cy="116630"/>
          </a:xfrm>
          <a:prstGeom prst="rect">
            <a:avLst/>
          </a:prstGeom>
          <a:solidFill>
            <a:schemeClr val="accent4"/>
          </a:solidFill>
          <a:ln w="12700" cap="flat" cmpd="sng" algn="ctr">
            <a:noFill/>
            <a:prstDash val="solid"/>
            <a:miter lim="800000"/>
          </a:ln>
          <a:effectLst/>
        </p:spPr>
        <p:txBody>
          <a:bodyPr lIns="182880" tIns="45720" rIns="182880" bIns="9144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latin typeface="Arial" panose="020B0604020202020204"/>
                <a:ea typeface="+mn-ea"/>
                <a:cs typeface="Arial"/>
              </a:rPr>
              <a:t> </a:t>
            </a:r>
          </a:p>
        </p:txBody>
      </p:sp>
      <p:graphicFrame>
        <p:nvGraphicFramePr>
          <p:cNvPr id="6" name="Object 5" hidden="1">
            <a:extLst>
              <a:ext uri="{FF2B5EF4-FFF2-40B4-BE49-F238E27FC236}">
                <a16:creationId xmlns:a16="http://schemas.microsoft.com/office/drawing/2014/main" id="{AB69B8AE-DFDA-820F-F779-4F24D6BC8C2C}"/>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AB69B8AE-DFDA-820F-F779-4F24D6BC8C2C}"/>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6DC2B081-5F3D-1F7B-4D59-802832AB5BBD}"/>
              </a:ext>
            </a:extLst>
          </p:cNvPr>
          <p:cNvSpPr>
            <a:spLocks noGrp="1"/>
          </p:cNvSpPr>
          <p:nvPr>
            <p:ph type="ctrTitle"/>
          </p:nvPr>
        </p:nvSpPr>
        <p:spPr/>
        <p:txBody>
          <a:bodyPr vert="horz" anchor="ctr"/>
          <a:lstStyle/>
          <a:p>
            <a:r>
              <a:rPr lang="zh-CN" altLang="en-US">
                <a:latin typeface="方正兰亭粗黑简体" panose="02000500000000000000" pitchFamily="2" charset="-122"/>
                <a:ea typeface="方正兰亭粗黑简体" panose="02000500000000000000" pitchFamily="2" charset="-122"/>
                <a:cs typeface="Arial"/>
              </a:rPr>
              <a:t>百济神州已迈入全球发展关键期</a:t>
            </a:r>
            <a:endParaRPr lang="en-US">
              <a:latin typeface="方正兰亭粗黑简体" panose="02000500000000000000" pitchFamily="2" charset="-122"/>
              <a:ea typeface="方正兰亭粗黑简体" panose="02000500000000000000" pitchFamily="2" charset="-122"/>
            </a:endParaRPr>
          </a:p>
        </p:txBody>
      </p:sp>
      <p:sp>
        <p:nvSpPr>
          <p:cNvPr id="15" name="2x">
            <a:extLst>
              <a:ext uri="{FF2B5EF4-FFF2-40B4-BE49-F238E27FC236}">
                <a16:creationId xmlns:a16="http://schemas.microsoft.com/office/drawing/2014/main" id="{B34B11B6-B77F-2333-DD05-3E55495F8E94}"/>
              </a:ext>
            </a:extLst>
          </p:cNvPr>
          <p:cNvSpPr txBox="1"/>
          <p:nvPr/>
        </p:nvSpPr>
        <p:spPr>
          <a:xfrm>
            <a:off x="802004" y="1634641"/>
            <a:ext cx="3538019" cy="32499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t">
            <a:noAutofit/>
          </a:bodyPr>
          <a:lstStyle/>
          <a:p>
            <a:pPr marL="0" marR="0" lvl="0" indent="0" algn="ctr" defTabSz="685766" rtl="0" eaLnBrk="1" fontAlgn="auto" latinLnBrk="0" hangingPunct="1">
              <a:lnSpc>
                <a:spcPct val="90000"/>
              </a:lnSpc>
              <a:spcBef>
                <a:spcPts val="0"/>
              </a:spcBef>
              <a:spcAft>
                <a:spcPts val="0"/>
              </a:spcAft>
              <a:buClrTx/>
              <a:buSzTx/>
              <a:buFontTx/>
              <a:buNone/>
              <a:tabLst/>
              <a:defRPr sz="2800" spc="-220">
                <a:solidFill>
                  <a:srgbClr val="FFFFFF"/>
                </a:solidFill>
              </a:defRPr>
            </a:pPr>
            <a:r>
              <a:rPr lang="en-US" sz="3200" b="1" spc="11">
                <a:solidFill>
                  <a:srgbClr val="283349"/>
                </a:solidFill>
                <a:latin typeface="Arial" panose="020B0604020202020204"/>
              </a:rPr>
              <a:t>38</a:t>
            </a:r>
            <a:r>
              <a:rPr lang="zh-CN" altLang="en-US" sz="3200" b="1" spc="11">
                <a:solidFill>
                  <a:srgbClr val="283349"/>
                </a:solidFill>
                <a:latin typeface="Arial" panose="020B0604020202020204"/>
              </a:rPr>
              <a:t>亿美元</a:t>
            </a:r>
            <a:endParaRPr kumimoji="0" lang="en-US" sz="3200" b="1" i="0" u="none" strike="noStrike" kern="1200" cap="none" spc="11" normalizeH="0" baseline="0" noProof="0">
              <a:ln>
                <a:noFill/>
              </a:ln>
              <a:solidFill>
                <a:srgbClr val="283349"/>
              </a:solidFill>
              <a:effectLst/>
              <a:uLnTx/>
              <a:uFillTx/>
              <a:latin typeface="Arial" panose="020B0604020202020204"/>
              <a:ea typeface="+mn-ea"/>
              <a:cs typeface="+mn-cs"/>
            </a:endParaRPr>
          </a:p>
          <a:p>
            <a:pPr marL="0" marR="0" lvl="0" indent="0" algn="ctr" defTabSz="685766" rtl="0" eaLnBrk="1" fontAlgn="auto" latinLnBrk="0" hangingPunct="1">
              <a:lnSpc>
                <a:spcPct val="90000"/>
              </a:lnSpc>
              <a:spcBef>
                <a:spcPts val="0"/>
              </a:spcBef>
              <a:spcAft>
                <a:spcPts val="0"/>
              </a:spcAft>
              <a:buClrTx/>
              <a:buSzTx/>
              <a:buFontTx/>
              <a:buNone/>
              <a:tabLst/>
              <a:defRPr/>
            </a:pPr>
            <a:r>
              <a:rPr lang="en-US" sz="1200">
                <a:solidFill>
                  <a:srgbClr val="283349"/>
                </a:solidFill>
                <a:latin typeface="Arial" panose="020B0604020202020204"/>
              </a:rPr>
              <a:t>2024</a:t>
            </a:r>
            <a:r>
              <a:rPr lang="zh-CN" altLang="en-US" sz="1200">
                <a:solidFill>
                  <a:srgbClr val="283349"/>
                </a:solidFill>
                <a:latin typeface="Arial" panose="020B0604020202020204"/>
              </a:rPr>
              <a:t>年全年总收入</a:t>
            </a:r>
            <a:endParaRPr lang="en-US" altLang="zh-CN" sz="1200">
              <a:solidFill>
                <a:srgbClr val="283349"/>
              </a:solidFill>
              <a:latin typeface="Arial" panose="020B0604020202020204"/>
            </a:endParaRPr>
          </a:p>
          <a:p>
            <a:pPr marL="0" marR="0" lvl="0" indent="0" algn="ctr" defTabSz="685766"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83349"/>
              </a:solidFill>
              <a:effectLst/>
              <a:uLnTx/>
              <a:uFillTx/>
              <a:latin typeface="Arial" panose="020B0604020202020204"/>
              <a:ea typeface="+mn-ea"/>
              <a:cs typeface="Arial"/>
            </a:endParaRPr>
          </a:p>
          <a:p>
            <a:pPr marL="0" marR="0" lvl="0" indent="0" algn="ctr" defTabSz="685766" rtl="0" eaLnBrk="1" fontAlgn="auto" latinLnBrk="0" hangingPunct="1">
              <a:lnSpc>
                <a:spcPct val="90000"/>
              </a:lnSpc>
              <a:spcBef>
                <a:spcPts val="0"/>
              </a:spcBef>
              <a:spcAft>
                <a:spcPts val="0"/>
              </a:spcAft>
              <a:buClrTx/>
              <a:buSzTx/>
              <a:buFontTx/>
              <a:buNone/>
              <a:tabLst/>
              <a:defRPr sz="2800" spc="-220">
                <a:solidFill>
                  <a:srgbClr val="FFFFFF"/>
                </a:solidFill>
              </a:defRPr>
            </a:pPr>
            <a:endParaRPr kumimoji="0" lang="en-US" sz="2400" b="1" i="0" u="none" strike="noStrike" kern="1200" cap="none" spc="11" normalizeH="0" baseline="0" noProof="0">
              <a:ln>
                <a:noFill/>
              </a:ln>
              <a:solidFill>
                <a:srgbClr val="283349"/>
              </a:solidFill>
              <a:effectLst/>
              <a:uLnTx/>
              <a:uFillTx/>
              <a:latin typeface="Arial" panose="020B0604020202020204"/>
              <a:ea typeface="+mn-ea"/>
              <a:cs typeface="+mn-cs"/>
            </a:endParaRPr>
          </a:p>
          <a:p>
            <a:pPr marL="0" marR="0" lvl="0" indent="0" algn="ctr" defTabSz="685766" rtl="0" eaLnBrk="1" fontAlgn="auto" latinLnBrk="0" hangingPunct="1">
              <a:lnSpc>
                <a:spcPct val="90000"/>
              </a:lnSpc>
              <a:spcBef>
                <a:spcPts val="0"/>
              </a:spcBef>
              <a:spcAft>
                <a:spcPts val="0"/>
              </a:spcAft>
              <a:buClrTx/>
              <a:buSzTx/>
              <a:buFontTx/>
              <a:buNone/>
              <a:tabLst/>
              <a:defRPr sz="2800" spc="-220">
                <a:solidFill>
                  <a:srgbClr val="FFFFFF"/>
                </a:solidFill>
              </a:defRPr>
            </a:pPr>
            <a:r>
              <a:rPr lang="en-US" sz="3200" b="1" spc="11">
                <a:solidFill>
                  <a:srgbClr val="283349"/>
                </a:solidFill>
                <a:latin typeface="Arial" panose="020B0604020202020204"/>
              </a:rPr>
              <a:t>55</a:t>
            </a:r>
            <a:r>
              <a:rPr kumimoji="0" lang="en-US" sz="3200" b="1" i="0" u="none" strike="noStrike" kern="1200" cap="none" spc="11" normalizeH="0" baseline="0" noProof="0">
                <a:ln>
                  <a:noFill/>
                </a:ln>
                <a:solidFill>
                  <a:srgbClr val="283349"/>
                </a:solidFill>
                <a:effectLst/>
                <a:uLnTx/>
                <a:uFillTx/>
                <a:latin typeface="Arial" panose="020B0604020202020204"/>
                <a:ea typeface="+mn-ea"/>
                <a:cs typeface="+mn-cs"/>
              </a:rPr>
              <a:t>%</a:t>
            </a:r>
            <a:endParaRPr kumimoji="0" lang="en-US" sz="3200" b="0" i="0" u="none" strike="noStrike" kern="1200" cap="none" spc="-220" normalizeH="0" baseline="0" noProof="0">
              <a:ln>
                <a:noFill/>
              </a:ln>
              <a:solidFill>
                <a:srgbClr val="283349"/>
              </a:solidFill>
              <a:effectLst/>
              <a:uLnTx/>
              <a:uFillTx/>
              <a:latin typeface="Arial" panose="020B0604020202020204"/>
              <a:ea typeface="+mn-ea"/>
              <a:cs typeface="Arial" panose="020B0604020202020204"/>
            </a:endParaRPr>
          </a:p>
          <a:p>
            <a:pPr algn="ctr" defTabSz="685766">
              <a:lnSpc>
                <a:spcPct val="90000"/>
              </a:lnSpc>
              <a:defRPr/>
            </a:pPr>
            <a:r>
              <a:rPr lang="en-IN" sz="1200">
                <a:solidFill>
                  <a:srgbClr val="283349"/>
                </a:solidFill>
                <a:latin typeface="Arial" panose="020B0604020202020204"/>
              </a:rPr>
              <a:t> 2024</a:t>
            </a:r>
            <a:r>
              <a:rPr lang="zh-CN" altLang="en-US" sz="1200">
                <a:solidFill>
                  <a:srgbClr val="283349"/>
                </a:solidFill>
                <a:latin typeface="Arial" panose="020B0604020202020204"/>
              </a:rPr>
              <a:t>总收入 </a:t>
            </a:r>
            <a:r>
              <a:rPr lang="en-US" altLang="zh-CN" sz="1200">
                <a:solidFill>
                  <a:srgbClr val="283349"/>
                </a:solidFill>
                <a:latin typeface="Arial" panose="020B0604020202020204"/>
              </a:rPr>
              <a:t>vs</a:t>
            </a:r>
            <a:r>
              <a:rPr lang="en-IN" sz="1200">
                <a:solidFill>
                  <a:srgbClr val="283349"/>
                </a:solidFill>
                <a:latin typeface="Arial" panose="020B0604020202020204"/>
              </a:rPr>
              <a:t>  2023 </a:t>
            </a:r>
            <a:r>
              <a:rPr lang="zh-CN" altLang="en-US" sz="1200">
                <a:solidFill>
                  <a:srgbClr val="283349"/>
                </a:solidFill>
                <a:latin typeface="Arial" panose="020B0604020202020204"/>
              </a:rPr>
              <a:t>总收入</a:t>
            </a:r>
            <a:endParaRPr lang="en-US" altLang="zh-CN" sz="1200">
              <a:solidFill>
                <a:srgbClr val="283349"/>
              </a:solidFill>
              <a:latin typeface="Arial" panose="020B0604020202020204"/>
            </a:endParaRPr>
          </a:p>
          <a:p>
            <a:pPr marL="0" marR="0" lvl="0" indent="0" algn="ctr" defTabSz="685766" rtl="0" eaLnBrk="1" fontAlgn="auto" latinLnBrk="0" hangingPunct="1">
              <a:lnSpc>
                <a:spcPct val="90000"/>
              </a:lnSpc>
              <a:spcBef>
                <a:spcPts val="3600"/>
              </a:spcBef>
              <a:spcAft>
                <a:spcPts val="0"/>
              </a:spcAft>
              <a:buClrTx/>
              <a:buSzTx/>
              <a:buFontTx/>
              <a:buNone/>
              <a:tabLst/>
              <a:defRPr/>
            </a:pPr>
            <a:r>
              <a:rPr kumimoji="0" lang="en-US" sz="3200" b="1" i="0" u="none" strike="noStrike" kern="1200" cap="none" spc="0" normalizeH="0" baseline="0" noProof="0">
                <a:ln>
                  <a:noFill/>
                </a:ln>
                <a:solidFill>
                  <a:srgbClr val="283349"/>
                </a:solidFill>
                <a:effectLst/>
                <a:uLnTx/>
                <a:uFillTx/>
                <a:latin typeface="Arial" panose="020B0604020202020204"/>
                <a:ea typeface="+mn-ea"/>
                <a:cs typeface="+mn-cs"/>
              </a:rPr>
              <a:t>26</a:t>
            </a:r>
            <a:r>
              <a:rPr kumimoji="0" lang="zh-CN" altLang="en-US" sz="3200" b="1" i="0" u="none" strike="noStrike" kern="1200" cap="none" spc="0" normalizeH="0" baseline="0" noProof="0">
                <a:ln>
                  <a:noFill/>
                </a:ln>
                <a:solidFill>
                  <a:srgbClr val="283349"/>
                </a:solidFill>
                <a:effectLst/>
                <a:uLnTx/>
                <a:uFillTx/>
                <a:latin typeface="Arial" panose="020B0604020202020204"/>
                <a:ea typeface="+mn-ea"/>
                <a:cs typeface="+mn-cs"/>
              </a:rPr>
              <a:t>亿美元</a:t>
            </a:r>
            <a:endParaRPr kumimoji="0" lang="en-US" sz="3200" b="0" i="0" u="none" strike="noStrike" kern="1200" cap="none" spc="0" normalizeH="0" baseline="0" noProof="0">
              <a:ln>
                <a:noFill/>
              </a:ln>
              <a:solidFill>
                <a:srgbClr val="283349"/>
              </a:solidFill>
              <a:effectLst/>
              <a:uLnTx/>
              <a:uFillTx/>
              <a:latin typeface="Arial" panose="020B0604020202020204"/>
              <a:ea typeface="+mn-ea"/>
              <a:cs typeface="Arial"/>
            </a:endParaRPr>
          </a:p>
          <a:p>
            <a:pPr marL="0" marR="0" lvl="0" indent="0" algn="ctr" defTabSz="685766" rtl="0" eaLnBrk="1" fontAlgn="auto" latinLnBrk="0" hangingPunct="1">
              <a:lnSpc>
                <a:spcPct val="90000"/>
              </a:lnSpc>
              <a:spcBef>
                <a:spcPts val="0"/>
              </a:spcBef>
              <a:spcAft>
                <a:spcPts val="0"/>
              </a:spcAft>
              <a:buClrTx/>
              <a:buSzTx/>
              <a:buFontTx/>
              <a:buNone/>
              <a:tabLst/>
              <a:defRPr/>
            </a:pPr>
            <a:r>
              <a:rPr lang="en-US" sz="1200">
                <a:solidFill>
                  <a:srgbClr val="283349"/>
                </a:solidFill>
                <a:latin typeface="Arial" panose="020B0604020202020204"/>
              </a:rPr>
              <a:t>2024</a:t>
            </a:r>
            <a:r>
              <a:rPr lang="zh-CN" altLang="en-US" sz="1200">
                <a:solidFill>
                  <a:srgbClr val="283349"/>
                </a:solidFill>
                <a:latin typeface="Arial" panose="020B0604020202020204"/>
              </a:rPr>
              <a:t>年，百悦泽</a:t>
            </a:r>
            <a:r>
              <a:rPr lang="en-US" altLang="zh-CN" sz="1200" baseline="30000">
                <a:solidFill>
                  <a:srgbClr val="283349"/>
                </a:solidFill>
                <a:latin typeface="Arial" panose="020B0604020202020204"/>
              </a:rPr>
              <a:t>®</a:t>
            </a:r>
            <a:r>
              <a:rPr kumimoji="0" lang="zh-CN" altLang="en-US" sz="1200" b="0" i="0" u="none" strike="noStrike" kern="1200" cap="none" spc="0" normalizeH="0" baseline="0" noProof="0">
                <a:ln>
                  <a:noFill/>
                </a:ln>
                <a:solidFill>
                  <a:srgbClr val="283349"/>
                </a:solidFill>
                <a:effectLst/>
                <a:uLnTx/>
                <a:uFillTx/>
                <a:latin typeface="Arial" panose="020B0604020202020204"/>
                <a:ea typeface="+mn-ea"/>
                <a:cs typeface="+mn-cs"/>
              </a:rPr>
              <a:t>全年全球销售额</a:t>
            </a:r>
            <a:endParaRPr kumimoji="0" lang="en-US" sz="1200" b="0" i="0" u="none" strike="noStrike" kern="1200" cap="none" spc="0" normalizeH="0" baseline="0" noProof="0">
              <a:ln>
                <a:noFill/>
              </a:ln>
              <a:solidFill>
                <a:srgbClr val="283349"/>
              </a:solidFill>
              <a:effectLst/>
              <a:uLnTx/>
              <a:uFillTx/>
              <a:latin typeface="Arial" panose="020B0604020202020204"/>
              <a:ea typeface="+mn-ea"/>
              <a:cs typeface="Arial"/>
            </a:endParaRPr>
          </a:p>
        </p:txBody>
      </p:sp>
      <p:cxnSp>
        <p:nvCxnSpPr>
          <p:cNvPr id="38" name="Straight Connector 37">
            <a:extLst>
              <a:ext uri="{FF2B5EF4-FFF2-40B4-BE49-F238E27FC236}">
                <a16:creationId xmlns:a16="http://schemas.microsoft.com/office/drawing/2014/main" id="{F12B8E24-992E-D56F-3305-EA7835E179A1}"/>
              </a:ext>
            </a:extLst>
          </p:cNvPr>
          <p:cNvCxnSpPr>
            <a:cxnSpLocks/>
          </p:cNvCxnSpPr>
          <p:nvPr/>
        </p:nvCxnSpPr>
        <p:spPr>
          <a:xfrm>
            <a:off x="1120699" y="1484096"/>
            <a:ext cx="2901369" cy="0"/>
          </a:xfrm>
          <a:prstGeom prst="line">
            <a:avLst/>
          </a:prstGeom>
          <a:ln w="9525" cap="rnd">
            <a:solidFill>
              <a:schemeClr val="bg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3070D9-2798-C83F-E890-D4A8F4246A07}"/>
              </a:ext>
            </a:extLst>
          </p:cNvPr>
          <p:cNvCxnSpPr>
            <a:cxnSpLocks/>
          </p:cNvCxnSpPr>
          <p:nvPr/>
        </p:nvCxnSpPr>
        <p:spPr>
          <a:xfrm>
            <a:off x="8533579" y="2423413"/>
            <a:ext cx="2901369" cy="0"/>
          </a:xfrm>
          <a:prstGeom prst="line">
            <a:avLst/>
          </a:prstGeom>
          <a:ln w="9525" cap="rnd">
            <a:solidFill>
              <a:schemeClr val="bg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F1007F89-6F45-146A-8919-9600D42FD643}"/>
              </a:ext>
            </a:extLst>
          </p:cNvPr>
          <p:cNvCxnSpPr>
            <a:cxnSpLocks/>
          </p:cNvCxnSpPr>
          <p:nvPr/>
        </p:nvCxnSpPr>
        <p:spPr>
          <a:xfrm>
            <a:off x="1120699" y="2423413"/>
            <a:ext cx="2901369" cy="0"/>
          </a:xfrm>
          <a:prstGeom prst="line">
            <a:avLst/>
          </a:prstGeom>
          <a:ln w="9525" cap="rnd">
            <a:solidFill>
              <a:schemeClr val="bg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D797385-D410-767A-850E-3D44F41FD45A}"/>
              </a:ext>
            </a:extLst>
          </p:cNvPr>
          <p:cNvSpPr/>
          <p:nvPr/>
        </p:nvSpPr>
        <p:spPr>
          <a:xfrm>
            <a:off x="8201056" y="1544482"/>
            <a:ext cx="3567620" cy="789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283349"/>
                </a:solidFill>
                <a:effectLst/>
                <a:uLnTx/>
                <a:uFillTx/>
                <a:latin typeface="Arial" panose="020B0604020202020204"/>
                <a:ea typeface="方正兰亭黑简体"/>
                <a:cs typeface="+mn-cs"/>
              </a:rPr>
              <a:t>兼具速度和成本优势</a:t>
            </a:r>
            <a:endParaRPr kumimoji="0" lang="en-US" altLang="zh-CN" sz="1400" b="0" i="0" u="none" strike="noStrike" kern="1200" cap="none" spc="0" normalizeH="0" baseline="0" noProof="0">
              <a:ln>
                <a:noFill/>
              </a:ln>
              <a:solidFill>
                <a:srgbClr val="283349"/>
              </a:solidFill>
              <a:effectLst/>
              <a:uLnTx/>
              <a:uFillTx/>
              <a:latin typeface="Arial" panose="020B0604020202020204"/>
              <a:ea typeface="方正兰亭黑简体"/>
              <a:cs typeface="Arial"/>
            </a:endParaRPr>
          </a:p>
          <a:p>
            <a:pPr marL="0" marR="0" lvl="0" indent="0" algn="ctr" defTabSz="914400" rtl="0" eaLnBrk="1" fontAlgn="auto" latinLnBrk="0" hangingPunct="1">
              <a:spcBef>
                <a:spcPts val="0"/>
              </a:spcBef>
              <a:spcAft>
                <a:spcPts val="0"/>
              </a:spcAft>
              <a:buClrTx/>
              <a:buSzTx/>
              <a:buFontTx/>
              <a:buNone/>
              <a:tabLst/>
              <a:defRPr/>
            </a:pPr>
            <a:r>
              <a:rPr lang="zh-CN" altLang="en-US" b="1">
                <a:solidFill>
                  <a:srgbClr val="283349"/>
                </a:solidFill>
                <a:latin typeface="Arial" panose="020B0604020202020204"/>
              </a:rPr>
              <a:t>独特的</a:t>
            </a:r>
            <a:r>
              <a:rPr kumimoji="0" lang="zh-CN" altLang="en-US" sz="1800" b="1" i="0" u="none" strike="noStrike" kern="1200" cap="none" spc="0" normalizeH="0" baseline="0" noProof="0">
                <a:ln>
                  <a:noFill/>
                </a:ln>
                <a:solidFill>
                  <a:srgbClr val="283349"/>
                </a:solidFill>
                <a:effectLst/>
                <a:uLnTx/>
                <a:uFillTx/>
                <a:latin typeface="Arial" panose="020B0604020202020204"/>
                <a:ea typeface="+mn-ea"/>
                <a:cs typeface="+mn-cs"/>
              </a:rPr>
              <a:t>全球开发</a:t>
            </a:r>
            <a:r>
              <a:rPr lang="zh-CN" altLang="en-US" b="1">
                <a:solidFill>
                  <a:srgbClr val="283349"/>
                </a:solidFill>
                <a:latin typeface="Arial" panose="020B0604020202020204"/>
              </a:rPr>
              <a:t>运营模式</a:t>
            </a:r>
            <a:endParaRPr kumimoji="0" lang="en-US" altLang="zh-CN" sz="1800" b="1"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ctr" defTabSz="914400" rtl="0" eaLnBrk="1" fontAlgn="auto" latinLnBrk="0" hangingPunct="1">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283349"/>
                </a:solidFill>
                <a:effectLst/>
                <a:uLnTx/>
                <a:uFillTx/>
                <a:latin typeface="Arial" panose="020B0604020202020204"/>
                <a:ea typeface="+mn-ea"/>
                <a:cs typeface="+mn-cs"/>
              </a:rPr>
              <a:t>（“快速概念验证”）</a:t>
            </a:r>
            <a:endParaRPr lang="en-US" sz="1400" b="1" i="0" u="none" strike="noStrike" kern="1200" cap="none" spc="0" normalizeH="0" baseline="0" noProof="0">
              <a:ln>
                <a:noFill/>
              </a:ln>
              <a:solidFill>
                <a:srgbClr val="283349"/>
              </a:solidFill>
              <a:effectLst/>
              <a:uLnTx/>
              <a:uFillTx/>
              <a:latin typeface="Arial" panose="020B0604020202020204"/>
              <a:cs typeface="Arial"/>
            </a:endParaRPr>
          </a:p>
        </p:txBody>
      </p:sp>
      <p:sp>
        <p:nvSpPr>
          <p:cNvPr id="12" name="Rectangle 11">
            <a:extLst>
              <a:ext uri="{FF2B5EF4-FFF2-40B4-BE49-F238E27FC236}">
                <a16:creationId xmlns:a16="http://schemas.microsoft.com/office/drawing/2014/main" id="{706A6331-460F-6548-724D-72B6E4FC70B3}"/>
              </a:ext>
            </a:extLst>
          </p:cNvPr>
          <p:cNvSpPr/>
          <p:nvPr/>
        </p:nvSpPr>
        <p:spPr>
          <a:xfrm>
            <a:off x="8607156" y="3792494"/>
            <a:ext cx="2749676" cy="807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lang="zh-CN" altLang="en-US" b="1">
                <a:solidFill>
                  <a:srgbClr val="283349"/>
                </a:solidFill>
                <a:latin typeface="Arial" panose="020B0604020202020204"/>
              </a:rPr>
              <a:t>全球人才</a:t>
            </a:r>
            <a:endParaRPr lang="en-US" altLang="zh-CN" b="1">
              <a:solidFill>
                <a:srgbClr val="283349"/>
              </a:solidFill>
              <a:latin typeface="Arial" panose="020B0604020202020204"/>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3349"/>
                </a:solidFill>
                <a:effectLst/>
                <a:uLnTx/>
                <a:uFillTx/>
                <a:latin typeface="Arial" panose="020B0604020202020204"/>
                <a:ea typeface="+mn-ea"/>
                <a:cs typeface="+mn-cs"/>
              </a:rPr>
              <a:t>11,000+</a:t>
            </a:r>
            <a:endParaRPr kumimoji="0" lang="en-US" sz="12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15722788-FE1B-5464-CB31-FC07DAD5A62B}"/>
              </a:ext>
            </a:extLst>
          </p:cNvPr>
          <p:cNvSpPr txBox="1"/>
          <p:nvPr/>
        </p:nvSpPr>
        <p:spPr>
          <a:xfrm>
            <a:off x="970808" y="5790463"/>
            <a:ext cx="3256020" cy="461665"/>
          </a:xfrm>
          <a:prstGeom prst="rect">
            <a:avLst/>
          </a:prstGeom>
          <a:noFill/>
        </p:spPr>
        <p:txBody>
          <a:bodyPr wrap="none" rtlCol="0">
            <a:spAutoFit/>
          </a:bodyPr>
          <a:lstStyle/>
          <a:p>
            <a:pPr>
              <a:defRPr/>
            </a:pPr>
            <a:r>
              <a:rPr lang="en-US" sz="800">
                <a:solidFill>
                  <a:srgbClr val="C3BFB6">
                    <a:lumMod val="75000"/>
                  </a:srgbClr>
                </a:solidFill>
                <a:latin typeface="Arial" panose="020B0604020202020204"/>
              </a:rPr>
              <a:t>*includes IITs</a:t>
            </a:r>
          </a:p>
          <a:p>
            <a:pPr>
              <a:defRPr/>
            </a:pPr>
            <a:r>
              <a:rPr lang="en-US" sz="800">
                <a:solidFill>
                  <a:srgbClr val="C3BFB6">
                    <a:lumMod val="75000"/>
                  </a:srgbClr>
                </a:solidFill>
                <a:latin typeface="Arial" panose="020B0604020202020204"/>
              </a:rPr>
              <a:t>+includes countries and regions in which trials are planned to enroll</a:t>
            </a:r>
            <a:endParaRPr kumimoji="0" lang="en-US" sz="800" b="0" i="0" u="none" strike="noStrike" kern="1200" cap="none" spc="0" normalizeH="0" baseline="0" noProof="0">
              <a:ln>
                <a:noFill/>
              </a:ln>
              <a:solidFill>
                <a:srgbClr val="C3BFB6">
                  <a:lumMod val="7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3BFB6">
                    <a:lumMod val="75000"/>
                  </a:srgbClr>
                </a:solidFill>
                <a:effectLst/>
                <a:uLnTx/>
                <a:uFillTx/>
                <a:latin typeface="Arial" panose="020B0604020202020204"/>
                <a:ea typeface="+mn-ea"/>
                <a:cs typeface="+mn-cs"/>
              </a:rPr>
              <a:t>^includes Research and Development assets</a:t>
            </a:r>
          </a:p>
        </p:txBody>
      </p:sp>
      <p:pic>
        <p:nvPicPr>
          <p:cNvPr id="28" name="Picture 27" descr="A building with a sign on the side&#10;&#10;Description automatically generated">
            <a:extLst>
              <a:ext uri="{FF2B5EF4-FFF2-40B4-BE49-F238E27FC236}">
                <a16:creationId xmlns:a16="http://schemas.microsoft.com/office/drawing/2014/main" id="{F9869FB4-8A3F-00A4-6850-2254835C20DC}"/>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658718" y="1935021"/>
            <a:ext cx="3300418" cy="2034687"/>
          </a:xfrm>
          <a:prstGeom prst="rect">
            <a:avLst/>
          </a:prstGeom>
        </p:spPr>
      </p:pic>
      <p:pic>
        <p:nvPicPr>
          <p:cNvPr id="27" name="object 19">
            <a:extLst>
              <a:ext uri="{FF2B5EF4-FFF2-40B4-BE49-F238E27FC236}">
                <a16:creationId xmlns:a16="http://schemas.microsoft.com/office/drawing/2014/main" id="{D186DABD-4F51-D865-907B-9B057A75CBB2}"/>
              </a:ext>
            </a:extLst>
          </p:cNvPr>
          <p:cNvPicPr/>
          <p:nvPr/>
        </p:nvPicPr>
        <p:blipFill>
          <a:blip r:embed="rId8" cstate="print"/>
          <a:stretch>
            <a:fillRect/>
          </a:stretch>
        </p:blipFill>
        <p:spPr>
          <a:xfrm>
            <a:off x="803832" y="5130799"/>
            <a:ext cx="10946272" cy="1434335"/>
          </a:xfrm>
          <a:prstGeom prst="rect">
            <a:avLst/>
          </a:prstGeom>
        </p:spPr>
      </p:pic>
      <p:pic>
        <p:nvPicPr>
          <p:cNvPr id="29" name="object 20">
            <a:extLst>
              <a:ext uri="{FF2B5EF4-FFF2-40B4-BE49-F238E27FC236}">
                <a16:creationId xmlns:a16="http://schemas.microsoft.com/office/drawing/2014/main" id="{A3789CB8-6C2E-F681-A611-DA71524B530B}"/>
              </a:ext>
            </a:extLst>
          </p:cNvPr>
          <p:cNvPicPr/>
          <p:nvPr/>
        </p:nvPicPr>
        <p:blipFill>
          <a:blip r:embed="rId9" cstate="print"/>
          <a:stretch>
            <a:fillRect/>
          </a:stretch>
        </p:blipFill>
        <p:spPr>
          <a:xfrm>
            <a:off x="802004" y="5261225"/>
            <a:ext cx="5357622" cy="1082065"/>
          </a:xfrm>
          <a:prstGeom prst="rect">
            <a:avLst/>
          </a:prstGeom>
        </p:spPr>
      </p:pic>
      <p:pic>
        <p:nvPicPr>
          <p:cNvPr id="30" name="object 21">
            <a:extLst>
              <a:ext uri="{FF2B5EF4-FFF2-40B4-BE49-F238E27FC236}">
                <a16:creationId xmlns:a16="http://schemas.microsoft.com/office/drawing/2014/main" id="{3EB0DD35-9355-9473-3D2C-37662756EEA5}"/>
              </a:ext>
            </a:extLst>
          </p:cNvPr>
          <p:cNvPicPr/>
          <p:nvPr/>
        </p:nvPicPr>
        <p:blipFill>
          <a:blip r:embed="rId10" cstate="print"/>
          <a:stretch>
            <a:fillRect/>
          </a:stretch>
        </p:blipFill>
        <p:spPr>
          <a:xfrm>
            <a:off x="6158864" y="5260681"/>
            <a:ext cx="5583831" cy="1096325"/>
          </a:xfrm>
          <a:prstGeom prst="rect">
            <a:avLst/>
          </a:prstGeom>
        </p:spPr>
      </p:pic>
      <p:pic>
        <p:nvPicPr>
          <p:cNvPr id="31" name="object 22">
            <a:extLst>
              <a:ext uri="{FF2B5EF4-FFF2-40B4-BE49-F238E27FC236}">
                <a16:creationId xmlns:a16="http://schemas.microsoft.com/office/drawing/2014/main" id="{C042AA35-96E5-20E7-7D96-E1D95281A980}"/>
              </a:ext>
            </a:extLst>
          </p:cNvPr>
          <p:cNvPicPr/>
          <p:nvPr/>
        </p:nvPicPr>
        <p:blipFill>
          <a:blip r:embed="rId11" cstate="print"/>
          <a:stretch>
            <a:fillRect/>
          </a:stretch>
        </p:blipFill>
        <p:spPr>
          <a:xfrm>
            <a:off x="802005" y="6543531"/>
            <a:ext cx="10948099" cy="111170"/>
          </a:xfrm>
          <a:prstGeom prst="rect">
            <a:avLst/>
          </a:prstGeom>
          <a:ln>
            <a:noFill/>
          </a:ln>
        </p:spPr>
      </p:pic>
      <p:sp>
        <p:nvSpPr>
          <p:cNvPr id="33" name="object 35">
            <a:extLst>
              <a:ext uri="{FF2B5EF4-FFF2-40B4-BE49-F238E27FC236}">
                <a16:creationId xmlns:a16="http://schemas.microsoft.com/office/drawing/2014/main" id="{CE7E98D7-423D-732A-F9C9-F5C5D8A6DDBF}"/>
              </a:ext>
            </a:extLst>
          </p:cNvPr>
          <p:cNvSpPr txBox="1"/>
          <p:nvPr/>
        </p:nvSpPr>
        <p:spPr>
          <a:xfrm>
            <a:off x="3167349" y="5285684"/>
            <a:ext cx="6318505" cy="1078180"/>
          </a:xfrm>
          <a:prstGeom prst="rect">
            <a:avLst/>
          </a:prstGeom>
        </p:spPr>
        <p:txBody>
          <a:bodyPr vert="horz" wrap="square" lIns="0" tIns="6731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 algn="ctr">
              <a:lnSpc>
                <a:spcPct val="125000"/>
              </a:lnSpc>
            </a:pPr>
            <a:r>
              <a:rPr lang="zh-CN" altLang="en-US" sz="1800" b="1">
                <a:solidFill>
                  <a:srgbClr val="FFFFFF"/>
                </a:solidFill>
                <a:latin typeface="楷体"/>
                <a:cs typeface="楷体"/>
              </a:rPr>
              <a:t>在</a:t>
            </a:r>
            <a:r>
              <a:rPr sz="1800" b="1" err="1">
                <a:solidFill>
                  <a:srgbClr val="FFFFFF"/>
                </a:solidFill>
                <a:latin typeface="楷体"/>
                <a:cs typeface="楷体"/>
              </a:rPr>
              <a:t>血液肿瘤</a:t>
            </a:r>
            <a:r>
              <a:rPr lang="zh-CN" altLang="en-US" sz="1800" b="1">
                <a:solidFill>
                  <a:srgbClr val="FFFFFF"/>
                </a:solidFill>
                <a:latin typeface="楷体"/>
                <a:cs typeface="楷体"/>
              </a:rPr>
              <a:t>领域，</a:t>
            </a:r>
            <a:r>
              <a:rPr sz="1800" b="1">
                <a:solidFill>
                  <a:srgbClr val="FFFFFF"/>
                </a:solidFill>
                <a:latin typeface="楷体"/>
                <a:cs typeface="楷体"/>
              </a:rPr>
              <a:t>凭</a:t>
            </a:r>
            <a:r>
              <a:rPr sz="1800" b="1" spc="-10">
                <a:solidFill>
                  <a:srgbClr val="FFFFFF"/>
                </a:solidFill>
                <a:latin typeface="楷体"/>
                <a:cs typeface="楷体"/>
              </a:rPr>
              <a:t>借</a:t>
            </a:r>
            <a:r>
              <a:rPr sz="1800" b="1" spc="-10">
                <a:solidFill>
                  <a:srgbClr val="FFFFFF"/>
                </a:solidFill>
                <a:latin typeface="Arial"/>
                <a:cs typeface="Arial"/>
              </a:rPr>
              <a:t>3</a:t>
            </a:r>
            <a:r>
              <a:rPr sz="1800" b="1">
                <a:solidFill>
                  <a:srgbClr val="FFFFFF"/>
                </a:solidFill>
                <a:latin typeface="楷体"/>
                <a:cs typeface="楷体"/>
              </a:rPr>
              <a:t>款</a:t>
            </a:r>
            <a:r>
              <a:rPr lang="zh-CN" altLang="en-US" sz="1800" b="1">
                <a:solidFill>
                  <a:srgbClr val="FFFFFF"/>
                </a:solidFill>
                <a:latin typeface="楷体"/>
                <a:cs typeface="楷体"/>
              </a:rPr>
              <a:t>核心</a:t>
            </a:r>
            <a:r>
              <a:rPr sz="1800" b="1" err="1">
                <a:solidFill>
                  <a:srgbClr val="FFFFFF"/>
                </a:solidFill>
                <a:latin typeface="楷体"/>
                <a:cs typeface="楷体"/>
              </a:rPr>
              <a:t>药物</a:t>
            </a:r>
            <a:r>
              <a:rPr lang="zh-CN" altLang="en-US" sz="1800" b="1">
                <a:solidFill>
                  <a:srgbClr val="FFFFFF"/>
                </a:solidFill>
                <a:latin typeface="楷体"/>
                <a:cs typeface="楷体"/>
              </a:rPr>
              <a:t>持续提升</a:t>
            </a:r>
            <a:r>
              <a:rPr lang="zh-CN" altLang="en-US" b="1">
                <a:solidFill>
                  <a:srgbClr val="FFFFFF"/>
                </a:solidFill>
                <a:latin typeface="楷体"/>
                <a:cs typeface="楷体"/>
              </a:rPr>
              <a:t>影响力</a:t>
            </a:r>
            <a:endParaRPr sz="1800">
              <a:latin typeface="楷体"/>
              <a:cs typeface="楷体"/>
            </a:endParaRPr>
          </a:p>
          <a:p>
            <a:pPr marL="12700" marR="5080" indent="-635" algn="ctr">
              <a:lnSpc>
                <a:spcPct val="125000"/>
              </a:lnSpc>
            </a:pPr>
            <a:r>
              <a:rPr sz="1800" b="1" err="1">
                <a:solidFill>
                  <a:srgbClr val="FFFFFF"/>
                </a:solidFill>
                <a:latin typeface="楷体"/>
                <a:cs typeface="楷体"/>
              </a:rPr>
              <a:t>实体瘤从免疫肿瘤拓展为聚焦疾病类型的多元化管线</a:t>
            </a:r>
            <a:r>
              <a:rPr sz="1800" b="1">
                <a:solidFill>
                  <a:srgbClr val="FFFFFF"/>
                </a:solidFill>
                <a:latin typeface="楷体"/>
                <a:cs typeface="楷体"/>
              </a:rPr>
              <a:t> </a:t>
            </a:r>
            <a:r>
              <a:rPr sz="1800" b="1" spc="10">
                <a:solidFill>
                  <a:srgbClr val="FFFFFF"/>
                </a:solidFill>
                <a:latin typeface="楷体"/>
                <a:cs typeface="楷体"/>
              </a:rPr>
              <a:t> </a:t>
            </a:r>
            <a:endParaRPr lang="en-US" sz="1800" b="1" spc="10">
              <a:solidFill>
                <a:srgbClr val="FFFFFF"/>
              </a:solidFill>
              <a:latin typeface="楷体"/>
              <a:cs typeface="楷体"/>
            </a:endParaRPr>
          </a:p>
          <a:p>
            <a:pPr marL="12700" marR="5080" indent="-635" algn="ctr">
              <a:lnSpc>
                <a:spcPct val="125000"/>
              </a:lnSpc>
            </a:pPr>
            <a:r>
              <a:rPr lang="zh-CN" altLang="en-US" sz="1800" b="1" spc="10">
                <a:solidFill>
                  <a:srgbClr val="FFFFFF"/>
                </a:solidFill>
                <a:latin typeface="楷体"/>
                <a:cs typeface="楷体"/>
              </a:rPr>
              <a:t>多个</a:t>
            </a:r>
            <a:r>
              <a:rPr sz="1800" b="1">
                <a:solidFill>
                  <a:srgbClr val="FFFFFF"/>
                </a:solidFill>
                <a:latin typeface="楷体"/>
                <a:cs typeface="楷体"/>
              </a:rPr>
              <a:t>新分子实体将在未来</a:t>
            </a:r>
            <a:r>
              <a:rPr sz="1800" b="1" spc="-5">
                <a:solidFill>
                  <a:srgbClr val="FFFFFF"/>
                </a:solidFill>
                <a:latin typeface="Arial"/>
                <a:cs typeface="Arial"/>
              </a:rPr>
              <a:t>1-2</a:t>
            </a:r>
            <a:r>
              <a:rPr sz="1800" b="1">
                <a:solidFill>
                  <a:srgbClr val="FFFFFF"/>
                </a:solidFill>
                <a:latin typeface="楷体"/>
                <a:cs typeface="楷体"/>
              </a:rPr>
              <a:t>年内获得“概念验证”数据</a:t>
            </a:r>
            <a:r>
              <a:rPr lang="zh-CN" altLang="en-US" b="1">
                <a:solidFill>
                  <a:srgbClr val="FFFFFF"/>
                </a:solidFill>
                <a:latin typeface="楷体"/>
                <a:cs typeface="楷体"/>
              </a:rPr>
              <a:t>读出</a:t>
            </a:r>
            <a:endParaRPr sz="1800">
              <a:latin typeface="楷体"/>
              <a:cs typeface="楷体"/>
            </a:endParaRPr>
          </a:p>
        </p:txBody>
      </p:sp>
      <p:cxnSp>
        <p:nvCxnSpPr>
          <p:cNvPr id="4" name="Straight Connector 1">
            <a:extLst>
              <a:ext uri="{FF2B5EF4-FFF2-40B4-BE49-F238E27FC236}">
                <a16:creationId xmlns:a16="http://schemas.microsoft.com/office/drawing/2014/main" id="{DAB1863D-8D38-635A-B829-3DCB6C9A0524}"/>
              </a:ext>
            </a:extLst>
          </p:cNvPr>
          <p:cNvCxnSpPr>
            <a:cxnSpLocks/>
          </p:cNvCxnSpPr>
          <p:nvPr/>
        </p:nvCxnSpPr>
        <p:spPr>
          <a:xfrm>
            <a:off x="1120699" y="3553982"/>
            <a:ext cx="2901369" cy="0"/>
          </a:xfrm>
          <a:prstGeom prst="line">
            <a:avLst/>
          </a:prstGeom>
          <a:ln w="9525" cap="rnd">
            <a:solidFill>
              <a:schemeClr val="bg1">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FD99AA9F-DC4B-0030-0628-58E894A4733A}"/>
              </a:ext>
            </a:extLst>
          </p:cNvPr>
          <p:cNvSpPr txBox="1"/>
          <p:nvPr/>
        </p:nvSpPr>
        <p:spPr>
          <a:xfrm>
            <a:off x="8291063" y="2593032"/>
            <a:ext cx="3268477" cy="944874"/>
          </a:xfrm>
          <a:prstGeom prst="rect">
            <a:avLst/>
          </a:prstGeom>
          <a:noFill/>
        </p:spPr>
        <p:txBody>
          <a:bodyPr wrap="square">
            <a:sp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US" altLang="zh-CN" sz="3200" b="1" i="0" u="none" strike="noStrike" kern="1200" cap="none" spc="0" normalizeH="0" baseline="0" noProof="0" dirty="0">
                <a:ln>
                  <a:noFill/>
                </a:ln>
                <a:solidFill>
                  <a:srgbClr val="283349"/>
                </a:solidFill>
                <a:effectLst/>
                <a:uLnTx/>
                <a:uFillTx/>
                <a:latin typeface="Arial" panose="020B0604020202020204"/>
                <a:ea typeface="方正兰亭黑简体"/>
                <a:cs typeface="+mn-cs"/>
              </a:rPr>
              <a:t>24,000+*</a:t>
            </a:r>
            <a:endParaRPr kumimoji="0" lang="en-US" altLang="zh-CN" sz="3200" b="1" i="0" u="none" strike="noStrike" kern="1200" cap="none" spc="0" normalizeH="0" baseline="0" noProof="0" dirty="0">
              <a:ln>
                <a:noFill/>
              </a:ln>
              <a:solidFill>
                <a:srgbClr val="283349"/>
              </a:solidFill>
              <a:effectLst/>
              <a:uLnTx/>
              <a:uFillTx/>
              <a:latin typeface="Arial" panose="020B0604020202020204"/>
              <a:ea typeface="方正兰亭黑简体"/>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283349"/>
                </a:solidFill>
                <a:effectLst/>
                <a:uLnTx/>
                <a:uFillTx/>
                <a:latin typeface="Arial" panose="020B0604020202020204"/>
                <a:ea typeface="方正兰亭黑简体"/>
                <a:cs typeface="+mn-cs"/>
              </a:rPr>
              <a:t>例患者</a:t>
            </a:r>
            <a:r>
              <a:rPr lang="zh-CN" altLang="en-US" sz="1200" dirty="0">
                <a:solidFill>
                  <a:srgbClr val="283349"/>
                </a:solidFill>
                <a:latin typeface="Arial" panose="020B0604020202020204"/>
                <a:ea typeface="方正兰亭黑简体"/>
              </a:rPr>
              <a:t>入组</a:t>
            </a:r>
            <a:r>
              <a:rPr lang="en-US" altLang="zh-CN" sz="1200" dirty="0">
                <a:solidFill>
                  <a:srgbClr val="283349"/>
                </a:solidFill>
                <a:latin typeface="Arial" panose="020B0604020202020204"/>
                <a:ea typeface="方正兰亭黑简体"/>
              </a:rPr>
              <a:t>150+</a:t>
            </a:r>
            <a:r>
              <a:rPr lang="zh-CN" altLang="en-US" sz="1200" dirty="0">
                <a:solidFill>
                  <a:srgbClr val="283349"/>
                </a:solidFill>
                <a:latin typeface="Arial" panose="020B0604020202020204"/>
                <a:ea typeface="方正兰亭黑简体"/>
              </a:rPr>
              <a:t>项</a:t>
            </a:r>
            <a:endParaRPr lang="en-US" altLang="zh-CN" sz="1200" dirty="0">
              <a:solidFill>
                <a:srgbClr val="283349"/>
              </a:solidFill>
              <a:latin typeface="Arial" panose="020B0604020202020204"/>
              <a:ea typeface="方正兰亭黑简体"/>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zh-CN" altLang="en-US" sz="1200" dirty="0">
                <a:solidFill>
                  <a:srgbClr val="283349"/>
                </a:solidFill>
                <a:latin typeface="Arial" panose="020B0604020202020204"/>
                <a:ea typeface="方正兰亭黑简体"/>
              </a:rPr>
              <a:t>在全球</a:t>
            </a:r>
            <a:r>
              <a:rPr lang="en-US" altLang="zh-CN" sz="1200" dirty="0">
                <a:solidFill>
                  <a:srgbClr val="283349"/>
                </a:solidFill>
                <a:latin typeface="Arial" panose="020B0604020202020204"/>
                <a:ea typeface="方正兰亭黑简体"/>
              </a:rPr>
              <a:t>45</a:t>
            </a:r>
            <a:r>
              <a:rPr lang="zh-CN" altLang="en-US" sz="1200" dirty="0">
                <a:solidFill>
                  <a:srgbClr val="283349"/>
                </a:solidFill>
                <a:latin typeface="Arial" panose="020B0604020202020204"/>
                <a:ea typeface="方正兰亭黑简体"/>
              </a:rPr>
              <a:t>个国家和地区开展的临床研究</a:t>
            </a:r>
            <a:r>
              <a:rPr kumimoji="0" lang="en-US" altLang="zh-CN" sz="1200" b="0" i="0" u="none" strike="noStrike" kern="1200" cap="none" spc="0" normalizeH="0" baseline="30000" noProof="0" dirty="0">
                <a:ln>
                  <a:noFill/>
                </a:ln>
                <a:solidFill>
                  <a:srgbClr val="283349"/>
                </a:solidFill>
                <a:effectLst/>
                <a:uLnTx/>
                <a:uFillTx/>
                <a:latin typeface="Arial" panose="020B0604020202020204"/>
                <a:ea typeface="方正兰亭黑简体"/>
                <a:cs typeface="+mn-cs"/>
              </a:rPr>
              <a:t>+</a:t>
            </a:r>
            <a:endParaRPr kumimoji="0" lang="en-US" altLang="zh-CN" sz="1200" b="0" i="0" u="none" strike="noStrike" kern="1200" cap="none" spc="0" normalizeH="0" baseline="30000" noProof="0" dirty="0">
              <a:ln>
                <a:noFill/>
              </a:ln>
              <a:solidFill>
                <a:srgbClr val="283349"/>
              </a:solidFill>
              <a:effectLst/>
              <a:uLnTx/>
              <a:uFillTx/>
              <a:latin typeface="Arial" panose="020B0604020202020204"/>
              <a:ea typeface="方正兰亭黑简体"/>
              <a:cs typeface="Arial"/>
            </a:endParaRPr>
          </a:p>
        </p:txBody>
      </p:sp>
      <p:cxnSp>
        <p:nvCxnSpPr>
          <p:cNvPr id="25" name="Straight Connector 42">
            <a:extLst>
              <a:ext uri="{FF2B5EF4-FFF2-40B4-BE49-F238E27FC236}">
                <a16:creationId xmlns:a16="http://schemas.microsoft.com/office/drawing/2014/main" id="{C5049477-A2B4-A333-CF2D-BE587E9B5C18}"/>
              </a:ext>
            </a:extLst>
          </p:cNvPr>
          <p:cNvCxnSpPr>
            <a:cxnSpLocks/>
          </p:cNvCxnSpPr>
          <p:nvPr/>
        </p:nvCxnSpPr>
        <p:spPr>
          <a:xfrm>
            <a:off x="8533579" y="3710132"/>
            <a:ext cx="2901369" cy="0"/>
          </a:xfrm>
          <a:prstGeom prst="line">
            <a:avLst/>
          </a:prstGeom>
          <a:ln w="9525" cap="rnd">
            <a:solidFill>
              <a:schemeClr val="bg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5" name="Straight Connector 1">
            <a:extLst>
              <a:ext uri="{FF2B5EF4-FFF2-40B4-BE49-F238E27FC236}">
                <a16:creationId xmlns:a16="http://schemas.microsoft.com/office/drawing/2014/main" id="{8AA4249D-380D-3A3A-BC9B-C640FE57B83F}"/>
              </a:ext>
            </a:extLst>
          </p:cNvPr>
          <p:cNvCxnSpPr>
            <a:cxnSpLocks/>
          </p:cNvCxnSpPr>
          <p:nvPr/>
        </p:nvCxnSpPr>
        <p:spPr>
          <a:xfrm>
            <a:off x="1120699" y="4600462"/>
            <a:ext cx="2901369" cy="0"/>
          </a:xfrm>
          <a:prstGeom prst="line">
            <a:avLst/>
          </a:prstGeom>
          <a:ln w="9525" cap="rnd">
            <a:solidFill>
              <a:schemeClr val="bg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7" name="Straight Connector 37">
            <a:extLst>
              <a:ext uri="{FF2B5EF4-FFF2-40B4-BE49-F238E27FC236}">
                <a16:creationId xmlns:a16="http://schemas.microsoft.com/office/drawing/2014/main" id="{653FF5B5-69EC-8F2B-B4B0-C3AD5F241950}"/>
              </a:ext>
            </a:extLst>
          </p:cNvPr>
          <p:cNvCxnSpPr>
            <a:cxnSpLocks/>
          </p:cNvCxnSpPr>
          <p:nvPr/>
        </p:nvCxnSpPr>
        <p:spPr>
          <a:xfrm>
            <a:off x="8581526" y="1474672"/>
            <a:ext cx="2901369" cy="0"/>
          </a:xfrm>
          <a:prstGeom prst="line">
            <a:avLst/>
          </a:prstGeom>
          <a:ln w="9525" cap="rnd">
            <a:solidFill>
              <a:schemeClr val="bg1">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1">
            <a:extLst>
              <a:ext uri="{FF2B5EF4-FFF2-40B4-BE49-F238E27FC236}">
                <a16:creationId xmlns:a16="http://schemas.microsoft.com/office/drawing/2014/main" id="{787C7EF9-05CA-65CC-C598-63E722E6BA33}"/>
              </a:ext>
            </a:extLst>
          </p:cNvPr>
          <p:cNvCxnSpPr>
            <a:cxnSpLocks/>
          </p:cNvCxnSpPr>
          <p:nvPr/>
        </p:nvCxnSpPr>
        <p:spPr>
          <a:xfrm>
            <a:off x="8581526" y="4591038"/>
            <a:ext cx="2901369" cy="0"/>
          </a:xfrm>
          <a:prstGeom prst="line">
            <a:avLst/>
          </a:prstGeom>
          <a:ln w="9525" cap="rnd">
            <a:solidFill>
              <a:schemeClr val="bg1">
                <a:lumMod val="60000"/>
                <a:lumOff val="40000"/>
              </a:schemeClr>
            </a:solidFill>
            <a:round/>
          </a:ln>
        </p:spPr>
        <p:style>
          <a:lnRef idx="1">
            <a:schemeClr val="accent1"/>
          </a:lnRef>
          <a:fillRef idx="0">
            <a:schemeClr val="accent1"/>
          </a:fillRef>
          <a:effectRef idx="0">
            <a:schemeClr val="accent1"/>
          </a:effectRef>
          <a:fontRef idx="minor">
            <a:schemeClr val="tx1"/>
          </a:fontRef>
        </p:style>
      </p:cxnSp>
      <p:pic>
        <p:nvPicPr>
          <p:cNvPr id="20" name="图形 19" descr="上一步 纯色填充">
            <a:extLst>
              <a:ext uri="{FF2B5EF4-FFF2-40B4-BE49-F238E27FC236}">
                <a16:creationId xmlns:a16="http://schemas.microsoft.com/office/drawing/2014/main" id="{11840120-D08C-25A2-8D21-6363B5AC2C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a:off x="2881149" y="2793866"/>
            <a:ext cx="436581" cy="277862"/>
          </a:xfrm>
          <a:prstGeom prst="rect">
            <a:avLst/>
          </a:prstGeom>
        </p:spPr>
      </p:pic>
    </p:spTree>
    <p:extLst>
      <p:ext uri="{BB962C8B-B14F-4D97-AF65-F5344CB8AC3E}">
        <p14:creationId xmlns:p14="http://schemas.microsoft.com/office/powerpoint/2010/main" val="382333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descr="A map of the world&#10;&#10;Description automatically generated">
            <a:extLst>
              <a:ext uri="{FF2B5EF4-FFF2-40B4-BE49-F238E27FC236}">
                <a16:creationId xmlns:a16="http://schemas.microsoft.com/office/drawing/2014/main" id="{4A10CCEB-43F1-6013-035B-A4A613B878DB}"/>
              </a:ext>
            </a:extLst>
          </p:cNvPr>
          <p:cNvPicPr>
            <a:picLocks noChangeAspect="1"/>
          </p:cNvPicPr>
          <p:nvPr/>
        </p:nvPicPr>
        <p:blipFill rotWithShape="1">
          <a:blip r:embed="rId3">
            <a:alphaModFix amt="33000"/>
          </a:blip>
          <a:srcRect r="11048"/>
          <a:stretch/>
        </p:blipFill>
        <p:spPr>
          <a:xfrm>
            <a:off x="-13650" y="-510"/>
            <a:ext cx="12205649" cy="6858000"/>
          </a:xfrm>
          <a:prstGeom prst="rect">
            <a:avLst/>
          </a:prstGeom>
        </p:spPr>
      </p:pic>
      <p:sp>
        <p:nvSpPr>
          <p:cNvPr id="133" name="object 9">
            <a:extLst>
              <a:ext uri="{FF2B5EF4-FFF2-40B4-BE49-F238E27FC236}">
                <a16:creationId xmlns:a16="http://schemas.microsoft.com/office/drawing/2014/main" id="{89B45750-AB2B-3569-B235-81098927A64F}"/>
              </a:ext>
            </a:extLst>
          </p:cNvPr>
          <p:cNvSpPr/>
          <p:nvPr/>
        </p:nvSpPr>
        <p:spPr>
          <a:xfrm>
            <a:off x="3600704" y="4610553"/>
            <a:ext cx="2560319" cy="1554480"/>
          </a:xfrm>
          <a:prstGeom prst="roundRect">
            <a:avLst>
              <a:gd name="adj" fmla="val 8497"/>
            </a:avLst>
          </a:prstGeom>
          <a:solidFill>
            <a:srgbClr val="FFFFFF"/>
          </a:solidFill>
          <a:ln w="15875">
            <a:gradFill>
              <a:gsLst>
                <a:gs pos="100000">
                  <a:schemeClr val="bg1">
                    <a:lumMod val="60000"/>
                    <a:lumOff val="40000"/>
                  </a:schemeClr>
                </a:gs>
                <a:gs pos="0">
                  <a:srgbClr val="C00000"/>
                </a:gs>
              </a:gsLst>
              <a:lin ang="5400000" scaled="1"/>
            </a:gradFill>
          </a:ln>
        </p:spPr>
        <p:txBody>
          <a:bodyPr wrap="square" lIns="0" tIns="0" rIns="0" bIns="91440" rtlCol="0" anchor="b"/>
          <a:lstStyle/>
          <a:p>
            <a:pPr algn="ctr">
              <a:lnSpc>
                <a:spcPct val="89000"/>
              </a:lnSpc>
              <a:spcBef>
                <a:spcPts val="133"/>
              </a:spcBef>
            </a:pPr>
            <a:r>
              <a:rPr lang="en-US" sz="1400" b="1">
                <a:solidFill>
                  <a:srgbClr val="A11D22"/>
                </a:solidFill>
                <a:cs typeface="Arial"/>
              </a:rPr>
              <a:t>40+ </a:t>
            </a:r>
            <a:r>
              <a:rPr lang="zh-CN" altLang="en-US" sz="1400">
                <a:solidFill>
                  <a:schemeClr val="bg1"/>
                </a:solidFill>
                <a:cs typeface="Arial"/>
              </a:rPr>
              <a:t>关键性或潜在</a:t>
            </a:r>
            <a:endParaRPr lang="en-US" altLang="zh-CN" sz="1400">
              <a:solidFill>
                <a:schemeClr val="bg1"/>
              </a:solidFill>
              <a:cs typeface="Arial"/>
            </a:endParaRPr>
          </a:p>
          <a:p>
            <a:pPr algn="ctr">
              <a:lnSpc>
                <a:spcPct val="89000"/>
              </a:lnSpc>
              <a:spcBef>
                <a:spcPts val="133"/>
              </a:spcBef>
            </a:pPr>
            <a:r>
              <a:rPr lang="zh-CN" altLang="en-US" sz="1400">
                <a:solidFill>
                  <a:schemeClr val="bg1"/>
                </a:solidFill>
                <a:cs typeface="Arial"/>
              </a:rPr>
              <a:t>注册可用临床试验</a:t>
            </a:r>
            <a:endParaRPr lang="en-US" sz="1400">
              <a:solidFill>
                <a:schemeClr val="bg1"/>
              </a:solidFill>
              <a:cs typeface="Arial"/>
            </a:endParaRPr>
          </a:p>
        </p:txBody>
      </p:sp>
      <p:sp>
        <p:nvSpPr>
          <p:cNvPr id="134" name="object 9">
            <a:extLst>
              <a:ext uri="{FF2B5EF4-FFF2-40B4-BE49-F238E27FC236}">
                <a16:creationId xmlns:a16="http://schemas.microsoft.com/office/drawing/2014/main" id="{851FC88C-B4FA-EF34-B797-CAFE8A278C3C}"/>
              </a:ext>
            </a:extLst>
          </p:cNvPr>
          <p:cNvSpPr/>
          <p:nvPr/>
        </p:nvSpPr>
        <p:spPr>
          <a:xfrm>
            <a:off x="6428807" y="4610553"/>
            <a:ext cx="2560319" cy="1554480"/>
          </a:xfrm>
          <a:prstGeom prst="roundRect">
            <a:avLst>
              <a:gd name="adj" fmla="val 8497"/>
            </a:avLst>
          </a:prstGeom>
          <a:solidFill>
            <a:srgbClr val="FFFFFF"/>
          </a:solidFill>
          <a:ln w="15875">
            <a:gradFill>
              <a:gsLst>
                <a:gs pos="100000">
                  <a:schemeClr val="bg1">
                    <a:lumMod val="60000"/>
                    <a:lumOff val="40000"/>
                  </a:schemeClr>
                </a:gs>
                <a:gs pos="0">
                  <a:srgbClr val="C00000"/>
                </a:gs>
              </a:gsLst>
              <a:lin ang="5400000" scaled="1"/>
            </a:gradFill>
          </a:ln>
        </p:spPr>
        <p:txBody>
          <a:bodyPr wrap="square" lIns="0" tIns="0" rIns="0" bIns="91440" rtlCol="0" anchor="b"/>
          <a:lstStyle/>
          <a:p>
            <a:pPr algn="ctr">
              <a:lnSpc>
                <a:spcPct val="89000"/>
              </a:lnSpc>
              <a:spcBef>
                <a:spcPts val="133"/>
              </a:spcBef>
            </a:pPr>
            <a:r>
              <a:rPr lang="en-US" altLang="zh-CN" sz="1400">
                <a:solidFill>
                  <a:schemeClr val="bg1"/>
                </a:solidFill>
                <a:cs typeface="Arial"/>
              </a:rPr>
              <a:t>2024</a:t>
            </a:r>
            <a:r>
              <a:rPr lang="zh-CN" altLang="en-US" sz="1400">
                <a:solidFill>
                  <a:schemeClr val="bg1"/>
                </a:solidFill>
                <a:cs typeface="Arial"/>
              </a:rPr>
              <a:t>年共推进</a:t>
            </a:r>
            <a:r>
              <a:rPr lang="en-US" sz="1400" b="1">
                <a:solidFill>
                  <a:srgbClr val="A11D22"/>
                </a:solidFill>
                <a:cs typeface="Arial"/>
              </a:rPr>
              <a:t>13</a:t>
            </a:r>
            <a:r>
              <a:rPr lang="zh-CN" altLang="en-US" sz="1400" b="1">
                <a:solidFill>
                  <a:srgbClr val="A11D22"/>
                </a:solidFill>
                <a:cs typeface="Arial"/>
              </a:rPr>
              <a:t>个</a:t>
            </a:r>
            <a:r>
              <a:rPr lang="en-US" altLang="zh-CN" sz="1400" b="1">
                <a:solidFill>
                  <a:srgbClr val="A11D22"/>
                </a:solidFill>
                <a:cs typeface="Arial"/>
              </a:rPr>
              <a:t>NME*</a:t>
            </a:r>
            <a:endParaRPr lang="en-US" altLang="zh-CN" sz="1400" b="1">
              <a:solidFill>
                <a:schemeClr val="bg1"/>
              </a:solidFill>
              <a:cs typeface="Arial"/>
            </a:endParaRPr>
          </a:p>
          <a:p>
            <a:pPr algn="ctr">
              <a:lnSpc>
                <a:spcPct val="89000"/>
              </a:lnSpc>
              <a:spcBef>
                <a:spcPts val="133"/>
              </a:spcBef>
            </a:pPr>
            <a:r>
              <a:rPr lang="zh-CN" altLang="en-US" sz="1400">
                <a:solidFill>
                  <a:schemeClr val="bg1"/>
                </a:solidFill>
                <a:cs typeface="Arial"/>
              </a:rPr>
              <a:t>进入临床开发阶段</a:t>
            </a:r>
            <a:endParaRPr lang="en-US" sz="1400">
              <a:solidFill>
                <a:srgbClr val="A11D22"/>
              </a:solidFill>
              <a:cs typeface="Arial"/>
            </a:endParaRPr>
          </a:p>
        </p:txBody>
      </p:sp>
      <p:sp>
        <p:nvSpPr>
          <p:cNvPr id="135" name="object 9">
            <a:extLst>
              <a:ext uri="{FF2B5EF4-FFF2-40B4-BE49-F238E27FC236}">
                <a16:creationId xmlns:a16="http://schemas.microsoft.com/office/drawing/2014/main" id="{1129E2EE-602B-C3A9-C263-8A447D9ADF77}"/>
              </a:ext>
            </a:extLst>
          </p:cNvPr>
          <p:cNvSpPr/>
          <p:nvPr/>
        </p:nvSpPr>
        <p:spPr>
          <a:xfrm>
            <a:off x="9256909" y="4610553"/>
            <a:ext cx="2653440" cy="1554480"/>
          </a:xfrm>
          <a:prstGeom prst="roundRect">
            <a:avLst>
              <a:gd name="adj" fmla="val 8497"/>
            </a:avLst>
          </a:prstGeom>
          <a:solidFill>
            <a:srgbClr val="FFFFFF"/>
          </a:solidFill>
          <a:ln w="15875">
            <a:gradFill>
              <a:gsLst>
                <a:gs pos="100000">
                  <a:schemeClr val="bg1">
                    <a:lumMod val="60000"/>
                    <a:lumOff val="40000"/>
                  </a:schemeClr>
                </a:gs>
                <a:gs pos="0">
                  <a:srgbClr val="C00000"/>
                </a:gs>
              </a:gsLst>
              <a:lin ang="5400000" scaled="1"/>
            </a:gradFill>
          </a:ln>
        </p:spPr>
        <p:txBody>
          <a:bodyPr wrap="square" lIns="0" tIns="0" rIns="0" bIns="91440" rtlCol="0" anchor="b"/>
          <a:lstStyle/>
          <a:p>
            <a:pPr algn="ctr">
              <a:lnSpc>
                <a:spcPct val="89000"/>
              </a:lnSpc>
              <a:spcBef>
                <a:spcPts val="133"/>
              </a:spcBef>
            </a:pPr>
            <a:r>
              <a:rPr lang="zh-CN" altLang="en-US" sz="1400">
                <a:solidFill>
                  <a:schemeClr val="bg1"/>
                </a:solidFill>
                <a:cs typeface="Arial"/>
              </a:rPr>
              <a:t>核心药物</a:t>
            </a:r>
            <a:endParaRPr lang="en-US" altLang="zh-CN" sz="1400">
              <a:solidFill>
                <a:schemeClr val="bg1"/>
              </a:solidFill>
              <a:cs typeface="Arial"/>
            </a:endParaRPr>
          </a:p>
          <a:p>
            <a:pPr algn="ctr">
              <a:lnSpc>
                <a:spcPct val="89000"/>
              </a:lnSpc>
              <a:spcBef>
                <a:spcPts val="133"/>
              </a:spcBef>
            </a:pPr>
            <a:r>
              <a:rPr lang="zh-CN" altLang="en-US" sz="1400" b="1">
                <a:solidFill>
                  <a:srgbClr val="A11D22"/>
                </a:solidFill>
                <a:cs typeface="Arial"/>
              </a:rPr>
              <a:t>百悦泽</a:t>
            </a:r>
            <a:r>
              <a:rPr lang="en-US" altLang="zh-CN" sz="1400" b="1" baseline="30000">
                <a:solidFill>
                  <a:srgbClr val="A11D22"/>
                </a:solidFill>
                <a:cs typeface="Arial"/>
              </a:rPr>
              <a:t>®</a:t>
            </a:r>
            <a:r>
              <a:rPr lang="zh-CN" altLang="en-US" sz="1400">
                <a:solidFill>
                  <a:schemeClr val="bg1"/>
                </a:solidFill>
                <a:cs typeface="Arial"/>
              </a:rPr>
              <a:t>和</a:t>
            </a:r>
            <a:r>
              <a:rPr lang="zh-CN" altLang="en-US" sz="1400" b="1">
                <a:solidFill>
                  <a:srgbClr val="A11D22"/>
                </a:solidFill>
                <a:cs typeface="Arial"/>
              </a:rPr>
              <a:t>百泽安</a:t>
            </a:r>
            <a:r>
              <a:rPr lang="en-US" altLang="zh-CN" sz="1400" b="1" baseline="30000">
                <a:solidFill>
                  <a:srgbClr val="A11D22"/>
                </a:solidFill>
                <a:cs typeface="Arial"/>
              </a:rPr>
              <a:t>®</a:t>
            </a:r>
            <a:endParaRPr lang="en-US" sz="1200" b="1">
              <a:solidFill>
                <a:srgbClr val="A11D22"/>
              </a:solidFill>
              <a:cs typeface="Arial"/>
            </a:endParaRPr>
          </a:p>
        </p:txBody>
      </p:sp>
      <p:sp>
        <p:nvSpPr>
          <p:cNvPr id="119" name="object 9">
            <a:extLst>
              <a:ext uri="{FF2B5EF4-FFF2-40B4-BE49-F238E27FC236}">
                <a16:creationId xmlns:a16="http://schemas.microsoft.com/office/drawing/2014/main" id="{60BF7ED6-631F-E258-1D87-5E3418641629}"/>
              </a:ext>
            </a:extLst>
          </p:cNvPr>
          <p:cNvSpPr/>
          <p:nvPr/>
        </p:nvSpPr>
        <p:spPr>
          <a:xfrm>
            <a:off x="3600704" y="2506624"/>
            <a:ext cx="2560319" cy="1554480"/>
          </a:xfrm>
          <a:prstGeom prst="roundRect">
            <a:avLst>
              <a:gd name="adj" fmla="val 8497"/>
            </a:avLst>
          </a:prstGeom>
          <a:solidFill>
            <a:srgbClr val="FFFFFF"/>
          </a:solidFill>
          <a:ln w="15875">
            <a:gradFill>
              <a:gsLst>
                <a:gs pos="100000">
                  <a:schemeClr val="bg1">
                    <a:lumMod val="60000"/>
                    <a:lumOff val="40000"/>
                  </a:schemeClr>
                </a:gs>
                <a:gs pos="0">
                  <a:srgbClr val="C00000"/>
                </a:gs>
              </a:gsLst>
              <a:lin ang="5400000" scaled="1"/>
            </a:gradFill>
          </a:ln>
        </p:spPr>
        <p:txBody>
          <a:bodyPr wrap="square" lIns="0" tIns="0" rIns="0" bIns="91440" rtlCol="0" anchor="b"/>
          <a:lstStyle/>
          <a:p>
            <a:pPr algn="ctr">
              <a:lnSpc>
                <a:spcPct val="89000"/>
              </a:lnSpc>
              <a:spcBef>
                <a:spcPts val="133"/>
              </a:spcBef>
            </a:pPr>
            <a:r>
              <a:rPr lang="en-US" sz="1400" b="1">
                <a:solidFill>
                  <a:srgbClr val="A11D22"/>
                </a:solidFill>
                <a:cs typeface="Arial"/>
              </a:rPr>
              <a:t>1,100+ </a:t>
            </a:r>
          </a:p>
          <a:p>
            <a:pPr algn="ctr">
              <a:lnSpc>
                <a:spcPct val="89000"/>
              </a:lnSpc>
              <a:spcBef>
                <a:spcPts val="133"/>
              </a:spcBef>
            </a:pPr>
            <a:r>
              <a:rPr lang="zh-CN" altLang="en-US" sz="1400">
                <a:solidFill>
                  <a:schemeClr val="bg1"/>
                </a:solidFill>
                <a:cs typeface="Arial"/>
              </a:rPr>
              <a:t>肿瘤临床研究团队</a:t>
            </a:r>
            <a:endParaRPr lang="en-US" sz="1400">
              <a:solidFill>
                <a:schemeClr val="bg1"/>
              </a:solidFill>
              <a:cs typeface="Arial"/>
            </a:endParaRPr>
          </a:p>
        </p:txBody>
      </p:sp>
      <p:sp>
        <p:nvSpPr>
          <p:cNvPr id="126" name="object 9">
            <a:extLst>
              <a:ext uri="{FF2B5EF4-FFF2-40B4-BE49-F238E27FC236}">
                <a16:creationId xmlns:a16="http://schemas.microsoft.com/office/drawing/2014/main" id="{7C3170BD-DEA1-23FD-6504-FBB95B6FA80D}"/>
              </a:ext>
            </a:extLst>
          </p:cNvPr>
          <p:cNvSpPr/>
          <p:nvPr/>
        </p:nvSpPr>
        <p:spPr>
          <a:xfrm>
            <a:off x="6428807" y="2506624"/>
            <a:ext cx="2560319" cy="1554480"/>
          </a:xfrm>
          <a:prstGeom prst="roundRect">
            <a:avLst>
              <a:gd name="adj" fmla="val 8497"/>
            </a:avLst>
          </a:prstGeom>
          <a:solidFill>
            <a:srgbClr val="FFFFFF"/>
          </a:solidFill>
          <a:ln w="15875">
            <a:gradFill>
              <a:gsLst>
                <a:gs pos="100000">
                  <a:schemeClr val="bg1">
                    <a:lumMod val="60000"/>
                    <a:lumOff val="40000"/>
                  </a:schemeClr>
                </a:gs>
                <a:gs pos="0">
                  <a:srgbClr val="C00000"/>
                </a:gs>
              </a:gsLst>
              <a:lin ang="5400000" scaled="1"/>
            </a:gradFill>
          </a:ln>
        </p:spPr>
        <p:txBody>
          <a:bodyPr wrap="square" lIns="0" tIns="0" rIns="0" bIns="91440" rtlCol="0" anchor="b"/>
          <a:lstStyle/>
          <a:p>
            <a:pPr algn="ctr">
              <a:lnSpc>
                <a:spcPct val="89000"/>
              </a:lnSpc>
              <a:spcBef>
                <a:spcPts val="133"/>
              </a:spcBef>
            </a:pPr>
            <a:r>
              <a:rPr lang="en-US" sz="1400" b="1">
                <a:solidFill>
                  <a:srgbClr val="A11D22"/>
                </a:solidFill>
                <a:cs typeface="Arial"/>
              </a:rPr>
              <a:t>~3,700</a:t>
            </a:r>
          </a:p>
          <a:p>
            <a:pPr algn="ctr">
              <a:lnSpc>
                <a:spcPct val="89000"/>
              </a:lnSpc>
              <a:spcBef>
                <a:spcPts val="133"/>
              </a:spcBef>
            </a:pPr>
            <a:r>
              <a:rPr lang="zh-CN" altLang="en-US" sz="1400">
                <a:solidFill>
                  <a:schemeClr val="bg1"/>
                </a:solidFill>
                <a:cs typeface="Arial"/>
              </a:rPr>
              <a:t>全球研发团队</a:t>
            </a:r>
            <a:endParaRPr lang="en-US" altLang="zh-CN" sz="1400">
              <a:solidFill>
                <a:schemeClr val="bg1"/>
              </a:solidFill>
              <a:cs typeface="Arial"/>
            </a:endParaRPr>
          </a:p>
          <a:p>
            <a:pPr algn="ctr">
              <a:lnSpc>
                <a:spcPct val="89000"/>
              </a:lnSpc>
              <a:spcBef>
                <a:spcPts val="133"/>
              </a:spcBef>
            </a:pPr>
            <a:r>
              <a:rPr lang="zh-CN" altLang="en-US" sz="800">
                <a:solidFill>
                  <a:schemeClr val="bg1"/>
                </a:solidFill>
                <a:cs typeface="Arial"/>
              </a:rPr>
              <a:t>（包括内部临床运营及开发）</a:t>
            </a:r>
            <a:endParaRPr lang="en-US" sz="800">
              <a:solidFill>
                <a:schemeClr val="bg1"/>
              </a:solidFill>
              <a:cs typeface="Arial"/>
            </a:endParaRPr>
          </a:p>
        </p:txBody>
      </p:sp>
      <p:sp>
        <p:nvSpPr>
          <p:cNvPr id="130" name="object 9">
            <a:extLst>
              <a:ext uri="{FF2B5EF4-FFF2-40B4-BE49-F238E27FC236}">
                <a16:creationId xmlns:a16="http://schemas.microsoft.com/office/drawing/2014/main" id="{472AF3BE-5406-D65F-96C1-A44FD2DE8555}"/>
              </a:ext>
            </a:extLst>
          </p:cNvPr>
          <p:cNvSpPr/>
          <p:nvPr/>
        </p:nvSpPr>
        <p:spPr>
          <a:xfrm>
            <a:off x="9256909" y="2506624"/>
            <a:ext cx="2653440" cy="1554480"/>
          </a:xfrm>
          <a:prstGeom prst="roundRect">
            <a:avLst>
              <a:gd name="adj" fmla="val 8497"/>
            </a:avLst>
          </a:prstGeom>
          <a:solidFill>
            <a:srgbClr val="FFFFFF"/>
          </a:solidFill>
          <a:ln w="15875">
            <a:gradFill>
              <a:gsLst>
                <a:gs pos="100000">
                  <a:schemeClr val="bg1">
                    <a:lumMod val="60000"/>
                    <a:lumOff val="40000"/>
                  </a:schemeClr>
                </a:gs>
                <a:gs pos="0">
                  <a:srgbClr val="C00000"/>
                </a:gs>
              </a:gsLst>
              <a:lin ang="5400000" scaled="1"/>
            </a:gradFill>
          </a:ln>
        </p:spPr>
        <p:txBody>
          <a:bodyPr wrap="square" lIns="0" tIns="0" rIns="0" bIns="91440" rtlCol="0" anchor="b"/>
          <a:lstStyle/>
          <a:p>
            <a:pPr algn="ctr">
              <a:lnSpc>
                <a:spcPct val="89000"/>
              </a:lnSpc>
              <a:spcBef>
                <a:spcPts val="133"/>
              </a:spcBef>
            </a:pPr>
            <a:r>
              <a:rPr lang="en-US" altLang="zh-CN" sz="1400" b="1">
                <a:solidFill>
                  <a:srgbClr val="A11D22"/>
                </a:solidFill>
                <a:cs typeface="Arial"/>
              </a:rPr>
              <a:t>3</a:t>
            </a:r>
            <a:r>
              <a:rPr lang="zh-CN" altLang="en-US" sz="1400" b="1">
                <a:solidFill>
                  <a:srgbClr val="A11D22"/>
                </a:solidFill>
                <a:cs typeface="Arial"/>
              </a:rPr>
              <a:t>大自主生产基地</a:t>
            </a:r>
          </a:p>
          <a:p>
            <a:pPr algn="ctr">
              <a:lnSpc>
                <a:spcPct val="89000"/>
              </a:lnSpc>
              <a:spcBef>
                <a:spcPts val="133"/>
              </a:spcBef>
            </a:pPr>
            <a:r>
              <a:rPr lang="zh-CN" altLang="en-US" sz="1400">
                <a:solidFill>
                  <a:schemeClr val="bg1"/>
                </a:solidFill>
                <a:cs typeface="Arial"/>
              </a:rPr>
              <a:t>中国广州、苏州和美国新泽西州</a:t>
            </a:r>
            <a:endParaRPr lang="en-US" sz="1400">
              <a:solidFill>
                <a:schemeClr val="bg1"/>
              </a:solidFill>
              <a:cs typeface="Arial"/>
            </a:endParaRPr>
          </a:p>
        </p:txBody>
      </p:sp>
      <p:sp>
        <p:nvSpPr>
          <p:cNvPr id="9" name="object 9"/>
          <p:cNvSpPr/>
          <p:nvPr/>
        </p:nvSpPr>
        <p:spPr>
          <a:xfrm>
            <a:off x="3600704" y="434758"/>
            <a:ext cx="2560319" cy="1554480"/>
          </a:xfrm>
          <a:prstGeom prst="roundRect">
            <a:avLst>
              <a:gd name="adj" fmla="val 8497"/>
            </a:avLst>
          </a:prstGeom>
          <a:solidFill>
            <a:srgbClr val="FFFFFF"/>
          </a:solidFill>
          <a:ln w="15875">
            <a:gradFill>
              <a:gsLst>
                <a:gs pos="100000">
                  <a:schemeClr val="bg1">
                    <a:lumMod val="60000"/>
                    <a:lumOff val="40000"/>
                  </a:schemeClr>
                </a:gs>
                <a:gs pos="0">
                  <a:schemeClr val="accent4"/>
                </a:gs>
              </a:gsLst>
              <a:lin ang="5400000" scaled="1"/>
            </a:gradFill>
          </a:ln>
        </p:spPr>
        <p:txBody>
          <a:bodyPr wrap="square" lIns="0" tIns="0" rIns="0" bIns="91440" rtlCol="0" anchor="b"/>
          <a:lstStyle/>
          <a:p>
            <a:pPr marL="0" marR="6773" lvl="0" indent="0" algn="ctr" defTabSz="914400" rtl="0" eaLnBrk="1" fontAlgn="auto" latinLnBrk="0" hangingPunct="1">
              <a:lnSpc>
                <a:spcPct val="89000"/>
              </a:lnSpc>
              <a:spcBef>
                <a:spcPts val="133"/>
              </a:spcBef>
              <a:spcAft>
                <a:spcPts val="0"/>
              </a:spcAft>
              <a:buClrTx/>
              <a:buSzTx/>
              <a:buFontTx/>
              <a:buNone/>
              <a:tabLst/>
              <a:defRPr/>
            </a:pPr>
            <a:r>
              <a:rPr kumimoji="0" lang="en-US" sz="1400" b="1" i="0" u="none" strike="noStrike" kern="1200" cap="none" spc="0" normalizeH="0" baseline="0" noProof="0">
                <a:ln>
                  <a:noFill/>
                </a:ln>
                <a:solidFill>
                  <a:srgbClr val="A11D22"/>
                </a:solidFill>
                <a:effectLst/>
                <a:uLnTx/>
                <a:uFillTx/>
                <a:ea typeface="+mn-ea"/>
                <a:cs typeface="Arial"/>
              </a:rPr>
              <a:t>11,000+</a:t>
            </a:r>
            <a:r>
              <a:rPr kumimoji="0" lang="zh-CN" altLang="en-US" sz="1400" i="0" u="none" strike="noStrike" kern="1200" cap="none" spc="0" normalizeH="0" baseline="0" noProof="0">
                <a:ln>
                  <a:noFill/>
                </a:ln>
                <a:solidFill>
                  <a:schemeClr val="bg1"/>
                </a:solidFill>
                <a:effectLst/>
                <a:uLnTx/>
                <a:uFillTx/>
                <a:ea typeface="+mn-ea"/>
                <a:cs typeface="Arial"/>
              </a:rPr>
              <a:t>全球</a:t>
            </a:r>
            <a:r>
              <a:rPr kumimoji="0" lang="zh-CN" altLang="en-US" sz="1400" b="0" i="0" u="none" strike="noStrike" kern="1200" cap="none" spc="-13" normalizeH="0" baseline="0" noProof="0">
                <a:ln>
                  <a:noFill/>
                </a:ln>
                <a:solidFill>
                  <a:srgbClr val="283349"/>
                </a:solidFill>
                <a:effectLst/>
                <a:uLnTx/>
                <a:uFillTx/>
                <a:ea typeface="+mn-ea"/>
                <a:cs typeface="Arial"/>
              </a:rPr>
              <a:t>员工</a:t>
            </a:r>
            <a:r>
              <a:rPr kumimoji="0" lang="en-US" sz="1400" b="0" i="0" u="none" strike="noStrike" kern="1200" cap="none" spc="-13" normalizeH="0" baseline="0" noProof="0">
                <a:ln>
                  <a:noFill/>
                </a:ln>
                <a:solidFill>
                  <a:srgbClr val="283349"/>
                </a:solidFill>
                <a:effectLst/>
                <a:uLnTx/>
                <a:uFillTx/>
                <a:ea typeface="+mn-ea"/>
                <a:cs typeface="Arial"/>
              </a:rPr>
              <a:t> </a:t>
            </a:r>
            <a:br>
              <a:rPr kumimoji="0" lang="en-US" sz="1400" b="0" i="0" u="none" strike="noStrike" kern="1200" cap="none" spc="-13" normalizeH="0" baseline="0" noProof="0">
                <a:ln>
                  <a:noFill/>
                </a:ln>
                <a:solidFill>
                  <a:srgbClr val="283349"/>
                </a:solidFill>
                <a:effectLst/>
                <a:uLnTx/>
                <a:uFillTx/>
                <a:ea typeface="+mn-ea"/>
                <a:cs typeface="Arial"/>
              </a:rPr>
            </a:br>
            <a:r>
              <a:rPr kumimoji="0" lang="zh-CN" altLang="en-US" sz="1400" b="0" i="0" u="none" strike="noStrike" kern="1200" cap="none" spc="0" normalizeH="0" baseline="0" noProof="0">
                <a:ln>
                  <a:noFill/>
                </a:ln>
                <a:solidFill>
                  <a:srgbClr val="283349"/>
                </a:solidFill>
                <a:effectLst/>
                <a:uLnTx/>
                <a:uFillTx/>
                <a:ea typeface="+mn-ea"/>
                <a:cs typeface="Arial"/>
              </a:rPr>
              <a:t>覆盖</a:t>
            </a:r>
            <a:r>
              <a:rPr kumimoji="0" lang="en-US" sz="1400" b="0" i="0" u="none" strike="noStrike" kern="1200" cap="none" spc="-13" normalizeH="0" baseline="0" noProof="0">
                <a:ln>
                  <a:noFill/>
                </a:ln>
                <a:solidFill>
                  <a:srgbClr val="283349"/>
                </a:solidFill>
                <a:effectLst/>
                <a:uLnTx/>
                <a:uFillTx/>
                <a:ea typeface="+mn-ea"/>
                <a:cs typeface="Arial"/>
              </a:rPr>
              <a:t> </a:t>
            </a:r>
            <a:r>
              <a:rPr kumimoji="0" lang="en-US" sz="1400" b="1" i="0" u="none" strike="noStrike" kern="1200" cap="none" spc="0" normalizeH="0" baseline="0" noProof="0">
                <a:ln>
                  <a:noFill/>
                </a:ln>
                <a:solidFill>
                  <a:srgbClr val="A11D22"/>
                </a:solidFill>
                <a:effectLst/>
                <a:uLnTx/>
                <a:uFillTx/>
                <a:ea typeface="+mn-ea"/>
                <a:cs typeface="Arial"/>
              </a:rPr>
              <a:t>6</a:t>
            </a:r>
            <a:r>
              <a:rPr kumimoji="0" lang="en-US" sz="1400" b="1" i="0" u="none" strike="noStrike" kern="1200" cap="none" spc="7" normalizeH="0" baseline="0" noProof="0">
                <a:ln>
                  <a:noFill/>
                </a:ln>
                <a:solidFill>
                  <a:srgbClr val="283349"/>
                </a:solidFill>
                <a:effectLst/>
                <a:uLnTx/>
                <a:uFillTx/>
                <a:ea typeface="+mn-ea"/>
                <a:cs typeface="Arial"/>
              </a:rPr>
              <a:t> </a:t>
            </a:r>
            <a:r>
              <a:rPr kumimoji="0" lang="zh-CN" altLang="en-US" sz="1400" b="0" i="0" u="none" strike="noStrike" kern="1200" cap="none" spc="-13" normalizeH="0" baseline="0" noProof="0">
                <a:ln>
                  <a:noFill/>
                </a:ln>
                <a:solidFill>
                  <a:srgbClr val="283349"/>
                </a:solidFill>
                <a:effectLst/>
                <a:uLnTx/>
                <a:uFillTx/>
                <a:ea typeface="+mn-ea"/>
                <a:cs typeface="Arial"/>
              </a:rPr>
              <a:t>大洲</a:t>
            </a:r>
            <a:endParaRPr kumimoji="0" lang="en-US" sz="1400" b="0" i="0" u="none" strike="noStrike" kern="1200" cap="none" spc="0" normalizeH="0" baseline="0" noProof="0">
              <a:ln>
                <a:noFill/>
              </a:ln>
              <a:solidFill>
                <a:srgbClr val="283349"/>
              </a:solidFill>
              <a:effectLst/>
              <a:uLnTx/>
              <a:uFillTx/>
              <a:ea typeface="+mn-ea"/>
              <a:cs typeface="Arial"/>
            </a:endParaRPr>
          </a:p>
        </p:txBody>
      </p:sp>
      <p:sp>
        <p:nvSpPr>
          <p:cNvPr id="111" name="object 9">
            <a:extLst>
              <a:ext uri="{FF2B5EF4-FFF2-40B4-BE49-F238E27FC236}">
                <a16:creationId xmlns:a16="http://schemas.microsoft.com/office/drawing/2014/main" id="{C486C5BD-D55A-4F58-D446-92E727ADDBC6}"/>
              </a:ext>
            </a:extLst>
          </p:cNvPr>
          <p:cNvSpPr/>
          <p:nvPr/>
        </p:nvSpPr>
        <p:spPr>
          <a:xfrm>
            <a:off x="6428807" y="434758"/>
            <a:ext cx="2560319" cy="1554480"/>
          </a:xfrm>
          <a:prstGeom prst="roundRect">
            <a:avLst>
              <a:gd name="adj" fmla="val 8497"/>
            </a:avLst>
          </a:prstGeom>
          <a:solidFill>
            <a:srgbClr val="FFFFFF"/>
          </a:solidFill>
          <a:ln w="15875">
            <a:gradFill>
              <a:gsLst>
                <a:gs pos="100000">
                  <a:schemeClr val="bg1">
                    <a:lumMod val="60000"/>
                    <a:lumOff val="40000"/>
                  </a:schemeClr>
                </a:gs>
                <a:gs pos="0">
                  <a:srgbClr val="C00000"/>
                </a:gs>
              </a:gsLst>
              <a:lin ang="5400000" scaled="1"/>
            </a:gradFill>
          </a:ln>
        </p:spPr>
        <p:txBody>
          <a:bodyPr wrap="square" lIns="0" tIns="0" rIns="0" bIns="91440" rtlCol="0" anchor="b"/>
          <a:lstStyle/>
          <a:p>
            <a:pPr marL="0" marR="0" lvl="0" indent="0" algn="ctr" defTabSz="914400" rtl="0" eaLnBrk="1" fontAlgn="auto" latinLnBrk="0" hangingPunct="1">
              <a:lnSpc>
                <a:spcPct val="89000"/>
              </a:lnSpc>
              <a:spcBef>
                <a:spcPts val="133"/>
              </a:spcBef>
              <a:spcAft>
                <a:spcPts val="0"/>
              </a:spcAft>
              <a:buClrTx/>
              <a:buSzTx/>
              <a:buFontTx/>
              <a:buNone/>
              <a:tabLst/>
              <a:defRPr/>
            </a:pPr>
            <a:endParaRPr lang="en-US" altLang="zh-CN" sz="1400" b="1">
              <a:solidFill>
                <a:srgbClr val="A11D22"/>
              </a:solidFill>
              <a:cs typeface="Arial"/>
            </a:endParaRPr>
          </a:p>
          <a:p>
            <a:pPr marL="0" marR="0" lvl="0" indent="0" algn="ctr" defTabSz="914400" rtl="0" eaLnBrk="1" fontAlgn="auto" latinLnBrk="0" hangingPunct="1">
              <a:lnSpc>
                <a:spcPct val="89000"/>
              </a:lnSpc>
              <a:spcBef>
                <a:spcPts val="133"/>
              </a:spcBef>
              <a:spcAft>
                <a:spcPts val="0"/>
              </a:spcAft>
              <a:buClrTx/>
              <a:buSzTx/>
              <a:buFontTx/>
              <a:buNone/>
              <a:tabLst/>
              <a:defRPr/>
            </a:pPr>
            <a:r>
              <a:rPr lang="en-US" altLang="zh-CN" sz="1400" b="1">
                <a:solidFill>
                  <a:srgbClr val="A11D22"/>
                </a:solidFill>
                <a:cs typeface="Arial"/>
              </a:rPr>
              <a:t>38</a:t>
            </a:r>
            <a:r>
              <a:rPr lang="zh-CN" altLang="en-US" sz="1400" b="1">
                <a:solidFill>
                  <a:srgbClr val="A11D22"/>
                </a:solidFill>
                <a:cs typeface="Arial"/>
              </a:rPr>
              <a:t>亿美元</a:t>
            </a:r>
            <a:endParaRPr lang="en-US" altLang="zh-CN" sz="1400" b="1">
              <a:solidFill>
                <a:srgbClr val="A11D22"/>
              </a:solidFill>
              <a:cs typeface="Arial"/>
            </a:endParaRPr>
          </a:p>
          <a:p>
            <a:pPr marL="0" marR="0" lvl="0" indent="0" algn="ctr" defTabSz="914400" rtl="0" eaLnBrk="1" fontAlgn="auto" latinLnBrk="0" hangingPunct="1">
              <a:lnSpc>
                <a:spcPct val="89000"/>
              </a:lnSpc>
              <a:spcBef>
                <a:spcPts val="133"/>
              </a:spcBef>
              <a:spcAft>
                <a:spcPts val="0"/>
              </a:spcAft>
              <a:buClrTx/>
              <a:buSzTx/>
              <a:buFontTx/>
              <a:buNone/>
              <a:tabLst/>
              <a:defRPr/>
            </a:pPr>
            <a:r>
              <a:rPr kumimoji="0" lang="en-US" sz="1400" b="0" i="0" u="none" strike="noStrike" kern="1200" cap="none" spc="0" normalizeH="0" baseline="0" noProof="0">
                <a:ln>
                  <a:noFill/>
                </a:ln>
                <a:solidFill>
                  <a:srgbClr val="283349"/>
                </a:solidFill>
                <a:effectLst/>
                <a:uLnTx/>
                <a:uFillTx/>
                <a:cs typeface="Arial"/>
              </a:rPr>
              <a:t>2024</a:t>
            </a:r>
            <a:r>
              <a:rPr kumimoji="0" lang="zh-CN" altLang="en-US" sz="1400" b="0" i="0" u="none" strike="noStrike" kern="1200" cap="none" spc="0" normalizeH="0" baseline="0" noProof="0">
                <a:ln>
                  <a:noFill/>
                </a:ln>
                <a:solidFill>
                  <a:srgbClr val="283349"/>
                </a:solidFill>
                <a:effectLst/>
                <a:uLnTx/>
                <a:uFillTx/>
                <a:cs typeface="Arial"/>
              </a:rPr>
              <a:t>年</a:t>
            </a:r>
            <a:r>
              <a:rPr lang="zh-CN" altLang="en-US" sz="1400">
                <a:solidFill>
                  <a:srgbClr val="283349"/>
                </a:solidFill>
                <a:cs typeface="Arial"/>
              </a:rPr>
              <a:t>全年</a:t>
            </a:r>
            <a:r>
              <a:rPr kumimoji="0" lang="zh-CN" altLang="en-US" sz="1400" b="0" i="0" u="none" strike="noStrike" kern="1200" cap="none" spc="0" normalizeH="0" baseline="0" noProof="0">
                <a:ln>
                  <a:noFill/>
                </a:ln>
                <a:solidFill>
                  <a:srgbClr val="283349"/>
                </a:solidFill>
                <a:effectLst/>
                <a:uLnTx/>
                <a:uFillTx/>
                <a:cs typeface="Arial"/>
              </a:rPr>
              <a:t>总收入</a:t>
            </a:r>
            <a:endParaRPr kumimoji="0" lang="en-US" altLang="zh-CN" sz="1400" b="0" i="0" u="none" strike="noStrike" kern="1200" cap="none" spc="0" normalizeH="0" baseline="0" noProof="0">
              <a:ln>
                <a:noFill/>
              </a:ln>
              <a:solidFill>
                <a:srgbClr val="283349"/>
              </a:solidFill>
              <a:effectLst/>
              <a:uLnTx/>
              <a:uFillTx/>
              <a:cs typeface="Arial"/>
            </a:endParaRPr>
          </a:p>
        </p:txBody>
      </p:sp>
      <p:sp>
        <p:nvSpPr>
          <p:cNvPr id="112" name="object 9">
            <a:extLst>
              <a:ext uri="{FF2B5EF4-FFF2-40B4-BE49-F238E27FC236}">
                <a16:creationId xmlns:a16="http://schemas.microsoft.com/office/drawing/2014/main" id="{C56AB004-EDAA-CA9E-963A-344D282A3BBE}"/>
              </a:ext>
            </a:extLst>
          </p:cNvPr>
          <p:cNvSpPr/>
          <p:nvPr/>
        </p:nvSpPr>
        <p:spPr>
          <a:xfrm>
            <a:off x="9256909" y="434758"/>
            <a:ext cx="2653440" cy="1554480"/>
          </a:xfrm>
          <a:prstGeom prst="roundRect">
            <a:avLst>
              <a:gd name="adj" fmla="val 8497"/>
            </a:avLst>
          </a:prstGeom>
          <a:solidFill>
            <a:srgbClr val="FFFFFF"/>
          </a:solidFill>
          <a:ln w="15875">
            <a:gradFill>
              <a:gsLst>
                <a:gs pos="100000">
                  <a:schemeClr val="bg1">
                    <a:lumMod val="60000"/>
                    <a:lumOff val="40000"/>
                  </a:schemeClr>
                </a:gs>
                <a:gs pos="0">
                  <a:srgbClr val="C00000"/>
                </a:gs>
              </a:gsLst>
              <a:lin ang="5400000" scaled="1"/>
            </a:gradFill>
          </a:ln>
        </p:spPr>
        <p:txBody>
          <a:bodyPr wrap="square" lIns="0" tIns="0" rIns="0" bIns="91440" rtlCol="0" anchor="b"/>
          <a:lstStyle/>
          <a:p>
            <a:pPr algn="ctr">
              <a:lnSpc>
                <a:spcPct val="89000"/>
              </a:lnSpc>
              <a:spcBef>
                <a:spcPts val="133"/>
              </a:spcBef>
            </a:pPr>
            <a:r>
              <a:rPr lang="en-US" sz="1400" b="1">
                <a:solidFill>
                  <a:srgbClr val="A11D22"/>
                </a:solidFill>
                <a:cs typeface="Arial"/>
              </a:rPr>
              <a:t>4,000+ </a:t>
            </a:r>
            <a:r>
              <a:rPr lang="zh-CN" altLang="en-US" sz="1400">
                <a:solidFill>
                  <a:schemeClr val="bg1"/>
                </a:solidFill>
                <a:cs typeface="Arial"/>
              </a:rPr>
              <a:t>全球商业化团队</a:t>
            </a:r>
            <a:endParaRPr lang="en-US" sz="1400">
              <a:solidFill>
                <a:schemeClr val="bg1"/>
              </a:solidFill>
              <a:cs typeface="Arial"/>
            </a:endParaRPr>
          </a:p>
          <a:p>
            <a:pPr algn="ctr">
              <a:lnSpc>
                <a:spcPct val="89000"/>
              </a:lnSpc>
              <a:spcBef>
                <a:spcPts val="133"/>
              </a:spcBef>
            </a:pPr>
            <a:r>
              <a:rPr lang="en-US" sz="1400" b="1">
                <a:solidFill>
                  <a:srgbClr val="A11D22"/>
                </a:solidFill>
                <a:cs typeface="Arial"/>
              </a:rPr>
              <a:t>15</a:t>
            </a:r>
            <a:r>
              <a:rPr lang="zh-CN" altLang="en-US" sz="1400" b="1">
                <a:solidFill>
                  <a:srgbClr val="A11D22"/>
                </a:solidFill>
                <a:cs typeface="Arial"/>
              </a:rPr>
              <a:t>款 </a:t>
            </a:r>
            <a:r>
              <a:rPr lang="zh-CN" altLang="en-US" sz="1400">
                <a:solidFill>
                  <a:schemeClr val="bg1"/>
                </a:solidFill>
                <a:cs typeface="Arial"/>
              </a:rPr>
              <a:t>商业化产品</a:t>
            </a:r>
            <a:endParaRPr lang="en-US" sz="1400">
              <a:solidFill>
                <a:schemeClr val="bg1"/>
              </a:solidFill>
              <a:cs typeface="Arial"/>
            </a:endParaRPr>
          </a:p>
        </p:txBody>
      </p:sp>
      <p:sp>
        <p:nvSpPr>
          <p:cNvPr id="103" name="Rectangle 102">
            <a:extLst>
              <a:ext uri="{FF2B5EF4-FFF2-40B4-BE49-F238E27FC236}">
                <a16:creationId xmlns:a16="http://schemas.microsoft.com/office/drawing/2014/main" id="{01EFF47C-C475-83F9-C83B-550AE735E24B}"/>
              </a:ext>
            </a:extLst>
          </p:cNvPr>
          <p:cNvSpPr/>
          <p:nvPr/>
        </p:nvSpPr>
        <p:spPr>
          <a:xfrm rot="16200000">
            <a:off x="-1835444" y="1866455"/>
            <a:ext cx="6845811" cy="3160640"/>
          </a:xfrm>
          <a:prstGeom prst="rect">
            <a:avLst/>
          </a:prstGeom>
          <a:gradFill flip="none" rotWithShape="1">
            <a:gsLst>
              <a:gs pos="100000">
                <a:schemeClr val="bg1">
                  <a:alpha val="65000"/>
                </a:schemeClr>
              </a:gs>
              <a:gs pos="0">
                <a:schemeClr val="accent1">
                  <a:alpha val="89000"/>
                  <a:lumMod val="94000"/>
                </a:schemeClr>
              </a:gs>
            </a:gsLst>
            <a:lin ang="5400000" scaled="0"/>
            <a:tileRect/>
          </a:gra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endParaRPr kumimoji="0" lang="en-US" sz="2000" b="1" i="0" u="none" strike="noStrike" kern="1200" cap="none" spc="0" normalizeH="0" baseline="0" noProof="0">
              <a:ln>
                <a:noFill/>
              </a:ln>
              <a:solidFill>
                <a:srgbClr val="ED1C24"/>
              </a:solidFill>
              <a:effectLst/>
              <a:uLnTx/>
              <a:uFillTx/>
              <a:ea typeface="+mn-ea"/>
              <a:cs typeface="Arial"/>
            </a:endParaRPr>
          </a:p>
        </p:txBody>
      </p:sp>
      <p:sp>
        <p:nvSpPr>
          <p:cNvPr id="5" name="object 5"/>
          <p:cNvSpPr txBox="1"/>
          <p:nvPr/>
        </p:nvSpPr>
        <p:spPr>
          <a:xfrm>
            <a:off x="873235" y="696230"/>
            <a:ext cx="1584981" cy="264175"/>
          </a:xfrm>
          <a:prstGeom prst="rect">
            <a:avLst/>
          </a:prstGeom>
        </p:spPr>
        <p:txBody>
          <a:bodyPr vert="horz" wrap="square" lIns="0" tIns="17780" rIns="0" bIns="0" rtlCol="0">
            <a:spAutoFit/>
          </a:bodyPr>
          <a:lstStyle/>
          <a:p>
            <a:pPr marL="0" marR="0" lvl="0" indent="0" algn="ctr" defTabSz="914400" rtl="0" eaLnBrk="1" fontAlgn="auto" latinLnBrk="0" hangingPunct="1">
              <a:lnSpc>
                <a:spcPct val="100000"/>
              </a:lnSpc>
              <a:spcBef>
                <a:spcPts val="140"/>
              </a:spcBef>
              <a:spcAft>
                <a:spcPts val="0"/>
              </a:spcAft>
              <a:buClrTx/>
              <a:buSzTx/>
              <a:buFontTx/>
              <a:buNone/>
              <a:tabLst/>
              <a:defRPr/>
            </a:pPr>
            <a:r>
              <a:rPr kumimoji="0" lang="zh-CN" altLang="en-US" sz="1600" b="1" i="0" u="none" strike="noStrike" kern="1200" cap="none" spc="-13" normalizeH="0" baseline="0" noProof="0">
                <a:ln>
                  <a:noFill/>
                </a:ln>
                <a:solidFill>
                  <a:srgbClr val="FFFFFF"/>
                </a:solidFill>
                <a:effectLst/>
                <a:uLnTx/>
                <a:uFillTx/>
                <a:ea typeface="+mn-ea"/>
                <a:cs typeface="Arial"/>
              </a:rPr>
              <a:t>成立于</a:t>
            </a:r>
            <a:r>
              <a:rPr kumimoji="0" lang="en-US" altLang="zh-CN" sz="1600" b="1" i="0" u="none" strike="noStrike" kern="1200" cap="none" spc="-13" normalizeH="0" baseline="0" noProof="0">
                <a:ln>
                  <a:noFill/>
                </a:ln>
                <a:solidFill>
                  <a:srgbClr val="FFFFFF"/>
                </a:solidFill>
                <a:effectLst/>
                <a:uLnTx/>
                <a:uFillTx/>
                <a:ea typeface="+mn-ea"/>
                <a:cs typeface="Arial"/>
              </a:rPr>
              <a:t>2010</a:t>
            </a:r>
            <a:r>
              <a:rPr kumimoji="0" lang="zh-CN" altLang="en-US" sz="1600" b="1" i="0" u="none" strike="noStrike" kern="1200" cap="none" spc="-13" normalizeH="0" baseline="0" noProof="0">
                <a:ln>
                  <a:noFill/>
                </a:ln>
                <a:solidFill>
                  <a:srgbClr val="FFFFFF"/>
                </a:solidFill>
                <a:effectLst/>
                <a:uLnTx/>
                <a:uFillTx/>
                <a:ea typeface="+mn-ea"/>
                <a:cs typeface="Arial"/>
              </a:rPr>
              <a:t>年</a:t>
            </a:r>
            <a:endParaRPr kumimoji="0" sz="1600" b="0" i="0" u="none" strike="noStrike" kern="1200" cap="none" spc="0" normalizeH="0" baseline="0" noProof="0">
              <a:ln>
                <a:noFill/>
              </a:ln>
              <a:solidFill>
                <a:srgbClr val="D9D8D6"/>
              </a:solidFill>
              <a:effectLst/>
              <a:uLnTx/>
              <a:uFillTx/>
              <a:ea typeface="+mn-ea"/>
              <a:cs typeface="Arial"/>
            </a:endParaRPr>
          </a:p>
        </p:txBody>
      </p:sp>
      <p:sp>
        <p:nvSpPr>
          <p:cNvPr id="25" name="object 25"/>
          <p:cNvSpPr/>
          <p:nvPr/>
        </p:nvSpPr>
        <p:spPr>
          <a:xfrm>
            <a:off x="3165343" y="-12700"/>
            <a:ext cx="0" cy="6858000"/>
          </a:xfrm>
          <a:custGeom>
            <a:avLst/>
            <a:gdLst/>
            <a:ahLst/>
            <a:cxnLst/>
            <a:rect l="l" t="t" r="r" b="b"/>
            <a:pathLst>
              <a:path h="5143500">
                <a:moveTo>
                  <a:pt x="0" y="0"/>
                </a:moveTo>
                <a:lnTo>
                  <a:pt x="0" y="5143500"/>
                </a:lnTo>
              </a:path>
            </a:pathLst>
          </a:custGeom>
          <a:ln w="952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9D8D6"/>
              </a:solidFill>
              <a:effectLst/>
              <a:uLnTx/>
              <a:uFillTx/>
              <a:ea typeface="+mn-ea"/>
              <a:cs typeface="+mn-cs"/>
            </a:endParaRPr>
          </a:p>
        </p:txBody>
      </p:sp>
      <p:sp>
        <p:nvSpPr>
          <p:cNvPr id="29" name="object 29"/>
          <p:cNvSpPr txBox="1"/>
          <p:nvPr/>
        </p:nvSpPr>
        <p:spPr>
          <a:xfrm>
            <a:off x="76201" y="6497744"/>
            <a:ext cx="3089141" cy="141064"/>
          </a:xfrm>
          <a:prstGeom prst="rect">
            <a:avLst/>
          </a:prstGeom>
        </p:spPr>
        <p:txBody>
          <a:bodyPr vert="horz" wrap="square" lIns="0" tIns="17780" rIns="0" bIns="0" rtlCol="0">
            <a:spAutoFit/>
          </a:bodyPr>
          <a:lstStyle/>
          <a:p>
            <a:pPr marL="16933" marR="0" lvl="0" indent="0" algn="ctr" defTabSz="914400" rtl="0" eaLnBrk="1" fontAlgn="auto" latinLnBrk="0" hangingPunct="1">
              <a:lnSpc>
                <a:spcPct val="100000"/>
              </a:lnSpc>
              <a:spcBef>
                <a:spcPts val="140"/>
              </a:spcBef>
              <a:spcAft>
                <a:spcPts val="0"/>
              </a:spcAft>
              <a:buClrTx/>
              <a:buSzTx/>
              <a:buFontTx/>
              <a:buNone/>
              <a:tabLst/>
              <a:defRPr/>
            </a:pPr>
            <a:r>
              <a:rPr kumimoji="0" lang="zh-CN" altLang="en-US" sz="800" b="0" u="none" strike="noStrike" kern="1200" cap="none" spc="-13" normalizeH="0" baseline="0" noProof="0">
                <a:ln>
                  <a:noFill/>
                </a:ln>
                <a:solidFill>
                  <a:srgbClr val="FFFFFF"/>
                </a:solidFill>
                <a:effectLst/>
                <a:uLnTx/>
                <a:uFillTx/>
                <a:ea typeface="+mn-ea"/>
                <a:cs typeface="Arial"/>
              </a:rPr>
              <a:t>数据截至</a:t>
            </a:r>
            <a:r>
              <a:rPr kumimoji="0" lang="en-US" altLang="zh-CN" sz="800" b="0" u="none" strike="noStrike" kern="1200" cap="none" spc="-13" normalizeH="0" baseline="0" noProof="0">
                <a:ln>
                  <a:noFill/>
                </a:ln>
                <a:solidFill>
                  <a:srgbClr val="FFFFFF"/>
                </a:solidFill>
                <a:effectLst/>
                <a:uLnTx/>
                <a:uFillTx/>
                <a:ea typeface="+mn-ea"/>
                <a:cs typeface="Arial"/>
              </a:rPr>
              <a:t>2025</a:t>
            </a:r>
            <a:r>
              <a:rPr kumimoji="0" lang="zh-CN" altLang="en-US" sz="800" b="0" u="none" strike="noStrike" kern="1200" cap="none" spc="-13" normalizeH="0" baseline="0" noProof="0">
                <a:ln>
                  <a:noFill/>
                </a:ln>
                <a:solidFill>
                  <a:srgbClr val="FFFFFF"/>
                </a:solidFill>
                <a:effectLst/>
                <a:uLnTx/>
                <a:uFillTx/>
                <a:ea typeface="+mn-ea"/>
                <a:cs typeface="Arial"/>
              </a:rPr>
              <a:t>年</a:t>
            </a:r>
            <a:r>
              <a:rPr lang="en-US" altLang="zh-CN" sz="800" spc="-13">
                <a:solidFill>
                  <a:srgbClr val="FFFFFF"/>
                </a:solidFill>
                <a:cs typeface="Arial"/>
              </a:rPr>
              <a:t>2</a:t>
            </a:r>
            <a:r>
              <a:rPr kumimoji="0" lang="zh-CN" altLang="en-US" sz="800" b="0" u="none" strike="noStrike" kern="1200" cap="none" spc="-13" normalizeH="0" baseline="0" noProof="0">
                <a:ln>
                  <a:noFill/>
                </a:ln>
                <a:solidFill>
                  <a:srgbClr val="FFFFFF"/>
                </a:solidFill>
                <a:effectLst/>
                <a:uLnTx/>
                <a:uFillTx/>
                <a:ea typeface="+mn-ea"/>
                <a:cs typeface="Arial"/>
              </a:rPr>
              <a:t>月</a:t>
            </a:r>
            <a:r>
              <a:rPr lang="en-US" altLang="zh-CN" sz="800" spc="-13">
                <a:solidFill>
                  <a:srgbClr val="FFFFFF"/>
                </a:solidFill>
                <a:cs typeface="Arial"/>
              </a:rPr>
              <a:t>27</a:t>
            </a:r>
            <a:r>
              <a:rPr kumimoji="0" lang="zh-CN" altLang="en-US" sz="800" b="0" u="none" strike="noStrike" kern="1200" cap="none" spc="-13" normalizeH="0" baseline="0" noProof="0">
                <a:ln>
                  <a:noFill/>
                </a:ln>
                <a:solidFill>
                  <a:srgbClr val="FFFFFF"/>
                </a:solidFill>
                <a:effectLst/>
                <a:uLnTx/>
                <a:uFillTx/>
                <a:ea typeface="+mn-ea"/>
                <a:cs typeface="Arial"/>
              </a:rPr>
              <a:t>日</a:t>
            </a:r>
            <a:endParaRPr kumimoji="0" sz="800" b="0" u="none" strike="noStrike" kern="1200" cap="none" spc="0" normalizeH="0" baseline="0" noProof="0">
              <a:ln>
                <a:noFill/>
              </a:ln>
              <a:solidFill>
                <a:srgbClr val="FFFFFF"/>
              </a:solidFill>
              <a:effectLst/>
              <a:uLnTx/>
              <a:uFillTx/>
              <a:ea typeface="+mn-ea"/>
              <a:cs typeface="Arial"/>
            </a:endParaRPr>
          </a:p>
        </p:txBody>
      </p:sp>
      <p:sp>
        <p:nvSpPr>
          <p:cNvPr id="27" name="object 27"/>
          <p:cNvSpPr txBox="1"/>
          <p:nvPr/>
        </p:nvSpPr>
        <p:spPr>
          <a:xfrm>
            <a:off x="1305953" y="5789235"/>
            <a:ext cx="629639" cy="179536"/>
          </a:xfrm>
          <a:prstGeom prst="rect">
            <a:avLst/>
          </a:prstGeom>
        </p:spPr>
        <p:txBody>
          <a:bodyPr vert="horz" wrap="square" lIns="0" tIns="17780" rIns="0" bIns="0" rtlCol="0">
            <a:spAutoFit/>
          </a:bodyPr>
          <a:lstStyle/>
          <a:p>
            <a:pPr marL="16933" marR="0" lvl="0" indent="0" algn="l" defTabSz="914400" rtl="0" eaLnBrk="1" fontAlgn="auto" latinLnBrk="0" hangingPunct="1">
              <a:lnSpc>
                <a:spcPct val="100000"/>
              </a:lnSpc>
              <a:spcBef>
                <a:spcPts val="140"/>
              </a:spcBef>
              <a:spcAft>
                <a:spcPts val="0"/>
              </a:spcAft>
              <a:buClrTx/>
              <a:buSzTx/>
              <a:buFontTx/>
              <a:buNone/>
              <a:tabLst/>
              <a:defRPr/>
            </a:pPr>
            <a:r>
              <a:rPr kumimoji="0" lang="zh-CN" altLang="en-US" sz="1050" b="1" i="0" u="none" strike="noStrike" kern="1200" cap="none" spc="-13" normalizeH="0" baseline="0" noProof="0">
                <a:ln>
                  <a:noFill/>
                </a:ln>
                <a:solidFill>
                  <a:srgbClr val="FFFFFF"/>
                </a:solidFill>
                <a:effectLst/>
                <a:uLnTx/>
                <a:uFillTx/>
                <a:ea typeface="+mn-ea"/>
                <a:cs typeface="Arial"/>
              </a:rPr>
              <a:t>百济神州</a:t>
            </a:r>
            <a:endParaRPr kumimoji="0" sz="1050" b="1" i="0" u="none" strike="noStrike" kern="1200" cap="none" spc="0" normalizeH="0" baseline="0" noProof="0">
              <a:ln>
                <a:noFill/>
              </a:ln>
              <a:solidFill>
                <a:srgbClr val="D9D8D6"/>
              </a:solidFill>
              <a:effectLst/>
              <a:uLnTx/>
              <a:uFillTx/>
              <a:ea typeface="+mn-ea"/>
              <a:cs typeface="Arial"/>
            </a:endParaRPr>
          </a:p>
        </p:txBody>
      </p:sp>
      <p:pic>
        <p:nvPicPr>
          <p:cNvPr id="146" name="Graphic 145">
            <a:extLst>
              <a:ext uri="{FF2B5EF4-FFF2-40B4-BE49-F238E27FC236}">
                <a16:creationId xmlns:a16="http://schemas.microsoft.com/office/drawing/2014/main" id="{515C90CD-5736-82AA-6663-D94782527D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9171" y="575732"/>
            <a:ext cx="703384" cy="731520"/>
          </a:xfrm>
          <a:prstGeom prst="rect">
            <a:avLst/>
          </a:prstGeom>
        </p:spPr>
      </p:pic>
      <p:pic>
        <p:nvPicPr>
          <p:cNvPr id="148" name="Graphic 147">
            <a:extLst>
              <a:ext uri="{FF2B5EF4-FFF2-40B4-BE49-F238E27FC236}">
                <a16:creationId xmlns:a16="http://schemas.microsoft.com/office/drawing/2014/main" id="{DE629A6A-5CD3-823A-8D29-E4997E20CC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3519" y="2791486"/>
            <a:ext cx="640080" cy="640080"/>
          </a:xfrm>
          <a:prstGeom prst="rect">
            <a:avLst/>
          </a:prstGeom>
        </p:spPr>
      </p:pic>
      <p:grpSp>
        <p:nvGrpSpPr>
          <p:cNvPr id="155" name="Group 154">
            <a:extLst>
              <a:ext uri="{FF2B5EF4-FFF2-40B4-BE49-F238E27FC236}">
                <a16:creationId xmlns:a16="http://schemas.microsoft.com/office/drawing/2014/main" id="{B6CEA60C-C7CF-56C9-7F5D-DFE7C496CCD5}"/>
              </a:ext>
            </a:extLst>
          </p:cNvPr>
          <p:cNvGrpSpPr/>
          <p:nvPr/>
        </p:nvGrpSpPr>
        <p:grpSpPr>
          <a:xfrm>
            <a:off x="4650422" y="4819414"/>
            <a:ext cx="460882" cy="640151"/>
            <a:chOff x="4650697" y="4803083"/>
            <a:chExt cx="460882" cy="640151"/>
          </a:xfrm>
        </p:grpSpPr>
        <p:sp>
          <p:nvSpPr>
            <p:cNvPr id="152" name="Freeform: Shape 151">
              <a:extLst>
                <a:ext uri="{FF2B5EF4-FFF2-40B4-BE49-F238E27FC236}">
                  <a16:creationId xmlns:a16="http://schemas.microsoft.com/office/drawing/2014/main" id="{54031AE4-98DC-D42F-CA34-2F075107DF62}"/>
                </a:ext>
              </a:extLst>
            </p:cNvPr>
            <p:cNvSpPr/>
            <p:nvPr/>
          </p:nvSpPr>
          <p:spPr>
            <a:xfrm>
              <a:off x="4650697" y="4803083"/>
              <a:ext cx="460882" cy="640151"/>
            </a:xfrm>
            <a:custGeom>
              <a:avLst/>
              <a:gdLst>
                <a:gd name="connsiteX0" fmla="*/ 406487 w 460882"/>
                <a:gd name="connsiteY0" fmla="*/ 340681 h 640151"/>
                <a:gd name="connsiteX1" fmla="*/ 410563 w 460882"/>
                <a:gd name="connsiteY1" fmla="*/ 305057 h 640151"/>
                <a:gd name="connsiteX2" fmla="*/ 432115 w 460882"/>
                <a:gd name="connsiteY2" fmla="*/ 278279 h 640151"/>
                <a:gd name="connsiteX3" fmla="*/ 460882 w 460882"/>
                <a:gd name="connsiteY3" fmla="*/ 230453 h 640151"/>
                <a:gd name="connsiteX4" fmla="*/ 432115 w 460882"/>
                <a:gd name="connsiteY4" fmla="*/ 182627 h 640151"/>
                <a:gd name="connsiteX5" fmla="*/ 410563 w 460882"/>
                <a:gd name="connsiteY5" fmla="*/ 155849 h 640151"/>
                <a:gd name="connsiteX6" fmla="*/ 406463 w 460882"/>
                <a:gd name="connsiteY6" fmla="*/ 120201 h 640151"/>
                <a:gd name="connsiteX7" fmla="*/ 393374 w 460882"/>
                <a:gd name="connsiteY7" fmla="*/ 67484 h 640151"/>
                <a:gd name="connsiteX8" fmla="*/ 340681 w 460882"/>
                <a:gd name="connsiteY8" fmla="*/ 54395 h 640151"/>
                <a:gd name="connsiteX9" fmla="*/ 305033 w 460882"/>
                <a:gd name="connsiteY9" fmla="*/ 50295 h 640151"/>
                <a:gd name="connsiteX10" fmla="*/ 278255 w 460882"/>
                <a:gd name="connsiteY10" fmla="*/ 28744 h 640151"/>
                <a:gd name="connsiteX11" fmla="*/ 230429 w 460882"/>
                <a:gd name="connsiteY11" fmla="*/ 0 h 640151"/>
                <a:gd name="connsiteX12" fmla="*/ 182603 w 460882"/>
                <a:gd name="connsiteY12" fmla="*/ 28744 h 640151"/>
                <a:gd name="connsiteX13" fmla="*/ 155825 w 460882"/>
                <a:gd name="connsiteY13" fmla="*/ 50295 h 640151"/>
                <a:gd name="connsiteX14" fmla="*/ 120177 w 460882"/>
                <a:gd name="connsiteY14" fmla="*/ 54395 h 640151"/>
                <a:gd name="connsiteX15" fmla="*/ 67484 w 460882"/>
                <a:gd name="connsiteY15" fmla="*/ 67484 h 640151"/>
                <a:gd name="connsiteX16" fmla="*/ 54395 w 460882"/>
                <a:gd name="connsiteY16" fmla="*/ 120201 h 640151"/>
                <a:gd name="connsiteX17" fmla="*/ 50319 w 460882"/>
                <a:gd name="connsiteY17" fmla="*/ 155825 h 640151"/>
                <a:gd name="connsiteX18" fmla="*/ 28768 w 460882"/>
                <a:gd name="connsiteY18" fmla="*/ 182603 h 640151"/>
                <a:gd name="connsiteX19" fmla="*/ 0 w 460882"/>
                <a:gd name="connsiteY19" fmla="*/ 230429 h 640151"/>
                <a:gd name="connsiteX20" fmla="*/ 28768 w 460882"/>
                <a:gd name="connsiteY20" fmla="*/ 278255 h 640151"/>
                <a:gd name="connsiteX21" fmla="*/ 50319 w 460882"/>
                <a:gd name="connsiteY21" fmla="*/ 305033 h 640151"/>
                <a:gd name="connsiteX22" fmla="*/ 54395 w 460882"/>
                <a:gd name="connsiteY22" fmla="*/ 340657 h 640151"/>
                <a:gd name="connsiteX23" fmla="*/ 67484 w 460882"/>
                <a:gd name="connsiteY23" fmla="*/ 393374 h 640151"/>
                <a:gd name="connsiteX24" fmla="*/ 73214 w 460882"/>
                <a:gd name="connsiteY24" fmla="*/ 397928 h 640151"/>
                <a:gd name="connsiteX25" fmla="*/ 8439 w 460882"/>
                <a:gd name="connsiteY25" fmla="*/ 588514 h 640151"/>
                <a:gd name="connsiteX26" fmla="*/ 10189 w 460882"/>
                <a:gd name="connsiteY26" fmla="*/ 595514 h 640151"/>
                <a:gd name="connsiteX27" fmla="*/ 17309 w 460882"/>
                <a:gd name="connsiteY27" fmla="*/ 596809 h 640151"/>
                <a:gd name="connsiteX28" fmla="*/ 93807 w 460882"/>
                <a:gd name="connsiteY28" fmla="*/ 564949 h 640151"/>
                <a:gd name="connsiteX29" fmla="*/ 135304 w 460882"/>
                <a:gd name="connsiteY29" fmla="*/ 636820 h 640151"/>
                <a:gd name="connsiteX30" fmla="*/ 141082 w 460882"/>
                <a:gd name="connsiteY30" fmla="*/ 640152 h 640151"/>
                <a:gd name="connsiteX31" fmla="*/ 141729 w 460882"/>
                <a:gd name="connsiteY31" fmla="*/ 640128 h 640151"/>
                <a:gd name="connsiteX32" fmla="*/ 147386 w 460882"/>
                <a:gd name="connsiteY32" fmla="*/ 635645 h 640151"/>
                <a:gd name="connsiteX33" fmla="*/ 208877 w 460882"/>
                <a:gd name="connsiteY33" fmla="*/ 454385 h 640151"/>
                <a:gd name="connsiteX34" fmla="*/ 230477 w 460882"/>
                <a:gd name="connsiteY34" fmla="*/ 460882 h 640151"/>
                <a:gd name="connsiteX35" fmla="*/ 255289 w 460882"/>
                <a:gd name="connsiteY35" fmla="*/ 452371 h 640151"/>
                <a:gd name="connsiteX36" fmla="*/ 317571 w 460882"/>
                <a:gd name="connsiteY36" fmla="*/ 635645 h 640151"/>
                <a:gd name="connsiteX37" fmla="*/ 323229 w 460882"/>
                <a:gd name="connsiteY37" fmla="*/ 640128 h 640151"/>
                <a:gd name="connsiteX38" fmla="*/ 323876 w 460882"/>
                <a:gd name="connsiteY38" fmla="*/ 640152 h 640151"/>
                <a:gd name="connsiteX39" fmla="*/ 329654 w 460882"/>
                <a:gd name="connsiteY39" fmla="*/ 636796 h 640151"/>
                <a:gd name="connsiteX40" fmla="*/ 370959 w 460882"/>
                <a:gd name="connsiteY40" fmla="*/ 564949 h 640151"/>
                <a:gd name="connsiteX41" fmla="*/ 447457 w 460882"/>
                <a:gd name="connsiteY41" fmla="*/ 596809 h 640151"/>
                <a:gd name="connsiteX42" fmla="*/ 454577 w 460882"/>
                <a:gd name="connsiteY42" fmla="*/ 595514 h 640151"/>
                <a:gd name="connsiteX43" fmla="*/ 456327 w 460882"/>
                <a:gd name="connsiteY43" fmla="*/ 588514 h 640151"/>
                <a:gd name="connsiteX44" fmla="*/ 390785 w 460882"/>
                <a:gd name="connsiteY44" fmla="*/ 395531 h 640151"/>
                <a:gd name="connsiteX45" fmla="*/ 393422 w 460882"/>
                <a:gd name="connsiteY45" fmla="*/ 393350 h 640151"/>
                <a:gd name="connsiteX46" fmla="*/ 406511 w 460882"/>
                <a:gd name="connsiteY46" fmla="*/ 340633 h 640151"/>
                <a:gd name="connsiteX47" fmla="*/ 139475 w 460882"/>
                <a:gd name="connsiteY47" fmla="*/ 617425 h 640151"/>
                <a:gd name="connsiteX48" fmla="*/ 102413 w 460882"/>
                <a:gd name="connsiteY48" fmla="*/ 553226 h 640151"/>
                <a:gd name="connsiteX49" fmla="*/ 96635 w 460882"/>
                <a:gd name="connsiteY49" fmla="*/ 549893 h 640151"/>
                <a:gd name="connsiteX50" fmla="*/ 94070 w 460882"/>
                <a:gd name="connsiteY50" fmla="*/ 550421 h 640151"/>
                <a:gd name="connsiteX51" fmla="*/ 25795 w 460882"/>
                <a:gd name="connsiteY51" fmla="*/ 578853 h 640151"/>
                <a:gd name="connsiteX52" fmla="*/ 85464 w 460882"/>
                <a:gd name="connsiteY52" fmla="*/ 403298 h 640151"/>
                <a:gd name="connsiteX53" fmla="*/ 93327 w 460882"/>
                <a:gd name="connsiteY53" fmla="*/ 404952 h 640151"/>
                <a:gd name="connsiteX54" fmla="*/ 94933 w 460882"/>
                <a:gd name="connsiteY54" fmla="*/ 405168 h 640151"/>
                <a:gd name="connsiteX55" fmla="*/ 101262 w 460882"/>
                <a:gd name="connsiteY55" fmla="*/ 405839 h 640151"/>
                <a:gd name="connsiteX56" fmla="*/ 104067 w 460882"/>
                <a:gd name="connsiteY56" fmla="*/ 406031 h 640151"/>
                <a:gd name="connsiteX57" fmla="*/ 109077 w 460882"/>
                <a:gd name="connsiteY57" fmla="*/ 406247 h 640151"/>
                <a:gd name="connsiteX58" fmla="*/ 120537 w 460882"/>
                <a:gd name="connsiteY58" fmla="*/ 406439 h 640151"/>
                <a:gd name="connsiteX59" fmla="*/ 133938 w 460882"/>
                <a:gd name="connsiteY59" fmla="*/ 406750 h 640151"/>
                <a:gd name="connsiteX60" fmla="*/ 136886 w 460882"/>
                <a:gd name="connsiteY60" fmla="*/ 406894 h 640151"/>
                <a:gd name="connsiteX61" fmla="*/ 142664 w 460882"/>
                <a:gd name="connsiteY61" fmla="*/ 407661 h 640151"/>
                <a:gd name="connsiteX62" fmla="*/ 118787 w 460882"/>
                <a:gd name="connsiteY62" fmla="*/ 478190 h 640151"/>
                <a:gd name="connsiteX63" fmla="*/ 122958 w 460882"/>
                <a:gd name="connsiteY63" fmla="*/ 486629 h 640151"/>
                <a:gd name="connsiteX64" fmla="*/ 125091 w 460882"/>
                <a:gd name="connsiteY64" fmla="*/ 486964 h 640151"/>
                <a:gd name="connsiteX65" fmla="*/ 131396 w 460882"/>
                <a:gd name="connsiteY65" fmla="*/ 482433 h 640151"/>
                <a:gd name="connsiteX66" fmla="*/ 155753 w 460882"/>
                <a:gd name="connsiteY66" fmla="*/ 410466 h 640151"/>
                <a:gd name="connsiteX67" fmla="*/ 155873 w 460882"/>
                <a:gd name="connsiteY67" fmla="*/ 410490 h 640151"/>
                <a:gd name="connsiteX68" fmla="*/ 182651 w 460882"/>
                <a:gd name="connsiteY68" fmla="*/ 432042 h 640151"/>
                <a:gd name="connsiteX69" fmla="*/ 197586 w 460882"/>
                <a:gd name="connsiteY69" fmla="*/ 446138 h 640151"/>
                <a:gd name="connsiteX70" fmla="*/ 139499 w 460882"/>
                <a:gd name="connsiteY70" fmla="*/ 617354 h 640151"/>
                <a:gd name="connsiteX71" fmla="*/ 438947 w 460882"/>
                <a:gd name="connsiteY71" fmla="*/ 578853 h 640151"/>
                <a:gd name="connsiteX72" fmla="*/ 370648 w 460882"/>
                <a:gd name="connsiteY72" fmla="*/ 550421 h 640151"/>
                <a:gd name="connsiteX73" fmla="*/ 362305 w 460882"/>
                <a:gd name="connsiteY73" fmla="*/ 553250 h 640151"/>
                <a:gd name="connsiteX74" fmla="*/ 325410 w 460882"/>
                <a:gd name="connsiteY74" fmla="*/ 617402 h 640151"/>
                <a:gd name="connsiteX75" fmla="*/ 266389 w 460882"/>
                <a:gd name="connsiteY75" fmla="*/ 443693 h 640151"/>
                <a:gd name="connsiteX76" fmla="*/ 269409 w 460882"/>
                <a:gd name="connsiteY76" fmla="*/ 440744 h 640151"/>
                <a:gd name="connsiteX77" fmla="*/ 276481 w 460882"/>
                <a:gd name="connsiteY77" fmla="*/ 433888 h 640151"/>
                <a:gd name="connsiteX78" fmla="*/ 278208 w 460882"/>
                <a:gd name="connsiteY78" fmla="*/ 432210 h 640151"/>
                <a:gd name="connsiteX79" fmla="*/ 283386 w 460882"/>
                <a:gd name="connsiteY79" fmla="*/ 427056 h 640151"/>
                <a:gd name="connsiteX80" fmla="*/ 305033 w 460882"/>
                <a:gd name="connsiteY80" fmla="*/ 410562 h 640151"/>
                <a:gd name="connsiteX81" fmla="*/ 311962 w 460882"/>
                <a:gd name="connsiteY81" fmla="*/ 408524 h 640151"/>
                <a:gd name="connsiteX82" fmla="*/ 337085 w 460882"/>
                <a:gd name="connsiteY82" fmla="*/ 482505 h 640151"/>
                <a:gd name="connsiteX83" fmla="*/ 343390 w 460882"/>
                <a:gd name="connsiteY83" fmla="*/ 487036 h 640151"/>
                <a:gd name="connsiteX84" fmla="*/ 345524 w 460882"/>
                <a:gd name="connsiteY84" fmla="*/ 486701 h 640151"/>
                <a:gd name="connsiteX85" fmla="*/ 349695 w 460882"/>
                <a:gd name="connsiteY85" fmla="*/ 478262 h 640151"/>
                <a:gd name="connsiteX86" fmla="*/ 325482 w 460882"/>
                <a:gd name="connsiteY86" fmla="*/ 406966 h 640151"/>
                <a:gd name="connsiteX87" fmla="*/ 340250 w 460882"/>
                <a:gd name="connsiteY87" fmla="*/ 406535 h 640151"/>
                <a:gd name="connsiteX88" fmla="*/ 352596 w 460882"/>
                <a:gd name="connsiteY88" fmla="*/ 406271 h 640151"/>
                <a:gd name="connsiteX89" fmla="*/ 358469 w 460882"/>
                <a:gd name="connsiteY89" fmla="*/ 405959 h 640151"/>
                <a:gd name="connsiteX90" fmla="*/ 360819 w 460882"/>
                <a:gd name="connsiteY90" fmla="*/ 405792 h 640151"/>
                <a:gd name="connsiteX91" fmla="*/ 378870 w 460882"/>
                <a:gd name="connsiteY91" fmla="*/ 402148 h 640151"/>
                <a:gd name="connsiteX92" fmla="*/ 438899 w 460882"/>
                <a:gd name="connsiteY92" fmla="*/ 578877 h 640151"/>
                <a:gd name="connsiteX93" fmla="*/ 383977 w 460882"/>
                <a:gd name="connsiteY93" fmla="*/ 383952 h 640151"/>
                <a:gd name="connsiteX94" fmla="*/ 377936 w 460882"/>
                <a:gd name="connsiteY94" fmla="*/ 387836 h 640151"/>
                <a:gd name="connsiteX95" fmla="*/ 372709 w 460882"/>
                <a:gd name="connsiteY95" fmla="*/ 389993 h 640151"/>
                <a:gd name="connsiteX96" fmla="*/ 368682 w 460882"/>
                <a:gd name="connsiteY96" fmla="*/ 391048 h 640151"/>
                <a:gd name="connsiteX97" fmla="*/ 362928 w 460882"/>
                <a:gd name="connsiteY97" fmla="*/ 392103 h 640151"/>
                <a:gd name="connsiteX98" fmla="*/ 356336 w 460882"/>
                <a:gd name="connsiteY98" fmla="*/ 392678 h 640151"/>
                <a:gd name="connsiteX99" fmla="*/ 352404 w 460882"/>
                <a:gd name="connsiteY99" fmla="*/ 392942 h 640151"/>
                <a:gd name="connsiteX100" fmla="*/ 340657 w 460882"/>
                <a:gd name="connsiteY100" fmla="*/ 393134 h 640151"/>
                <a:gd name="connsiteX101" fmla="*/ 327832 w 460882"/>
                <a:gd name="connsiteY101" fmla="*/ 393398 h 640151"/>
                <a:gd name="connsiteX102" fmla="*/ 327784 w 460882"/>
                <a:gd name="connsiteY102" fmla="*/ 393398 h 640151"/>
                <a:gd name="connsiteX103" fmla="*/ 317380 w 460882"/>
                <a:gd name="connsiteY103" fmla="*/ 394189 h 640151"/>
                <a:gd name="connsiteX104" fmla="*/ 314263 w 460882"/>
                <a:gd name="connsiteY104" fmla="*/ 394404 h 640151"/>
                <a:gd name="connsiteX105" fmla="*/ 313855 w 460882"/>
                <a:gd name="connsiteY105" fmla="*/ 394644 h 640151"/>
                <a:gd name="connsiteX106" fmla="*/ 310955 w 460882"/>
                <a:gd name="connsiteY106" fmla="*/ 395148 h 640151"/>
                <a:gd name="connsiteX107" fmla="*/ 309109 w 460882"/>
                <a:gd name="connsiteY107" fmla="*/ 395459 h 640151"/>
                <a:gd name="connsiteX108" fmla="*/ 300047 w 460882"/>
                <a:gd name="connsiteY108" fmla="*/ 398144 h 640151"/>
                <a:gd name="connsiteX109" fmla="*/ 273365 w 460882"/>
                <a:gd name="connsiteY109" fmla="*/ 418305 h 640151"/>
                <a:gd name="connsiteX110" fmla="*/ 268930 w 460882"/>
                <a:gd name="connsiteY110" fmla="*/ 422693 h 640151"/>
                <a:gd name="connsiteX111" fmla="*/ 267971 w 460882"/>
                <a:gd name="connsiteY111" fmla="*/ 423651 h 640151"/>
                <a:gd name="connsiteX112" fmla="*/ 256656 w 460882"/>
                <a:gd name="connsiteY112" fmla="*/ 434439 h 640151"/>
                <a:gd name="connsiteX113" fmla="*/ 230525 w 460882"/>
                <a:gd name="connsiteY113" fmla="*/ 447553 h 640151"/>
                <a:gd name="connsiteX114" fmla="*/ 209261 w 460882"/>
                <a:gd name="connsiteY114" fmla="*/ 438467 h 640151"/>
                <a:gd name="connsiteX115" fmla="*/ 192072 w 460882"/>
                <a:gd name="connsiteY115" fmla="*/ 422573 h 640151"/>
                <a:gd name="connsiteX116" fmla="*/ 161075 w 460882"/>
                <a:gd name="connsiteY116" fmla="*/ 398168 h 640151"/>
                <a:gd name="connsiteX117" fmla="*/ 153811 w 460882"/>
                <a:gd name="connsiteY117" fmla="*/ 395939 h 640151"/>
                <a:gd name="connsiteX118" fmla="*/ 153715 w 460882"/>
                <a:gd name="connsiteY118" fmla="*/ 395891 h 640151"/>
                <a:gd name="connsiteX119" fmla="*/ 153572 w 460882"/>
                <a:gd name="connsiteY119" fmla="*/ 395891 h 640151"/>
                <a:gd name="connsiteX120" fmla="*/ 153116 w 460882"/>
                <a:gd name="connsiteY120" fmla="*/ 395747 h 640151"/>
                <a:gd name="connsiteX121" fmla="*/ 152349 w 460882"/>
                <a:gd name="connsiteY121" fmla="*/ 395651 h 640151"/>
                <a:gd name="connsiteX122" fmla="*/ 138253 w 460882"/>
                <a:gd name="connsiteY122" fmla="*/ 393733 h 640151"/>
                <a:gd name="connsiteX123" fmla="*/ 134753 w 460882"/>
                <a:gd name="connsiteY123" fmla="*/ 393541 h 640151"/>
                <a:gd name="connsiteX124" fmla="*/ 120321 w 460882"/>
                <a:gd name="connsiteY124" fmla="*/ 393182 h 640151"/>
                <a:gd name="connsiteX125" fmla="*/ 109125 w 460882"/>
                <a:gd name="connsiteY125" fmla="*/ 392990 h 640151"/>
                <a:gd name="connsiteX126" fmla="*/ 105338 w 460882"/>
                <a:gd name="connsiteY126" fmla="*/ 392774 h 640151"/>
                <a:gd name="connsiteX127" fmla="*/ 98553 w 460882"/>
                <a:gd name="connsiteY127" fmla="*/ 392175 h 640151"/>
                <a:gd name="connsiteX128" fmla="*/ 93711 w 460882"/>
                <a:gd name="connsiteY128" fmla="*/ 391456 h 640151"/>
                <a:gd name="connsiteX129" fmla="*/ 88748 w 460882"/>
                <a:gd name="connsiteY129" fmla="*/ 390161 h 640151"/>
                <a:gd name="connsiteX130" fmla="*/ 84361 w 460882"/>
                <a:gd name="connsiteY130" fmla="*/ 388747 h 640151"/>
                <a:gd name="connsiteX131" fmla="*/ 76978 w 460882"/>
                <a:gd name="connsiteY131" fmla="*/ 384000 h 640151"/>
                <a:gd name="connsiteX132" fmla="*/ 67796 w 460882"/>
                <a:gd name="connsiteY132" fmla="*/ 340633 h 640151"/>
                <a:gd name="connsiteX133" fmla="*/ 62690 w 460882"/>
                <a:gd name="connsiteY133" fmla="*/ 299975 h 640151"/>
                <a:gd name="connsiteX134" fmla="*/ 38261 w 460882"/>
                <a:gd name="connsiteY134" fmla="*/ 268882 h 640151"/>
                <a:gd name="connsiteX135" fmla="*/ 13401 w 460882"/>
                <a:gd name="connsiteY135" fmla="*/ 230477 h 640151"/>
                <a:gd name="connsiteX136" fmla="*/ 38261 w 460882"/>
                <a:gd name="connsiteY136" fmla="*/ 192072 h 640151"/>
                <a:gd name="connsiteX137" fmla="*/ 62714 w 460882"/>
                <a:gd name="connsiteY137" fmla="*/ 160979 h 640151"/>
                <a:gd name="connsiteX138" fmla="*/ 67820 w 460882"/>
                <a:gd name="connsiteY138" fmla="*/ 120321 h 640151"/>
                <a:gd name="connsiteX139" fmla="*/ 77002 w 460882"/>
                <a:gd name="connsiteY139" fmla="*/ 76953 h 640151"/>
                <a:gd name="connsiteX140" fmla="*/ 120345 w 460882"/>
                <a:gd name="connsiteY140" fmla="*/ 67748 h 640151"/>
                <a:gd name="connsiteX141" fmla="*/ 161003 w 460882"/>
                <a:gd name="connsiteY141" fmla="*/ 62642 h 640151"/>
                <a:gd name="connsiteX142" fmla="*/ 192096 w 460882"/>
                <a:gd name="connsiteY142" fmla="*/ 38189 h 640151"/>
                <a:gd name="connsiteX143" fmla="*/ 230501 w 460882"/>
                <a:gd name="connsiteY143" fmla="*/ 13353 h 640151"/>
                <a:gd name="connsiteX144" fmla="*/ 268906 w 460882"/>
                <a:gd name="connsiteY144" fmla="*/ 38189 h 640151"/>
                <a:gd name="connsiteX145" fmla="*/ 299999 w 460882"/>
                <a:gd name="connsiteY145" fmla="*/ 62642 h 640151"/>
                <a:gd name="connsiteX146" fmla="*/ 340681 w 460882"/>
                <a:gd name="connsiteY146" fmla="*/ 67748 h 640151"/>
                <a:gd name="connsiteX147" fmla="*/ 384025 w 460882"/>
                <a:gd name="connsiteY147" fmla="*/ 76929 h 640151"/>
                <a:gd name="connsiteX148" fmla="*/ 393206 w 460882"/>
                <a:gd name="connsiteY148" fmla="*/ 120297 h 640151"/>
                <a:gd name="connsiteX149" fmla="*/ 398313 w 460882"/>
                <a:gd name="connsiteY149" fmla="*/ 160955 h 640151"/>
                <a:gd name="connsiteX150" fmla="*/ 422741 w 460882"/>
                <a:gd name="connsiteY150" fmla="*/ 192048 h 640151"/>
                <a:gd name="connsiteX151" fmla="*/ 447601 w 460882"/>
                <a:gd name="connsiteY151" fmla="*/ 230453 h 640151"/>
                <a:gd name="connsiteX152" fmla="*/ 422741 w 460882"/>
                <a:gd name="connsiteY152" fmla="*/ 268858 h 640151"/>
                <a:gd name="connsiteX153" fmla="*/ 398313 w 460882"/>
                <a:gd name="connsiteY153" fmla="*/ 299951 h 640151"/>
                <a:gd name="connsiteX154" fmla="*/ 393206 w 460882"/>
                <a:gd name="connsiteY154" fmla="*/ 340609 h 640151"/>
                <a:gd name="connsiteX155" fmla="*/ 384025 w 460882"/>
                <a:gd name="connsiteY155" fmla="*/ 383976 h 6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60882" h="640151">
                  <a:moveTo>
                    <a:pt x="406487" y="340681"/>
                  </a:moveTo>
                  <a:cubicBezTo>
                    <a:pt x="406559" y="327831"/>
                    <a:pt x="406655" y="314526"/>
                    <a:pt x="410563" y="305057"/>
                  </a:cubicBezTo>
                  <a:cubicBezTo>
                    <a:pt x="414255" y="296163"/>
                    <a:pt x="422933" y="287485"/>
                    <a:pt x="432115" y="278279"/>
                  </a:cubicBezTo>
                  <a:cubicBezTo>
                    <a:pt x="446259" y="264135"/>
                    <a:pt x="460882" y="249511"/>
                    <a:pt x="460882" y="230453"/>
                  </a:cubicBezTo>
                  <a:cubicBezTo>
                    <a:pt x="460882" y="211394"/>
                    <a:pt x="446259" y="196771"/>
                    <a:pt x="432115" y="182627"/>
                  </a:cubicBezTo>
                  <a:cubicBezTo>
                    <a:pt x="422933" y="173421"/>
                    <a:pt x="414255" y="164743"/>
                    <a:pt x="410563" y="155849"/>
                  </a:cubicBezTo>
                  <a:cubicBezTo>
                    <a:pt x="406631" y="146355"/>
                    <a:pt x="406535" y="133050"/>
                    <a:pt x="406463" y="120201"/>
                  </a:cubicBezTo>
                  <a:cubicBezTo>
                    <a:pt x="406344" y="100615"/>
                    <a:pt x="406224" y="80358"/>
                    <a:pt x="393374" y="67484"/>
                  </a:cubicBezTo>
                  <a:cubicBezTo>
                    <a:pt x="380525" y="54635"/>
                    <a:pt x="360267" y="54515"/>
                    <a:pt x="340681" y="54395"/>
                  </a:cubicBezTo>
                  <a:cubicBezTo>
                    <a:pt x="327832" y="54323"/>
                    <a:pt x="314527" y="54227"/>
                    <a:pt x="305033" y="50295"/>
                  </a:cubicBezTo>
                  <a:cubicBezTo>
                    <a:pt x="296139" y="46628"/>
                    <a:pt x="287461" y="37949"/>
                    <a:pt x="278255" y="28744"/>
                  </a:cubicBezTo>
                  <a:cubicBezTo>
                    <a:pt x="264111" y="14600"/>
                    <a:pt x="249488" y="0"/>
                    <a:pt x="230429" y="0"/>
                  </a:cubicBezTo>
                  <a:cubicBezTo>
                    <a:pt x="211371" y="0"/>
                    <a:pt x="196747" y="14600"/>
                    <a:pt x="182603" y="28744"/>
                  </a:cubicBezTo>
                  <a:cubicBezTo>
                    <a:pt x="173397" y="37949"/>
                    <a:pt x="164719" y="46604"/>
                    <a:pt x="155825" y="50295"/>
                  </a:cubicBezTo>
                  <a:cubicBezTo>
                    <a:pt x="146332" y="54227"/>
                    <a:pt x="133027" y="54323"/>
                    <a:pt x="120177" y="54395"/>
                  </a:cubicBezTo>
                  <a:cubicBezTo>
                    <a:pt x="100591" y="54515"/>
                    <a:pt x="80334" y="54635"/>
                    <a:pt x="67484" y="67484"/>
                  </a:cubicBezTo>
                  <a:cubicBezTo>
                    <a:pt x="54635" y="80334"/>
                    <a:pt x="54515" y="100615"/>
                    <a:pt x="54395" y="120201"/>
                  </a:cubicBezTo>
                  <a:cubicBezTo>
                    <a:pt x="54323" y="133050"/>
                    <a:pt x="54227" y="146355"/>
                    <a:pt x="50319" y="155825"/>
                  </a:cubicBezTo>
                  <a:cubicBezTo>
                    <a:pt x="46628" y="164719"/>
                    <a:pt x="37949" y="173397"/>
                    <a:pt x="28768" y="182603"/>
                  </a:cubicBezTo>
                  <a:cubicBezTo>
                    <a:pt x="14624" y="196747"/>
                    <a:pt x="0" y="211370"/>
                    <a:pt x="0" y="230429"/>
                  </a:cubicBezTo>
                  <a:cubicBezTo>
                    <a:pt x="0" y="249487"/>
                    <a:pt x="14624" y="264111"/>
                    <a:pt x="28768" y="278255"/>
                  </a:cubicBezTo>
                  <a:cubicBezTo>
                    <a:pt x="37949" y="287461"/>
                    <a:pt x="46628" y="296139"/>
                    <a:pt x="50319" y="305033"/>
                  </a:cubicBezTo>
                  <a:cubicBezTo>
                    <a:pt x="54251" y="314526"/>
                    <a:pt x="54323" y="327807"/>
                    <a:pt x="54395" y="340657"/>
                  </a:cubicBezTo>
                  <a:cubicBezTo>
                    <a:pt x="54515" y="360243"/>
                    <a:pt x="54635" y="380500"/>
                    <a:pt x="67484" y="393374"/>
                  </a:cubicBezTo>
                  <a:cubicBezTo>
                    <a:pt x="69258" y="395148"/>
                    <a:pt x="71176" y="396610"/>
                    <a:pt x="73214" y="397928"/>
                  </a:cubicBezTo>
                  <a:lnTo>
                    <a:pt x="8439" y="588514"/>
                  </a:lnTo>
                  <a:cubicBezTo>
                    <a:pt x="7599" y="590983"/>
                    <a:pt x="8271" y="593740"/>
                    <a:pt x="10189" y="595514"/>
                  </a:cubicBezTo>
                  <a:cubicBezTo>
                    <a:pt x="12106" y="597312"/>
                    <a:pt x="14887" y="597792"/>
                    <a:pt x="17309" y="596809"/>
                  </a:cubicBezTo>
                  <a:lnTo>
                    <a:pt x="93807" y="564949"/>
                  </a:lnTo>
                  <a:lnTo>
                    <a:pt x="135304" y="636820"/>
                  </a:lnTo>
                  <a:cubicBezTo>
                    <a:pt x="136503" y="638905"/>
                    <a:pt x="138708" y="640152"/>
                    <a:pt x="141082" y="640152"/>
                  </a:cubicBezTo>
                  <a:cubicBezTo>
                    <a:pt x="141297" y="640152"/>
                    <a:pt x="141513" y="640152"/>
                    <a:pt x="141729" y="640128"/>
                  </a:cubicBezTo>
                  <a:cubicBezTo>
                    <a:pt x="144342" y="639864"/>
                    <a:pt x="146547" y="638114"/>
                    <a:pt x="147386" y="635645"/>
                  </a:cubicBezTo>
                  <a:lnTo>
                    <a:pt x="208877" y="454385"/>
                  </a:lnTo>
                  <a:cubicBezTo>
                    <a:pt x="215518" y="458316"/>
                    <a:pt x="222614" y="460882"/>
                    <a:pt x="230477" y="460882"/>
                  </a:cubicBezTo>
                  <a:cubicBezTo>
                    <a:pt x="239635" y="460882"/>
                    <a:pt x="247762" y="457453"/>
                    <a:pt x="255289" y="452371"/>
                  </a:cubicBezTo>
                  <a:lnTo>
                    <a:pt x="317571" y="635645"/>
                  </a:lnTo>
                  <a:cubicBezTo>
                    <a:pt x="318410" y="638114"/>
                    <a:pt x="320616" y="639888"/>
                    <a:pt x="323229" y="640128"/>
                  </a:cubicBezTo>
                  <a:cubicBezTo>
                    <a:pt x="323445" y="640128"/>
                    <a:pt x="323660" y="640152"/>
                    <a:pt x="323876" y="640152"/>
                  </a:cubicBezTo>
                  <a:cubicBezTo>
                    <a:pt x="326250" y="640152"/>
                    <a:pt x="328455" y="638881"/>
                    <a:pt x="329654" y="636796"/>
                  </a:cubicBezTo>
                  <a:lnTo>
                    <a:pt x="370959" y="564949"/>
                  </a:lnTo>
                  <a:lnTo>
                    <a:pt x="447457" y="596809"/>
                  </a:lnTo>
                  <a:cubicBezTo>
                    <a:pt x="449855" y="597816"/>
                    <a:pt x="452660" y="597336"/>
                    <a:pt x="454577" y="595514"/>
                  </a:cubicBezTo>
                  <a:cubicBezTo>
                    <a:pt x="456495" y="593716"/>
                    <a:pt x="457167" y="590983"/>
                    <a:pt x="456327" y="588514"/>
                  </a:cubicBezTo>
                  <a:lnTo>
                    <a:pt x="390785" y="395531"/>
                  </a:lnTo>
                  <a:cubicBezTo>
                    <a:pt x="391672" y="394812"/>
                    <a:pt x="392607" y="394189"/>
                    <a:pt x="393422" y="393350"/>
                  </a:cubicBezTo>
                  <a:cubicBezTo>
                    <a:pt x="406272" y="380500"/>
                    <a:pt x="406392" y="360219"/>
                    <a:pt x="406511" y="340633"/>
                  </a:cubicBezTo>
                  <a:close/>
                  <a:moveTo>
                    <a:pt x="139475" y="617425"/>
                  </a:moveTo>
                  <a:lnTo>
                    <a:pt x="102413" y="553226"/>
                  </a:lnTo>
                  <a:cubicBezTo>
                    <a:pt x="101190" y="551116"/>
                    <a:pt x="98961" y="549893"/>
                    <a:pt x="96635" y="549893"/>
                  </a:cubicBezTo>
                  <a:cubicBezTo>
                    <a:pt x="95772" y="549893"/>
                    <a:pt x="94909" y="550061"/>
                    <a:pt x="94070" y="550421"/>
                  </a:cubicBezTo>
                  <a:lnTo>
                    <a:pt x="25795" y="578853"/>
                  </a:lnTo>
                  <a:lnTo>
                    <a:pt x="85464" y="403298"/>
                  </a:lnTo>
                  <a:cubicBezTo>
                    <a:pt x="88005" y="403994"/>
                    <a:pt x="90618" y="404521"/>
                    <a:pt x="93327" y="404952"/>
                  </a:cubicBezTo>
                  <a:cubicBezTo>
                    <a:pt x="93855" y="405048"/>
                    <a:pt x="94382" y="405096"/>
                    <a:pt x="94933" y="405168"/>
                  </a:cubicBezTo>
                  <a:cubicBezTo>
                    <a:pt x="97019" y="405456"/>
                    <a:pt x="99105" y="405696"/>
                    <a:pt x="101262" y="405839"/>
                  </a:cubicBezTo>
                  <a:cubicBezTo>
                    <a:pt x="102197" y="405911"/>
                    <a:pt x="103132" y="405983"/>
                    <a:pt x="104067" y="406031"/>
                  </a:cubicBezTo>
                  <a:cubicBezTo>
                    <a:pt x="105721" y="406127"/>
                    <a:pt x="107399" y="406199"/>
                    <a:pt x="109077" y="406247"/>
                  </a:cubicBezTo>
                  <a:cubicBezTo>
                    <a:pt x="112889" y="406367"/>
                    <a:pt x="116725" y="406439"/>
                    <a:pt x="120537" y="406439"/>
                  </a:cubicBezTo>
                  <a:cubicBezTo>
                    <a:pt x="125163" y="406463"/>
                    <a:pt x="129598" y="406559"/>
                    <a:pt x="133938" y="406750"/>
                  </a:cubicBezTo>
                  <a:cubicBezTo>
                    <a:pt x="134920" y="406798"/>
                    <a:pt x="135927" y="406846"/>
                    <a:pt x="136886" y="406894"/>
                  </a:cubicBezTo>
                  <a:cubicBezTo>
                    <a:pt x="138924" y="407014"/>
                    <a:pt x="140722" y="407422"/>
                    <a:pt x="142664" y="407661"/>
                  </a:cubicBezTo>
                  <a:lnTo>
                    <a:pt x="118787" y="478190"/>
                  </a:lnTo>
                  <a:cubicBezTo>
                    <a:pt x="117612" y="481666"/>
                    <a:pt x="119482" y="485454"/>
                    <a:pt x="122958" y="486629"/>
                  </a:cubicBezTo>
                  <a:cubicBezTo>
                    <a:pt x="123653" y="486868"/>
                    <a:pt x="124372" y="486964"/>
                    <a:pt x="125091" y="486964"/>
                  </a:cubicBezTo>
                  <a:cubicBezTo>
                    <a:pt x="127872" y="486964"/>
                    <a:pt x="130461" y="485214"/>
                    <a:pt x="131396" y="482433"/>
                  </a:cubicBezTo>
                  <a:lnTo>
                    <a:pt x="155753" y="410466"/>
                  </a:lnTo>
                  <a:cubicBezTo>
                    <a:pt x="155753" y="410466"/>
                    <a:pt x="155825" y="410466"/>
                    <a:pt x="155873" y="410490"/>
                  </a:cubicBezTo>
                  <a:cubicBezTo>
                    <a:pt x="164767" y="414158"/>
                    <a:pt x="173445" y="422836"/>
                    <a:pt x="182651" y="432042"/>
                  </a:cubicBezTo>
                  <a:cubicBezTo>
                    <a:pt x="187517" y="436909"/>
                    <a:pt x="192456" y="441775"/>
                    <a:pt x="197586" y="446138"/>
                  </a:cubicBezTo>
                  <a:lnTo>
                    <a:pt x="139499" y="617354"/>
                  </a:lnTo>
                  <a:close/>
                  <a:moveTo>
                    <a:pt x="438947" y="578853"/>
                  </a:moveTo>
                  <a:lnTo>
                    <a:pt x="370648" y="550421"/>
                  </a:lnTo>
                  <a:cubicBezTo>
                    <a:pt x="367555" y="549078"/>
                    <a:pt x="363983" y="550325"/>
                    <a:pt x="362305" y="553250"/>
                  </a:cubicBezTo>
                  <a:lnTo>
                    <a:pt x="325410" y="617402"/>
                  </a:lnTo>
                  <a:lnTo>
                    <a:pt x="266389" y="443693"/>
                  </a:lnTo>
                  <a:cubicBezTo>
                    <a:pt x="267420" y="442758"/>
                    <a:pt x="268403" y="441727"/>
                    <a:pt x="269409" y="440744"/>
                  </a:cubicBezTo>
                  <a:cubicBezTo>
                    <a:pt x="271783" y="438491"/>
                    <a:pt x="274132" y="436189"/>
                    <a:pt x="276481" y="433888"/>
                  </a:cubicBezTo>
                  <a:cubicBezTo>
                    <a:pt x="277057" y="433313"/>
                    <a:pt x="277632" y="432785"/>
                    <a:pt x="278208" y="432210"/>
                  </a:cubicBezTo>
                  <a:cubicBezTo>
                    <a:pt x="279958" y="430436"/>
                    <a:pt x="281684" y="428734"/>
                    <a:pt x="283386" y="427056"/>
                  </a:cubicBezTo>
                  <a:cubicBezTo>
                    <a:pt x="290721" y="419864"/>
                    <a:pt x="297818" y="413559"/>
                    <a:pt x="305033" y="410562"/>
                  </a:cubicBezTo>
                  <a:cubicBezTo>
                    <a:pt x="307143" y="409675"/>
                    <a:pt x="309516" y="409052"/>
                    <a:pt x="311962" y="408524"/>
                  </a:cubicBezTo>
                  <a:lnTo>
                    <a:pt x="337085" y="482505"/>
                  </a:lnTo>
                  <a:cubicBezTo>
                    <a:pt x="338020" y="485286"/>
                    <a:pt x="340609" y="487036"/>
                    <a:pt x="343390" y="487036"/>
                  </a:cubicBezTo>
                  <a:cubicBezTo>
                    <a:pt x="344110" y="487036"/>
                    <a:pt x="344829" y="486940"/>
                    <a:pt x="345524" y="486701"/>
                  </a:cubicBezTo>
                  <a:cubicBezTo>
                    <a:pt x="349000" y="485502"/>
                    <a:pt x="350870" y="481714"/>
                    <a:pt x="349695" y="478262"/>
                  </a:cubicBezTo>
                  <a:lnTo>
                    <a:pt x="325482" y="406966"/>
                  </a:lnTo>
                  <a:cubicBezTo>
                    <a:pt x="330325" y="406703"/>
                    <a:pt x="335311" y="406583"/>
                    <a:pt x="340250" y="406535"/>
                  </a:cubicBezTo>
                  <a:cubicBezTo>
                    <a:pt x="344373" y="406511"/>
                    <a:pt x="348497" y="406415"/>
                    <a:pt x="352596" y="406271"/>
                  </a:cubicBezTo>
                  <a:cubicBezTo>
                    <a:pt x="354562" y="406199"/>
                    <a:pt x="356528" y="406103"/>
                    <a:pt x="358469" y="405959"/>
                  </a:cubicBezTo>
                  <a:cubicBezTo>
                    <a:pt x="359261" y="405911"/>
                    <a:pt x="360052" y="405863"/>
                    <a:pt x="360819" y="405792"/>
                  </a:cubicBezTo>
                  <a:cubicBezTo>
                    <a:pt x="367196" y="405240"/>
                    <a:pt x="373285" y="404137"/>
                    <a:pt x="378870" y="402148"/>
                  </a:cubicBezTo>
                  <a:lnTo>
                    <a:pt x="438899" y="578877"/>
                  </a:lnTo>
                  <a:close/>
                  <a:moveTo>
                    <a:pt x="383977" y="383952"/>
                  </a:moveTo>
                  <a:cubicBezTo>
                    <a:pt x="382299" y="385630"/>
                    <a:pt x="380117" y="386733"/>
                    <a:pt x="377936" y="387836"/>
                  </a:cubicBezTo>
                  <a:cubicBezTo>
                    <a:pt x="376305" y="388675"/>
                    <a:pt x="374579" y="389394"/>
                    <a:pt x="372709" y="389993"/>
                  </a:cubicBezTo>
                  <a:cubicBezTo>
                    <a:pt x="371415" y="390401"/>
                    <a:pt x="370072" y="390760"/>
                    <a:pt x="368682" y="391048"/>
                  </a:cubicBezTo>
                  <a:cubicBezTo>
                    <a:pt x="366812" y="391456"/>
                    <a:pt x="364918" y="391839"/>
                    <a:pt x="362928" y="392103"/>
                  </a:cubicBezTo>
                  <a:cubicBezTo>
                    <a:pt x="360795" y="392367"/>
                    <a:pt x="358589" y="392558"/>
                    <a:pt x="356336" y="392678"/>
                  </a:cubicBezTo>
                  <a:cubicBezTo>
                    <a:pt x="355017" y="392750"/>
                    <a:pt x="353747" y="392894"/>
                    <a:pt x="352404" y="392942"/>
                  </a:cubicBezTo>
                  <a:cubicBezTo>
                    <a:pt x="348568" y="393062"/>
                    <a:pt x="344661" y="393110"/>
                    <a:pt x="340657" y="393134"/>
                  </a:cubicBezTo>
                  <a:cubicBezTo>
                    <a:pt x="336390" y="393158"/>
                    <a:pt x="332099" y="393230"/>
                    <a:pt x="327832" y="393398"/>
                  </a:cubicBezTo>
                  <a:cubicBezTo>
                    <a:pt x="327832" y="393398"/>
                    <a:pt x="327784" y="393398"/>
                    <a:pt x="327784" y="393398"/>
                  </a:cubicBezTo>
                  <a:cubicBezTo>
                    <a:pt x="324260" y="393541"/>
                    <a:pt x="320784" y="393781"/>
                    <a:pt x="317380" y="394189"/>
                  </a:cubicBezTo>
                  <a:cubicBezTo>
                    <a:pt x="316349" y="394045"/>
                    <a:pt x="315318" y="394045"/>
                    <a:pt x="314263" y="394404"/>
                  </a:cubicBezTo>
                  <a:cubicBezTo>
                    <a:pt x="314119" y="394452"/>
                    <a:pt x="313999" y="394572"/>
                    <a:pt x="313855" y="394644"/>
                  </a:cubicBezTo>
                  <a:cubicBezTo>
                    <a:pt x="312849" y="394788"/>
                    <a:pt x="311914" y="394980"/>
                    <a:pt x="310955" y="395148"/>
                  </a:cubicBezTo>
                  <a:cubicBezTo>
                    <a:pt x="310355" y="395267"/>
                    <a:pt x="309708" y="395339"/>
                    <a:pt x="309109" y="395459"/>
                  </a:cubicBezTo>
                  <a:cubicBezTo>
                    <a:pt x="305920" y="396154"/>
                    <a:pt x="302852" y="396993"/>
                    <a:pt x="300047" y="398144"/>
                  </a:cubicBezTo>
                  <a:cubicBezTo>
                    <a:pt x="290362" y="402172"/>
                    <a:pt x="281708" y="410035"/>
                    <a:pt x="273365" y="418305"/>
                  </a:cubicBezTo>
                  <a:cubicBezTo>
                    <a:pt x="271879" y="419768"/>
                    <a:pt x="270392" y="421206"/>
                    <a:pt x="268930" y="422693"/>
                  </a:cubicBezTo>
                  <a:cubicBezTo>
                    <a:pt x="268618" y="423004"/>
                    <a:pt x="268283" y="423340"/>
                    <a:pt x="267971" y="423651"/>
                  </a:cubicBezTo>
                  <a:cubicBezTo>
                    <a:pt x="264255" y="427391"/>
                    <a:pt x="260467" y="431035"/>
                    <a:pt x="256656" y="434439"/>
                  </a:cubicBezTo>
                  <a:cubicBezTo>
                    <a:pt x="248241" y="441847"/>
                    <a:pt x="239587" y="447553"/>
                    <a:pt x="230525" y="447553"/>
                  </a:cubicBezTo>
                  <a:cubicBezTo>
                    <a:pt x="223189" y="447553"/>
                    <a:pt x="216141" y="443789"/>
                    <a:pt x="209261" y="438467"/>
                  </a:cubicBezTo>
                  <a:cubicBezTo>
                    <a:pt x="203459" y="433960"/>
                    <a:pt x="197682" y="428182"/>
                    <a:pt x="192072" y="422573"/>
                  </a:cubicBezTo>
                  <a:cubicBezTo>
                    <a:pt x="182387" y="412864"/>
                    <a:pt x="172366" y="402819"/>
                    <a:pt x="161075" y="398168"/>
                  </a:cubicBezTo>
                  <a:cubicBezTo>
                    <a:pt x="158798" y="397233"/>
                    <a:pt x="156328" y="396514"/>
                    <a:pt x="153811" y="395939"/>
                  </a:cubicBezTo>
                  <a:cubicBezTo>
                    <a:pt x="153787" y="395939"/>
                    <a:pt x="153763" y="395891"/>
                    <a:pt x="153715" y="395891"/>
                  </a:cubicBezTo>
                  <a:cubicBezTo>
                    <a:pt x="153667" y="395891"/>
                    <a:pt x="153619" y="395891"/>
                    <a:pt x="153572" y="395891"/>
                  </a:cubicBezTo>
                  <a:cubicBezTo>
                    <a:pt x="153428" y="395867"/>
                    <a:pt x="153284" y="395795"/>
                    <a:pt x="153116" y="395747"/>
                  </a:cubicBezTo>
                  <a:cubicBezTo>
                    <a:pt x="152876" y="395699"/>
                    <a:pt x="152589" y="395699"/>
                    <a:pt x="152349" y="395651"/>
                  </a:cubicBezTo>
                  <a:cubicBezTo>
                    <a:pt x="147842" y="394620"/>
                    <a:pt x="143095" y="394069"/>
                    <a:pt x="138253" y="393733"/>
                  </a:cubicBezTo>
                  <a:cubicBezTo>
                    <a:pt x="137078" y="393661"/>
                    <a:pt x="135927" y="393589"/>
                    <a:pt x="134753" y="393541"/>
                  </a:cubicBezTo>
                  <a:cubicBezTo>
                    <a:pt x="129958" y="393326"/>
                    <a:pt x="125115" y="393206"/>
                    <a:pt x="120321" y="393182"/>
                  </a:cubicBezTo>
                  <a:cubicBezTo>
                    <a:pt x="116509" y="393182"/>
                    <a:pt x="112793" y="393110"/>
                    <a:pt x="109125" y="392990"/>
                  </a:cubicBezTo>
                  <a:cubicBezTo>
                    <a:pt x="107831" y="392942"/>
                    <a:pt x="106608" y="392846"/>
                    <a:pt x="105338" y="392774"/>
                  </a:cubicBezTo>
                  <a:cubicBezTo>
                    <a:pt x="102988" y="392654"/>
                    <a:pt x="100759" y="392439"/>
                    <a:pt x="98553" y="392175"/>
                  </a:cubicBezTo>
                  <a:cubicBezTo>
                    <a:pt x="96899" y="391983"/>
                    <a:pt x="95269" y="391743"/>
                    <a:pt x="93711" y="391456"/>
                  </a:cubicBezTo>
                  <a:cubicBezTo>
                    <a:pt x="91961" y="391120"/>
                    <a:pt x="90355" y="390641"/>
                    <a:pt x="88748" y="390161"/>
                  </a:cubicBezTo>
                  <a:cubicBezTo>
                    <a:pt x="87262" y="389706"/>
                    <a:pt x="85704" y="389346"/>
                    <a:pt x="84361" y="388747"/>
                  </a:cubicBezTo>
                  <a:cubicBezTo>
                    <a:pt x="81580" y="387524"/>
                    <a:pt x="79039" y="386038"/>
                    <a:pt x="76978" y="384000"/>
                  </a:cubicBezTo>
                  <a:cubicBezTo>
                    <a:pt x="67988" y="375010"/>
                    <a:pt x="67916" y="358301"/>
                    <a:pt x="67796" y="340633"/>
                  </a:cubicBezTo>
                  <a:cubicBezTo>
                    <a:pt x="67700" y="326489"/>
                    <a:pt x="67628" y="311889"/>
                    <a:pt x="62690" y="299975"/>
                  </a:cubicBezTo>
                  <a:cubicBezTo>
                    <a:pt x="57991" y="288635"/>
                    <a:pt x="47970" y="278591"/>
                    <a:pt x="38261" y="268882"/>
                  </a:cubicBezTo>
                  <a:cubicBezTo>
                    <a:pt x="26035" y="256655"/>
                    <a:pt x="13401" y="244022"/>
                    <a:pt x="13401" y="230477"/>
                  </a:cubicBezTo>
                  <a:cubicBezTo>
                    <a:pt x="13401" y="216932"/>
                    <a:pt x="26035" y="204298"/>
                    <a:pt x="38261" y="192072"/>
                  </a:cubicBezTo>
                  <a:cubicBezTo>
                    <a:pt x="47970" y="182363"/>
                    <a:pt x="58015" y="172318"/>
                    <a:pt x="62714" y="160979"/>
                  </a:cubicBezTo>
                  <a:cubicBezTo>
                    <a:pt x="67652" y="149088"/>
                    <a:pt x="67724" y="134441"/>
                    <a:pt x="67820" y="120321"/>
                  </a:cubicBezTo>
                  <a:cubicBezTo>
                    <a:pt x="67916" y="102653"/>
                    <a:pt x="68012" y="85943"/>
                    <a:pt x="77002" y="76953"/>
                  </a:cubicBezTo>
                  <a:cubicBezTo>
                    <a:pt x="85991" y="67964"/>
                    <a:pt x="102677" y="67892"/>
                    <a:pt x="120345" y="67748"/>
                  </a:cubicBezTo>
                  <a:cubicBezTo>
                    <a:pt x="134489" y="67652"/>
                    <a:pt x="149113" y="67580"/>
                    <a:pt x="161003" y="62642"/>
                  </a:cubicBezTo>
                  <a:cubicBezTo>
                    <a:pt x="172342" y="57943"/>
                    <a:pt x="182387" y="47922"/>
                    <a:pt x="192096" y="38189"/>
                  </a:cubicBezTo>
                  <a:cubicBezTo>
                    <a:pt x="204323" y="25987"/>
                    <a:pt x="216956" y="13353"/>
                    <a:pt x="230501" y="13353"/>
                  </a:cubicBezTo>
                  <a:cubicBezTo>
                    <a:pt x="244046" y="13353"/>
                    <a:pt x="256680" y="25987"/>
                    <a:pt x="268906" y="38189"/>
                  </a:cubicBezTo>
                  <a:cubicBezTo>
                    <a:pt x="278615" y="47898"/>
                    <a:pt x="288660" y="57943"/>
                    <a:pt x="299999" y="62642"/>
                  </a:cubicBezTo>
                  <a:cubicBezTo>
                    <a:pt x="311890" y="67580"/>
                    <a:pt x="326537" y="67652"/>
                    <a:pt x="340681" y="67748"/>
                  </a:cubicBezTo>
                  <a:cubicBezTo>
                    <a:pt x="358350" y="67868"/>
                    <a:pt x="375059" y="67964"/>
                    <a:pt x="384025" y="76929"/>
                  </a:cubicBezTo>
                  <a:cubicBezTo>
                    <a:pt x="393015" y="85919"/>
                    <a:pt x="393087" y="102629"/>
                    <a:pt x="393206" y="120297"/>
                  </a:cubicBezTo>
                  <a:cubicBezTo>
                    <a:pt x="393302" y="134441"/>
                    <a:pt x="393374" y="149064"/>
                    <a:pt x="398313" y="160955"/>
                  </a:cubicBezTo>
                  <a:cubicBezTo>
                    <a:pt x="403011" y="172294"/>
                    <a:pt x="413032" y="182339"/>
                    <a:pt x="422741" y="192048"/>
                  </a:cubicBezTo>
                  <a:cubicBezTo>
                    <a:pt x="434967" y="204274"/>
                    <a:pt x="447601" y="216908"/>
                    <a:pt x="447601" y="230453"/>
                  </a:cubicBezTo>
                  <a:cubicBezTo>
                    <a:pt x="447601" y="243998"/>
                    <a:pt x="434967" y="256631"/>
                    <a:pt x="422741" y="268858"/>
                  </a:cubicBezTo>
                  <a:cubicBezTo>
                    <a:pt x="413032" y="278567"/>
                    <a:pt x="402987" y="288611"/>
                    <a:pt x="398313" y="299951"/>
                  </a:cubicBezTo>
                  <a:cubicBezTo>
                    <a:pt x="393374" y="311841"/>
                    <a:pt x="393278" y="326465"/>
                    <a:pt x="393206" y="340609"/>
                  </a:cubicBezTo>
                  <a:cubicBezTo>
                    <a:pt x="393110" y="358277"/>
                    <a:pt x="393015" y="374986"/>
                    <a:pt x="384025" y="383976"/>
                  </a:cubicBezTo>
                  <a:close/>
                </a:path>
              </a:pathLst>
            </a:custGeom>
            <a:solidFill>
              <a:srgbClr val="000000"/>
            </a:solidFill>
            <a:ln w="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53" name="Freeform: Shape 152">
              <a:extLst>
                <a:ext uri="{FF2B5EF4-FFF2-40B4-BE49-F238E27FC236}">
                  <a16:creationId xmlns:a16="http://schemas.microsoft.com/office/drawing/2014/main" id="{4183322A-040C-6EA4-59FA-1CFAD858C231}"/>
                </a:ext>
              </a:extLst>
            </p:cNvPr>
            <p:cNvSpPr/>
            <p:nvPr/>
          </p:nvSpPr>
          <p:spPr>
            <a:xfrm>
              <a:off x="4732996" y="4885358"/>
              <a:ext cx="296307" cy="296306"/>
            </a:xfrm>
            <a:custGeom>
              <a:avLst/>
              <a:gdLst>
                <a:gd name="connsiteX0" fmla="*/ 148154 w 296307"/>
                <a:gd name="connsiteY0" fmla="*/ 0 h 296306"/>
                <a:gd name="connsiteX1" fmla="*/ 0 w 296307"/>
                <a:gd name="connsiteY1" fmla="*/ 148153 h 296306"/>
                <a:gd name="connsiteX2" fmla="*/ 148154 w 296307"/>
                <a:gd name="connsiteY2" fmla="*/ 296307 h 296306"/>
                <a:gd name="connsiteX3" fmla="*/ 296307 w 296307"/>
                <a:gd name="connsiteY3" fmla="*/ 148153 h 296306"/>
                <a:gd name="connsiteX4" fmla="*/ 148154 w 296307"/>
                <a:gd name="connsiteY4" fmla="*/ 0 h 296306"/>
                <a:gd name="connsiteX5" fmla="*/ 148154 w 296307"/>
                <a:gd name="connsiteY5" fmla="*/ 283002 h 296306"/>
                <a:gd name="connsiteX6" fmla="*/ 13305 w 296307"/>
                <a:gd name="connsiteY6" fmla="*/ 148153 h 296306"/>
                <a:gd name="connsiteX7" fmla="*/ 148154 w 296307"/>
                <a:gd name="connsiteY7" fmla="*/ 13305 h 296306"/>
                <a:gd name="connsiteX8" fmla="*/ 283002 w 296307"/>
                <a:gd name="connsiteY8" fmla="*/ 148153 h 296306"/>
                <a:gd name="connsiteX9" fmla="*/ 148154 w 296307"/>
                <a:gd name="connsiteY9" fmla="*/ 283002 h 29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307" h="296306">
                  <a:moveTo>
                    <a:pt x="148154" y="0"/>
                  </a:moveTo>
                  <a:cubicBezTo>
                    <a:pt x="66453" y="0"/>
                    <a:pt x="0" y="66477"/>
                    <a:pt x="0" y="148153"/>
                  </a:cubicBezTo>
                  <a:cubicBezTo>
                    <a:pt x="0" y="229829"/>
                    <a:pt x="66453" y="296307"/>
                    <a:pt x="148154" y="296307"/>
                  </a:cubicBezTo>
                  <a:cubicBezTo>
                    <a:pt x="229854" y="296307"/>
                    <a:pt x="296307" y="229829"/>
                    <a:pt x="296307" y="148153"/>
                  </a:cubicBezTo>
                  <a:cubicBezTo>
                    <a:pt x="296307" y="66477"/>
                    <a:pt x="229854" y="0"/>
                    <a:pt x="148154" y="0"/>
                  </a:cubicBezTo>
                  <a:close/>
                  <a:moveTo>
                    <a:pt x="148154" y="283002"/>
                  </a:moveTo>
                  <a:cubicBezTo>
                    <a:pt x="73813" y="283002"/>
                    <a:pt x="13305" y="222494"/>
                    <a:pt x="13305" y="148153"/>
                  </a:cubicBezTo>
                  <a:cubicBezTo>
                    <a:pt x="13305" y="73813"/>
                    <a:pt x="73789" y="13305"/>
                    <a:pt x="148154" y="13305"/>
                  </a:cubicBezTo>
                  <a:cubicBezTo>
                    <a:pt x="222518" y="13305"/>
                    <a:pt x="283002" y="73813"/>
                    <a:pt x="283002" y="148153"/>
                  </a:cubicBezTo>
                  <a:cubicBezTo>
                    <a:pt x="283002" y="222494"/>
                    <a:pt x="222518" y="283002"/>
                    <a:pt x="148154" y="283002"/>
                  </a:cubicBezTo>
                  <a:close/>
                </a:path>
              </a:pathLst>
            </a:custGeom>
            <a:solidFill>
              <a:srgbClr val="000000"/>
            </a:solidFill>
            <a:ln w="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54" name="Freeform: Shape 153">
              <a:extLst>
                <a:ext uri="{FF2B5EF4-FFF2-40B4-BE49-F238E27FC236}">
                  <a16:creationId xmlns:a16="http://schemas.microsoft.com/office/drawing/2014/main" id="{2CA0D31E-2A34-03BE-DB2F-AF4FB80EDD93}"/>
                </a:ext>
              </a:extLst>
            </p:cNvPr>
            <p:cNvSpPr/>
            <p:nvPr/>
          </p:nvSpPr>
          <p:spPr>
            <a:xfrm>
              <a:off x="4801568" y="4957978"/>
              <a:ext cx="159114" cy="151533"/>
            </a:xfrm>
            <a:custGeom>
              <a:avLst/>
              <a:gdLst>
                <a:gd name="connsiteX0" fmla="*/ 152507 w 159114"/>
                <a:gd name="connsiteY0" fmla="*/ 52495 h 151533"/>
                <a:gd name="connsiteX1" fmla="*/ 101636 w 159114"/>
                <a:gd name="connsiteY1" fmla="*/ 52495 h 151533"/>
                <a:gd name="connsiteX2" fmla="*/ 85910 w 159114"/>
                <a:gd name="connsiteY2" fmla="*/ 4117 h 151533"/>
                <a:gd name="connsiteX3" fmla="*/ 73252 w 159114"/>
                <a:gd name="connsiteY3" fmla="*/ 4117 h 151533"/>
                <a:gd name="connsiteX4" fmla="*/ 57526 w 159114"/>
                <a:gd name="connsiteY4" fmla="*/ 52495 h 151533"/>
                <a:gd name="connsiteX5" fmla="*/ 6655 w 159114"/>
                <a:gd name="connsiteY5" fmla="*/ 52495 h 151533"/>
                <a:gd name="connsiteX6" fmla="*/ 326 w 159114"/>
                <a:gd name="connsiteY6" fmla="*/ 57098 h 151533"/>
                <a:gd name="connsiteX7" fmla="*/ 2748 w 159114"/>
                <a:gd name="connsiteY7" fmla="*/ 64553 h 151533"/>
                <a:gd name="connsiteX8" fmla="*/ 43885 w 159114"/>
                <a:gd name="connsiteY8" fmla="*/ 94448 h 151533"/>
                <a:gd name="connsiteX9" fmla="*/ 28183 w 159114"/>
                <a:gd name="connsiteY9" fmla="*/ 142801 h 151533"/>
                <a:gd name="connsiteX10" fmla="*/ 30604 w 159114"/>
                <a:gd name="connsiteY10" fmla="*/ 150257 h 151533"/>
                <a:gd name="connsiteX11" fmla="*/ 38419 w 159114"/>
                <a:gd name="connsiteY11" fmla="*/ 150257 h 151533"/>
                <a:gd name="connsiteX12" fmla="*/ 79557 w 159114"/>
                <a:gd name="connsiteY12" fmla="*/ 120363 h 151533"/>
                <a:gd name="connsiteX13" fmla="*/ 120695 w 159114"/>
                <a:gd name="connsiteY13" fmla="*/ 150257 h 151533"/>
                <a:gd name="connsiteX14" fmla="*/ 124603 w 159114"/>
                <a:gd name="connsiteY14" fmla="*/ 151528 h 151533"/>
                <a:gd name="connsiteX15" fmla="*/ 128510 w 159114"/>
                <a:gd name="connsiteY15" fmla="*/ 150257 h 151533"/>
                <a:gd name="connsiteX16" fmla="*/ 130932 w 159114"/>
                <a:gd name="connsiteY16" fmla="*/ 142801 h 151533"/>
                <a:gd name="connsiteX17" fmla="*/ 115229 w 159114"/>
                <a:gd name="connsiteY17" fmla="*/ 94448 h 151533"/>
                <a:gd name="connsiteX18" fmla="*/ 156367 w 159114"/>
                <a:gd name="connsiteY18" fmla="*/ 64553 h 151533"/>
                <a:gd name="connsiteX19" fmla="*/ 158788 w 159114"/>
                <a:gd name="connsiteY19" fmla="*/ 57098 h 151533"/>
                <a:gd name="connsiteX20" fmla="*/ 152459 w 159114"/>
                <a:gd name="connsiteY20" fmla="*/ 52495 h 151533"/>
                <a:gd name="connsiteX21" fmla="*/ 103530 w 159114"/>
                <a:gd name="connsiteY21" fmla="*/ 86513 h 151533"/>
                <a:gd name="connsiteX22" fmla="*/ 101109 w 159114"/>
                <a:gd name="connsiteY22" fmla="*/ 93968 h 151533"/>
                <a:gd name="connsiteX23" fmla="*/ 111969 w 159114"/>
                <a:gd name="connsiteY23" fmla="*/ 127435 h 151533"/>
                <a:gd name="connsiteX24" fmla="*/ 83489 w 159114"/>
                <a:gd name="connsiteY24" fmla="*/ 106746 h 151533"/>
                <a:gd name="connsiteX25" fmla="*/ 79581 w 159114"/>
                <a:gd name="connsiteY25" fmla="*/ 105475 h 151533"/>
                <a:gd name="connsiteX26" fmla="*/ 75674 w 159114"/>
                <a:gd name="connsiteY26" fmla="*/ 106746 h 151533"/>
                <a:gd name="connsiteX27" fmla="*/ 47194 w 159114"/>
                <a:gd name="connsiteY27" fmla="*/ 127435 h 151533"/>
                <a:gd name="connsiteX28" fmla="*/ 58053 w 159114"/>
                <a:gd name="connsiteY28" fmla="*/ 93968 h 151533"/>
                <a:gd name="connsiteX29" fmla="*/ 55632 w 159114"/>
                <a:gd name="connsiteY29" fmla="*/ 86513 h 151533"/>
                <a:gd name="connsiteX30" fmla="*/ 27152 w 159114"/>
                <a:gd name="connsiteY30" fmla="*/ 65824 h 151533"/>
                <a:gd name="connsiteX31" fmla="*/ 62345 w 159114"/>
                <a:gd name="connsiteY31" fmla="*/ 65824 h 151533"/>
                <a:gd name="connsiteX32" fmla="*/ 68674 w 159114"/>
                <a:gd name="connsiteY32" fmla="*/ 61221 h 151533"/>
                <a:gd name="connsiteX33" fmla="*/ 79557 w 159114"/>
                <a:gd name="connsiteY33" fmla="*/ 27755 h 151533"/>
                <a:gd name="connsiteX34" fmla="*/ 90441 w 159114"/>
                <a:gd name="connsiteY34" fmla="*/ 61221 h 151533"/>
                <a:gd name="connsiteX35" fmla="*/ 96770 w 159114"/>
                <a:gd name="connsiteY35" fmla="*/ 65824 h 151533"/>
                <a:gd name="connsiteX36" fmla="*/ 131962 w 159114"/>
                <a:gd name="connsiteY36" fmla="*/ 65824 h 151533"/>
                <a:gd name="connsiteX37" fmla="*/ 103482 w 159114"/>
                <a:gd name="connsiteY37" fmla="*/ 86513 h 15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9114" h="151533">
                  <a:moveTo>
                    <a:pt x="152507" y="52495"/>
                  </a:moveTo>
                  <a:lnTo>
                    <a:pt x="101636" y="52495"/>
                  </a:lnTo>
                  <a:lnTo>
                    <a:pt x="85910" y="4117"/>
                  </a:lnTo>
                  <a:cubicBezTo>
                    <a:pt x="84136" y="-1372"/>
                    <a:pt x="75026" y="-1372"/>
                    <a:pt x="73252" y="4117"/>
                  </a:cubicBezTo>
                  <a:lnTo>
                    <a:pt x="57526" y="52495"/>
                  </a:lnTo>
                  <a:lnTo>
                    <a:pt x="6655" y="52495"/>
                  </a:lnTo>
                  <a:cubicBezTo>
                    <a:pt x="3778" y="52495"/>
                    <a:pt x="1213" y="54341"/>
                    <a:pt x="326" y="57098"/>
                  </a:cubicBezTo>
                  <a:cubicBezTo>
                    <a:pt x="-561" y="59855"/>
                    <a:pt x="398" y="62851"/>
                    <a:pt x="2748" y="64553"/>
                  </a:cubicBezTo>
                  <a:lnTo>
                    <a:pt x="43885" y="94448"/>
                  </a:lnTo>
                  <a:lnTo>
                    <a:pt x="28183" y="142801"/>
                  </a:lnTo>
                  <a:cubicBezTo>
                    <a:pt x="27296" y="145558"/>
                    <a:pt x="28255" y="148555"/>
                    <a:pt x="30604" y="150257"/>
                  </a:cubicBezTo>
                  <a:cubicBezTo>
                    <a:pt x="32930" y="151959"/>
                    <a:pt x="36094" y="151959"/>
                    <a:pt x="38419" y="150257"/>
                  </a:cubicBezTo>
                  <a:lnTo>
                    <a:pt x="79557" y="120363"/>
                  </a:lnTo>
                  <a:lnTo>
                    <a:pt x="120695" y="150257"/>
                  </a:lnTo>
                  <a:cubicBezTo>
                    <a:pt x="121846" y="151096"/>
                    <a:pt x="123236" y="151528"/>
                    <a:pt x="124603" y="151528"/>
                  </a:cubicBezTo>
                  <a:cubicBezTo>
                    <a:pt x="125969" y="151528"/>
                    <a:pt x="127360" y="151120"/>
                    <a:pt x="128510" y="150257"/>
                  </a:cubicBezTo>
                  <a:cubicBezTo>
                    <a:pt x="130860" y="148555"/>
                    <a:pt x="131819" y="145558"/>
                    <a:pt x="130932" y="142801"/>
                  </a:cubicBezTo>
                  <a:lnTo>
                    <a:pt x="115229" y="94448"/>
                  </a:lnTo>
                  <a:lnTo>
                    <a:pt x="156367" y="64553"/>
                  </a:lnTo>
                  <a:cubicBezTo>
                    <a:pt x="158716" y="62851"/>
                    <a:pt x="159675" y="59855"/>
                    <a:pt x="158788" y="57098"/>
                  </a:cubicBezTo>
                  <a:cubicBezTo>
                    <a:pt x="157901" y="54365"/>
                    <a:pt x="155336" y="52495"/>
                    <a:pt x="152459" y="52495"/>
                  </a:cubicBezTo>
                  <a:close/>
                  <a:moveTo>
                    <a:pt x="103530" y="86513"/>
                  </a:moveTo>
                  <a:cubicBezTo>
                    <a:pt x="101181" y="88215"/>
                    <a:pt x="100222" y="91211"/>
                    <a:pt x="101109" y="93968"/>
                  </a:cubicBezTo>
                  <a:lnTo>
                    <a:pt x="111969" y="127435"/>
                  </a:lnTo>
                  <a:lnTo>
                    <a:pt x="83489" y="106746"/>
                  </a:lnTo>
                  <a:cubicBezTo>
                    <a:pt x="82338" y="105907"/>
                    <a:pt x="80948" y="105475"/>
                    <a:pt x="79581" y="105475"/>
                  </a:cubicBezTo>
                  <a:cubicBezTo>
                    <a:pt x="78215" y="105475"/>
                    <a:pt x="76824" y="105883"/>
                    <a:pt x="75674" y="106746"/>
                  </a:cubicBezTo>
                  <a:lnTo>
                    <a:pt x="47194" y="127435"/>
                  </a:lnTo>
                  <a:lnTo>
                    <a:pt x="58053" y="93968"/>
                  </a:lnTo>
                  <a:cubicBezTo>
                    <a:pt x="58940" y="91211"/>
                    <a:pt x="57982" y="88215"/>
                    <a:pt x="55632" y="86513"/>
                  </a:cubicBezTo>
                  <a:lnTo>
                    <a:pt x="27152" y="65824"/>
                  </a:lnTo>
                  <a:lnTo>
                    <a:pt x="62345" y="65824"/>
                  </a:lnTo>
                  <a:cubicBezTo>
                    <a:pt x="65221" y="65824"/>
                    <a:pt x="67787" y="63978"/>
                    <a:pt x="68674" y="61221"/>
                  </a:cubicBezTo>
                  <a:lnTo>
                    <a:pt x="79557" y="27755"/>
                  </a:lnTo>
                  <a:lnTo>
                    <a:pt x="90441" y="61221"/>
                  </a:lnTo>
                  <a:cubicBezTo>
                    <a:pt x="91328" y="63954"/>
                    <a:pt x="93893" y="65824"/>
                    <a:pt x="96770" y="65824"/>
                  </a:cubicBezTo>
                  <a:lnTo>
                    <a:pt x="131962" y="65824"/>
                  </a:lnTo>
                  <a:lnTo>
                    <a:pt x="103482" y="86513"/>
                  </a:lnTo>
                  <a:close/>
                </a:path>
              </a:pathLst>
            </a:custGeom>
            <a:solidFill>
              <a:schemeClr val="bg1"/>
            </a:solidFill>
            <a:ln w="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grpSp>
      <p:sp>
        <p:nvSpPr>
          <p:cNvPr id="165" name="Freeform: Shape 164">
            <a:extLst>
              <a:ext uri="{FF2B5EF4-FFF2-40B4-BE49-F238E27FC236}">
                <a16:creationId xmlns:a16="http://schemas.microsoft.com/office/drawing/2014/main" id="{ECF1439D-8371-2AED-F68E-F215D9437851}"/>
              </a:ext>
            </a:extLst>
          </p:cNvPr>
          <p:cNvSpPr/>
          <p:nvPr/>
        </p:nvSpPr>
        <p:spPr>
          <a:xfrm>
            <a:off x="10150538" y="4819414"/>
            <a:ext cx="773061" cy="621736"/>
          </a:xfrm>
          <a:custGeom>
            <a:avLst/>
            <a:gdLst>
              <a:gd name="connsiteX0" fmla="*/ 139637 w 2220944"/>
              <a:gd name="connsiteY0" fmla="*/ 676632 h 1786199"/>
              <a:gd name="connsiteX1" fmla="*/ 158306 w 2220944"/>
              <a:gd name="connsiteY1" fmla="*/ 684347 h 1786199"/>
              <a:gd name="connsiteX2" fmla="*/ 162401 w 2220944"/>
              <a:gd name="connsiteY2" fmla="*/ 683586 h 1786199"/>
              <a:gd name="connsiteX3" fmla="*/ 360045 w 2220944"/>
              <a:gd name="connsiteY3" fmla="*/ 974288 h 1786199"/>
              <a:gd name="connsiteX4" fmla="*/ 318802 w 2220944"/>
              <a:gd name="connsiteY4" fmla="*/ 1015341 h 1786199"/>
              <a:gd name="connsiteX5" fmla="*/ 282988 w 2220944"/>
              <a:gd name="connsiteY5" fmla="*/ 1101828 h 1786199"/>
              <a:gd name="connsiteX6" fmla="*/ 317183 w 2220944"/>
              <a:gd name="connsiteY6" fmla="*/ 1186505 h 1786199"/>
              <a:gd name="connsiteX7" fmla="*/ 322421 w 2220944"/>
              <a:gd name="connsiteY7" fmla="*/ 1192601 h 1786199"/>
              <a:gd name="connsiteX8" fmla="*/ 408908 w 2220944"/>
              <a:gd name="connsiteY8" fmla="*/ 1228320 h 1786199"/>
              <a:gd name="connsiteX9" fmla="*/ 422720 w 2220944"/>
              <a:gd name="connsiteY9" fmla="*/ 1226987 h 1786199"/>
              <a:gd name="connsiteX10" fmla="*/ 460058 w 2220944"/>
              <a:gd name="connsiteY10" fmla="*/ 1335191 h 1786199"/>
              <a:gd name="connsiteX11" fmla="*/ 546545 w 2220944"/>
              <a:gd name="connsiteY11" fmla="*/ 1371005 h 1786199"/>
              <a:gd name="connsiteX12" fmla="*/ 564071 w 2220944"/>
              <a:gd name="connsiteY12" fmla="*/ 1369290 h 1786199"/>
              <a:gd name="connsiteX13" fmla="*/ 562642 w 2220944"/>
              <a:gd name="connsiteY13" fmla="*/ 1384245 h 1786199"/>
              <a:gd name="connsiteX14" fmla="*/ 601980 w 2220944"/>
              <a:gd name="connsiteY14" fmla="*/ 1474161 h 1786199"/>
              <a:gd name="connsiteX15" fmla="*/ 688467 w 2220944"/>
              <a:gd name="connsiteY15" fmla="*/ 1509975 h 1786199"/>
              <a:gd name="connsiteX16" fmla="*/ 710184 w 2220944"/>
              <a:gd name="connsiteY16" fmla="*/ 1507879 h 1786199"/>
              <a:gd name="connsiteX17" fmla="*/ 748094 w 2220944"/>
              <a:gd name="connsiteY17" fmla="*/ 1608368 h 1786199"/>
              <a:gd name="connsiteX18" fmla="*/ 834581 w 2220944"/>
              <a:gd name="connsiteY18" fmla="*/ 1644182 h 1786199"/>
              <a:gd name="connsiteX19" fmla="*/ 921068 w 2220944"/>
              <a:gd name="connsiteY19" fmla="*/ 1608368 h 1786199"/>
              <a:gd name="connsiteX20" fmla="*/ 923830 w 2220944"/>
              <a:gd name="connsiteY20" fmla="*/ 1605605 h 1786199"/>
              <a:gd name="connsiteX21" fmla="*/ 944594 w 2220944"/>
              <a:gd name="connsiteY21" fmla="*/ 1625703 h 1786199"/>
              <a:gd name="connsiteX22" fmla="*/ 1072039 w 2220944"/>
              <a:gd name="connsiteY22" fmla="*/ 1749528 h 1786199"/>
              <a:gd name="connsiteX23" fmla="*/ 1160621 w 2220944"/>
              <a:gd name="connsiteY23" fmla="*/ 1786199 h 1786199"/>
              <a:gd name="connsiteX24" fmla="*/ 1249966 w 2220944"/>
              <a:gd name="connsiteY24" fmla="*/ 1749528 h 1786199"/>
              <a:gd name="connsiteX25" fmla="*/ 1285589 w 2220944"/>
              <a:gd name="connsiteY25" fmla="*/ 1672947 h 1786199"/>
              <a:gd name="connsiteX26" fmla="*/ 1343787 w 2220944"/>
              <a:gd name="connsiteY26" fmla="*/ 1687806 h 1786199"/>
              <a:gd name="connsiteX27" fmla="*/ 1432941 w 2220944"/>
              <a:gd name="connsiteY27" fmla="*/ 1650945 h 1786199"/>
              <a:gd name="connsiteX28" fmla="*/ 1469327 w 2220944"/>
              <a:gd name="connsiteY28" fmla="*/ 1566458 h 1786199"/>
              <a:gd name="connsiteX29" fmla="*/ 1511713 w 2220944"/>
              <a:gd name="connsiteY29" fmla="*/ 1574268 h 1786199"/>
              <a:gd name="connsiteX30" fmla="*/ 1600867 w 2220944"/>
              <a:gd name="connsiteY30" fmla="*/ 1537407 h 1786199"/>
              <a:gd name="connsiteX31" fmla="*/ 1621536 w 2220944"/>
              <a:gd name="connsiteY31" fmla="*/ 1387769 h 1786199"/>
              <a:gd name="connsiteX32" fmla="*/ 1696974 w 2220944"/>
              <a:gd name="connsiteY32" fmla="*/ 1352241 h 1786199"/>
              <a:gd name="connsiteX33" fmla="*/ 1705547 w 2220944"/>
              <a:gd name="connsiteY33" fmla="*/ 1184600 h 1786199"/>
              <a:gd name="connsiteX34" fmla="*/ 2058353 w 2220944"/>
              <a:gd name="connsiteY34" fmla="*/ 683586 h 1786199"/>
              <a:gd name="connsiteX35" fmla="*/ 2062639 w 2220944"/>
              <a:gd name="connsiteY35" fmla="*/ 684443 h 1786199"/>
              <a:gd name="connsiteX36" fmla="*/ 2081403 w 2220944"/>
              <a:gd name="connsiteY36" fmla="*/ 676632 h 1786199"/>
              <a:gd name="connsiteX37" fmla="*/ 2213229 w 2220944"/>
              <a:gd name="connsiteY37" fmla="*/ 544806 h 1786199"/>
              <a:gd name="connsiteX38" fmla="*/ 2213229 w 2220944"/>
              <a:gd name="connsiteY38" fmla="*/ 507373 h 1786199"/>
              <a:gd name="connsiteX39" fmla="*/ 1713738 w 2220944"/>
              <a:gd name="connsiteY39" fmla="*/ 7882 h 1786199"/>
              <a:gd name="connsiteX40" fmla="*/ 1676305 w 2220944"/>
              <a:gd name="connsiteY40" fmla="*/ 7882 h 1786199"/>
              <a:gd name="connsiteX41" fmla="*/ 1544479 w 2220944"/>
              <a:gd name="connsiteY41" fmla="*/ 139708 h 1786199"/>
              <a:gd name="connsiteX42" fmla="*/ 1536668 w 2220944"/>
              <a:gd name="connsiteY42" fmla="*/ 158472 h 1786199"/>
              <a:gd name="connsiteX43" fmla="*/ 1539621 w 2220944"/>
              <a:gd name="connsiteY43" fmla="*/ 169997 h 1786199"/>
              <a:gd name="connsiteX44" fmla="*/ 1225487 w 2220944"/>
              <a:gd name="connsiteY44" fmla="*/ 361450 h 1786199"/>
              <a:gd name="connsiteX45" fmla="*/ 1217390 w 2220944"/>
              <a:gd name="connsiteY45" fmla="*/ 362307 h 1786199"/>
              <a:gd name="connsiteX46" fmla="*/ 1065943 w 2220944"/>
              <a:gd name="connsiteY46" fmla="*/ 395454 h 1786199"/>
              <a:gd name="connsiteX47" fmla="*/ 681609 w 2220944"/>
              <a:gd name="connsiteY47" fmla="*/ 169712 h 1786199"/>
              <a:gd name="connsiteX48" fmla="*/ 684467 w 2220944"/>
              <a:gd name="connsiteY48" fmla="*/ 158377 h 1786199"/>
              <a:gd name="connsiteX49" fmla="*/ 676751 w 2220944"/>
              <a:gd name="connsiteY49" fmla="*/ 139613 h 1786199"/>
              <a:gd name="connsiteX50" fmla="*/ 544925 w 2220944"/>
              <a:gd name="connsiteY50" fmla="*/ 7787 h 1786199"/>
              <a:gd name="connsiteX51" fmla="*/ 507492 w 2220944"/>
              <a:gd name="connsiteY51" fmla="*/ 7787 h 1786199"/>
              <a:gd name="connsiteX52" fmla="*/ 7715 w 2220944"/>
              <a:gd name="connsiteY52" fmla="*/ 507182 h 1786199"/>
              <a:gd name="connsiteX53" fmla="*/ 0 w 2220944"/>
              <a:gd name="connsiteY53" fmla="*/ 525947 h 1786199"/>
              <a:gd name="connsiteX54" fmla="*/ 7715 w 2220944"/>
              <a:gd name="connsiteY54" fmla="*/ 544711 h 1786199"/>
              <a:gd name="connsiteX55" fmla="*/ 139541 w 2220944"/>
              <a:gd name="connsiteY55" fmla="*/ 676537 h 1786199"/>
              <a:gd name="connsiteX56" fmla="*/ 361474 w 2220944"/>
              <a:gd name="connsiteY56" fmla="*/ 1156883 h 1786199"/>
              <a:gd name="connsiteX57" fmla="*/ 356235 w 2220944"/>
              <a:gd name="connsiteY57" fmla="*/ 1150787 h 1786199"/>
              <a:gd name="connsiteX58" fmla="*/ 335947 w 2220944"/>
              <a:gd name="connsiteY58" fmla="*/ 1101733 h 1786199"/>
              <a:gd name="connsiteX59" fmla="*/ 356140 w 2220944"/>
              <a:gd name="connsiteY59" fmla="*/ 1052775 h 1786199"/>
              <a:gd name="connsiteX60" fmla="*/ 412051 w 2220944"/>
              <a:gd name="connsiteY60" fmla="*/ 997053 h 1786199"/>
              <a:gd name="connsiteX61" fmla="*/ 413385 w 2220944"/>
              <a:gd name="connsiteY61" fmla="*/ 996196 h 1786199"/>
              <a:gd name="connsiteX62" fmla="*/ 535496 w 2220944"/>
              <a:gd name="connsiteY62" fmla="*/ 874086 h 1786199"/>
              <a:gd name="connsiteX63" fmla="*/ 558165 w 2220944"/>
              <a:gd name="connsiteY63" fmla="*/ 859131 h 1786199"/>
              <a:gd name="connsiteX64" fmla="*/ 567119 w 2220944"/>
              <a:gd name="connsiteY64" fmla="*/ 857417 h 1786199"/>
              <a:gd name="connsiteX65" fmla="*/ 584073 w 2220944"/>
              <a:gd name="connsiteY65" fmla="*/ 854369 h 1786199"/>
              <a:gd name="connsiteX66" fmla="*/ 603123 w 2220944"/>
              <a:gd name="connsiteY66" fmla="*/ 858274 h 1786199"/>
              <a:gd name="connsiteX67" fmla="*/ 611600 w 2220944"/>
              <a:gd name="connsiteY67" fmla="*/ 860179 h 1786199"/>
              <a:gd name="connsiteX68" fmla="*/ 637032 w 2220944"/>
              <a:gd name="connsiteY68" fmla="*/ 877610 h 1786199"/>
              <a:gd name="connsiteX69" fmla="*/ 657320 w 2220944"/>
              <a:gd name="connsiteY69" fmla="*/ 926663 h 1786199"/>
              <a:gd name="connsiteX70" fmla="*/ 637032 w 2220944"/>
              <a:gd name="connsiteY70" fmla="*/ 975717 h 1786199"/>
              <a:gd name="connsiteX71" fmla="*/ 493014 w 2220944"/>
              <a:gd name="connsiteY71" fmla="*/ 1119735 h 1786199"/>
              <a:gd name="connsiteX72" fmla="*/ 493014 w 2220944"/>
              <a:gd name="connsiteY72" fmla="*/ 1119735 h 1786199"/>
              <a:gd name="connsiteX73" fmla="*/ 457772 w 2220944"/>
              <a:gd name="connsiteY73" fmla="*/ 1154978 h 1786199"/>
              <a:gd name="connsiteX74" fmla="*/ 361379 w 2220944"/>
              <a:gd name="connsiteY74" fmla="*/ 1156883 h 1786199"/>
              <a:gd name="connsiteX75" fmla="*/ 493871 w 2220944"/>
              <a:gd name="connsiteY75" fmla="*/ 1294043 h 1786199"/>
              <a:gd name="connsiteX76" fmla="*/ 493871 w 2220944"/>
              <a:gd name="connsiteY76" fmla="*/ 1196030 h 1786199"/>
              <a:gd name="connsiteX77" fmla="*/ 531971 w 2220944"/>
              <a:gd name="connsiteY77" fmla="*/ 1157930 h 1786199"/>
              <a:gd name="connsiteX78" fmla="*/ 531971 w 2220944"/>
              <a:gd name="connsiteY78" fmla="*/ 1157930 h 1786199"/>
              <a:gd name="connsiteX79" fmla="*/ 716947 w 2220944"/>
              <a:gd name="connsiteY79" fmla="*/ 972955 h 1786199"/>
              <a:gd name="connsiteX80" fmla="*/ 766001 w 2220944"/>
              <a:gd name="connsiteY80" fmla="*/ 952667 h 1786199"/>
              <a:gd name="connsiteX81" fmla="*/ 788670 w 2220944"/>
              <a:gd name="connsiteY81" fmla="*/ 957429 h 1786199"/>
              <a:gd name="connsiteX82" fmla="*/ 818579 w 2220944"/>
              <a:gd name="connsiteY82" fmla="*/ 976479 h 1786199"/>
              <a:gd name="connsiteX83" fmla="*/ 838867 w 2220944"/>
              <a:gd name="connsiteY83" fmla="*/ 1025533 h 1786199"/>
              <a:gd name="connsiteX84" fmla="*/ 830675 w 2220944"/>
              <a:gd name="connsiteY84" fmla="*/ 1056584 h 1786199"/>
              <a:gd name="connsiteX85" fmla="*/ 818579 w 2220944"/>
              <a:gd name="connsiteY85" fmla="*/ 1074587 h 1786199"/>
              <a:gd name="connsiteX86" fmla="*/ 818579 w 2220944"/>
              <a:gd name="connsiteY86" fmla="*/ 1074587 h 1786199"/>
              <a:gd name="connsiteX87" fmla="*/ 623792 w 2220944"/>
              <a:gd name="connsiteY87" fmla="*/ 1269563 h 1786199"/>
              <a:gd name="connsiteX88" fmla="*/ 620935 w 2220944"/>
              <a:gd name="connsiteY88" fmla="*/ 1272992 h 1786199"/>
              <a:gd name="connsiteX89" fmla="*/ 595503 w 2220944"/>
              <a:gd name="connsiteY89" fmla="*/ 1297758 h 1786199"/>
              <a:gd name="connsiteX90" fmla="*/ 493871 w 2220944"/>
              <a:gd name="connsiteY90" fmla="*/ 1294138 h 1786199"/>
              <a:gd name="connsiteX91" fmla="*/ 635794 w 2220944"/>
              <a:gd name="connsiteY91" fmla="*/ 1433108 h 1786199"/>
              <a:gd name="connsiteX92" fmla="*/ 615506 w 2220944"/>
              <a:gd name="connsiteY92" fmla="*/ 1384054 h 1786199"/>
              <a:gd name="connsiteX93" fmla="*/ 635603 w 2220944"/>
              <a:gd name="connsiteY93" fmla="*/ 1335286 h 1786199"/>
              <a:gd name="connsiteX94" fmla="*/ 661511 w 2220944"/>
              <a:gd name="connsiteY94" fmla="*/ 1309378 h 1786199"/>
              <a:gd name="connsiteX95" fmla="*/ 662750 w 2220944"/>
              <a:gd name="connsiteY95" fmla="*/ 1308807 h 1786199"/>
              <a:gd name="connsiteX96" fmla="*/ 826484 w 2220944"/>
              <a:gd name="connsiteY96" fmla="*/ 1144405 h 1786199"/>
              <a:gd name="connsiteX97" fmla="*/ 849059 w 2220944"/>
              <a:gd name="connsiteY97" fmla="*/ 1129451 h 1786199"/>
              <a:gd name="connsiteX98" fmla="*/ 858774 w 2220944"/>
              <a:gd name="connsiteY98" fmla="*/ 1127546 h 1786199"/>
              <a:gd name="connsiteX99" fmla="*/ 875062 w 2220944"/>
              <a:gd name="connsiteY99" fmla="*/ 1124688 h 1786199"/>
              <a:gd name="connsiteX100" fmla="*/ 893445 w 2220944"/>
              <a:gd name="connsiteY100" fmla="*/ 1128498 h 1786199"/>
              <a:gd name="connsiteX101" fmla="*/ 902684 w 2220944"/>
              <a:gd name="connsiteY101" fmla="*/ 1130594 h 1786199"/>
              <a:gd name="connsiteX102" fmla="*/ 928116 w 2220944"/>
              <a:gd name="connsiteY102" fmla="*/ 1147929 h 1786199"/>
              <a:gd name="connsiteX103" fmla="*/ 948404 w 2220944"/>
              <a:gd name="connsiteY103" fmla="*/ 1196983 h 1786199"/>
              <a:gd name="connsiteX104" fmla="*/ 928116 w 2220944"/>
              <a:gd name="connsiteY104" fmla="*/ 1246037 h 1786199"/>
              <a:gd name="connsiteX105" fmla="*/ 763619 w 2220944"/>
              <a:gd name="connsiteY105" fmla="*/ 1410533 h 1786199"/>
              <a:gd name="connsiteX106" fmla="*/ 763619 w 2220944"/>
              <a:gd name="connsiteY106" fmla="*/ 1410533 h 1786199"/>
              <a:gd name="connsiteX107" fmla="*/ 737521 w 2220944"/>
              <a:gd name="connsiteY107" fmla="*/ 1436632 h 1786199"/>
              <a:gd name="connsiteX108" fmla="*/ 635889 w 2220944"/>
              <a:gd name="connsiteY108" fmla="*/ 1433013 h 1786199"/>
              <a:gd name="connsiteX109" fmla="*/ 781907 w 2220944"/>
              <a:gd name="connsiteY109" fmla="*/ 1567220 h 1786199"/>
              <a:gd name="connsiteX110" fmla="*/ 781622 w 2220944"/>
              <a:gd name="connsiteY110" fmla="*/ 1469493 h 1786199"/>
              <a:gd name="connsiteX111" fmla="*/ 801338 w 2220944"/>
              <a:gd name="connsiteY111" fmla="*/ 1449872 h 1786199"/>
              <a:gd name="connsiteX112" fmla="*/ 802386 w 2220944"/>
              <a:gd name="connsiteY112" fmla="*/ 1449491 h 1786199"/>
              <a:gd name="connsiteX113" fmla="*/ 896969 w 2220944"/>
              <a:gd name="connsiteY113" fmla="*/ 1354908 h 1786199"/>
              <a:gd name="connsiteX114" fmla="*/ 946023 w 2220944"/>
              <a:gd name="connsiteY114" fmla="*/ 1334619 h 1786199"/>
              <a:gd name="connsiteX115" fmla="*/ 965740 w 2220944"/>
              <a:gd name="connsiteY115" fmla="*/ 1338715 h 1786199"/>
              <a:gd name="connsiteX116" fmla="*/ 998601 w 2220944"/>
              <a:gd name="connsiteY116" fmla="*/ 1358337 h 1786199"/>
              <a:gd name="connsiteX117" fmla="*/ 1003840 w 2220944"/>
              <a:gd name="connsiteY117" fmla="*/ 1448538 h 1786199"/>
              <a:gd name="connsiteX118" fmla="*/ 998696 w 2220944"/>
              <a:gd name="connsiteY118" fmla="*/ 1456349 h 1786199"/>
              <a:gd name="connsiteX119" fmla="*/ 904780 w 2220944"/>
              <a:gd name="connsiteY119" fmla="*/ 1549503 h 1786199"/>
              <a:gd name="connsiteX120" fmla="*/ 904494 w 2220944"/>
              <a:gd name="connsiteY120" fmla="*/ 1549979 h 1786199"/>
              <a:gd name="connsiteX121" fmla="*/ 883539 w 2220944"/>
              <a:gd name="connsiteY121" fmla="*/ 1570839 h 1786199"/>
              <a:gd name="connsiteX122" fmla="*/ 781907 w 2220944"/>
              <a:gd name="connsiteY122" fmla="*/ 1567220 h 1786199"/>
              <a:gd name="connsiteX123" fmla="*/ 1212056 w 2220944"/>
              <a:gd name="connsiteY123" fmla="*/ 1712381 h 1786199"/>
              <a:gd name="connsiteX124" fmla="*/ 1109186 w 2220944"/>
              <a:gd name="connsiteY124" fmla="*/ 1711809 h 1786199"/>
              <a:gd name="connsiteX125" fmla="*/ 981265 w 2220944"/>
              <a:gd name="connsiteY125" fmla="*/ 1587508 h 1786199"/>
              <a:gd name="connsiteX126" fmla="*/ 961263 w 2220944"/>
              <a:gd name="connsiteY126" fmla="*/ 1568172 h 1786199"/>
              <a:gd name="connsiteX127" fmla="*/ 1035939 w 2220944"/>
              <a:gd name="connsiteY127" fmla="*/ 1493972 h 1786199"/>
              <a:gd name="connsiteX128" fmla="*/ 1035939 w 2220944"/>
              <a:gd name="connsiteY128" fmla="*/ 1493877 h 1786199"/>
              <a:gd name="connsiteX129" fmla="*/ 1060704 w 2220944"/>
              <a:gd name="connsiteY129" fmla="*/ 1457111 h 1786199"/>
              <a:gd name="connsiteX130" fmla="*/ 1212152 w 2220944"/>
              <a:gd name="connsiteY130" fmla="*/ 1608654 h 1786199"/>
              <a:gd name="connsiteX131" fmla="*/ 1212247 w 2220944"/>
              <a:gd name="connsiteY131" fmla="*/ 1608939 h 1786199"/>
              <a:gd name="connsiteX132" fmla="*/ 1211866 w 2220944"/>
              <a:gd name="connsiteY132" fmla="*/ 1712381 h 1786199"/>
              <a:gd name="connsiteX133" fmla="*/ 1659446 w 2220944"/>
              <a:gd name="connsiteY133" fmla="*/ 1314617 h 1786199"/>
              <a:gd name="connsiteX134" fmla="*/ 1607915 w 2220944"/>
              <a:gd name="connsiteY134" fmla="*/ 1336048 h 1786199"/>
              <a:gd name="connsiteX135" fmla="*/ 1555337 w 2220944"/>
              <a:gd name="connsiteY135" fmla="*/ 1313664 h 1786199"/>
              <a:gd name="connsiteX136" fmla="*/ 1553623 w 2220944"/>
              <a:gd name="connsiteY136" fmla="*/ 1311950 h 1786199"/>
              <a:gd name="connsiteX137" fmla="*/ 1552480 w 2220944"/>
              <a:gd name="connsiteY137" fmla="*/ 1311474 h 1786199"/>
              <a:gd name="connsiteX138" fmla="*/ 1356265 w 2220944"/>
              <a:gd name="connsiteY138" fmla="*/ 1115258 h 1786199"/>
              <a:gd name="connsiteX139" fmla="*/ 1318832 w 2220944"/>
              <a:gd name="connsiteY139" fmla="*/ 1115258 h 1786199"/>
              <a:gd name="connsiteX140" fmla="*/ 1318832 w 2220944"/>
              <a:gd name="connsiteY140" fmla="*/ 1152692 h 1786199"/>
              <a:gd name="connsiteX141" fmla="*/ 1515809 w 2220944"/>
              <a:gd name="connsiteY141" fmla="*/ 1349669 h 1786199"/>
              <a:gd name="connsiteX142" fmla="*/ 1519142 w 2220944"/>
              <a:gd name="connsiteY142" fmla="*/ 1352431 h 1786199"/>
              <a:gd name="connsiteX143" fmla="*/ 1563243 w 2220944"/>
              <a:gd name="connsiteY143" fmla="*/ 1396532 h 1786199"/>
              <a:gd name="connsiteX144" fmla="*/ 1584579 w 2220944"/>
              <a:gd name="connsiteY144" fmla="*/ 1448062 h 1786199"/>
              <a:gd name="connsiteX145" fmla="*/ 1563243 w 2220944"/>
              <a:gd name="connsiteY145" fmla="*/ 1499688 h 1786199"/>
              <a:gd name="connsiteX146" fmla="*/ 1460087 w 2220944"/>
              <a:gd name="connsiteY146" fmla="*/ 1499688 h 1786199"/>
              <a:gd name="connsiteX147" fmla="*/ 1336453 w 2220944"/>
              <a:gd name="connsiteY147" fmla="*/ 1376053 h 1786199"/>
              <a:gd name="connsiteX148" fmla="*/ 1215866 w 2220944"/>
              <a:gd name="connsiteY148" fmla="*/ 1255467 h 1786199"/>
              <a:gd name="connsiteX149" fmla="*/ 1178433 w 2220944"/>
              <a:gd name="connsiteY149" fmla="*/ 1255467 h 1786199"/>
              <a:gd name="connsiteX150" fmla="*/ 1178433 w 2220944"/>
              <a:gd name="connsiteY150" fmla="*/ 1292900 h 1786199"/>
              <a:gd name="connsiteX151" fmla="*/ 1298829 w 2220944"/>
              <a:gd name="connsiteY151" fmla="*/ 1413391 h 1786199"/>
              <a:gd name="connsiteX152" fmla="*/ 1298829 w 2220944"/>
              <a:gd name="connsiteY152" fmla="*/ 1413582 h 1786199"/>
              <a:gd name="connsiteX153" fmla="*/ 1395127 w 2220944"/>
              <a:gd name="connsiteY153" fmla="*/ 1509879 h 1786199"/>
              <a:gd name="connsiteX154" fmla="*/ 1395127 w 2220944"/>
              <a:gd name="connsiteY154" fmla="*/ 1509975 h 1786199"/>
              <a:gd name="connsiteX155" fmla="*/ 1395127 w 2220944"/>
              <a:gd name="connsiteY155" fmla="*/ 1613130 h 1786199"/>
              <a:gd name="connsiteX156" fmla="*/ 1291876 w 2220944"/>
              <a:gd name="connsiteY156" fmla="*/ 1613130 h 1786199"/>
              <a:gd name="connsiteX157" fmla="*/ 1277398 w 2220944"/>
              <a:gd name="connsiteY157" fmla="*/ 1598652 h 1786199"/>
              <a:gd name="connsiteX158" fmla="*/ 1075277 w 2220944"/>
              <a:gd name="connsiteY158" fmla="*/ 1395579 h 1786199"/>
              <a:gd name="connsiteX159" fmla="*/ 1069467 w 2220944"/>
              <a:gd name="connsiteY159" fmla="*/ 1393198 h 1786199"/>
              <a:gd name="connsiteX160" fmla="*/ 1032129 w 2220944"/>
              <a:gd name="connsiteY160" fmla="*/ 1317093 h 1786199"/>
              <a:gd name="connsiteX161" fmla="*/ 1006793 w 2220944"/>
              <a:gd name="connsiteY161" fmla="*/ 1298520 h 1786199"/>
              <a:gd name="connsiteX162" fmla="*/ 994982 w 2220944"/>
              <a:gd name="connsiteY162" fmla="*/ 1292424 h 1786199"/>
              <a:gd name="connsiteX163" fmla="*/ 980027 w 2220944"/>
              <a:gd name="connsiteY163" fmla="*/ 1287566 h 1786199"/>
              <a:gd name="connsiteX164" fmla="*/ 965549 w 2220944"/>
              <a:gd name="connsiteY164" fmla="*/ 1282803 h 1786199"/>
              <a:gd name="connsiteX165" fmla="*/ 976027 w 2220944"/>
              <a:gd name="connsiteY165" fmla="*/ 1269849 h 1786199"/>
              <a:gd name="connsiteX166" fmla="*/ 980504 w 2220944"/>
              <a:gd name="connsiteY166" fmla="*/ 1264325 h 1786199"/>
              <a:gd name="connsiteX167" fmla="*/ 987171 w 2220944"/>
              <a:gd name="connsiteY167" fmla="*/ 1251942 h 1786199"/>
              <a:gd name="connsiteX168" fmla="*/ 991743 w 2220944"/>
              <a:gd name="connsiteY168" fmla="*/ 1243370 h 1786199"/>
              <a:gd name="connsiteX169" fmla="*/ 995744 w 2220944"/>
              <a:gd name="connsiteY169" fmla="*/ 1230225 h 1786199"/>
              <a:gd name="connsiteX170" fmla="*/ 998601 w 2220944"/>
              <a:gd name="connsiteY170" fmla="*/ 1220700 h 1786199"/>
              <a:gd name="connsiteX171" fmla="*/ 1000982 w 2220944"/>
              <a:gd name="connsiteY171" fmla="*/ 1196697 h 1786199"/>
              <a:gd name="connsiteX172" fmla="*/ 961644 w 2220944"/>
              <a:gd name="connsiteY172" fmla="*/ 1106591 h 1786199"/>
              <a:gd name="connsiteX173" fmla="*/ 926878 w 2220944"/>
              <a:gd name="connsiteY173" fmla="*/ 1082778 h 1786199"/>
              <a:gd name="connsiteX174" fmla="*/ 923544 w 2220944"/>
              <a:gd name="connsiteY174" fmla="*/ 1081064 h 1786199"/>
              <a:gd name="connsiteX175" fmla="*/ 885825 w 2220944"/>
              <a:gd name="connsiteY175" fmla="*/ 1071920 h 1786199"/>
              <a:gd name="connsiteX176" fmla="*/ 882682 w 2220944"/>
              <a:gd name="connsiteY176" fmla="*/ 1071158 h 1786199"/>
              <a:gd name="connsiteX177" fmla="*/ 886492 w 2220944"/>
              <a:gd name="connsiteY177" fmla="*/ 1058394 h 1786199"/>
              <a:gd name="connsiteX178" fmla="*/ 889349 w 2220944"/>
              <a:gd name="connsiteY178" fmla="*/ 1048869 h 1786199"/>
              <a:gd name="connsiteX179" fmla="*/ 890397 w 2220944"/>
              <a:gd name="connsiteY179" fmla="*/ 1038582 h 1786199"/>
              <a:gd name="connsiteX180" fmla="*/ 891731 w 2220944"/>
              <a:gd name="connsiteY180" fmla="*/ 1025152 h 1786199"/>
              <a:gd name="connsiteX181" fmla="*/ 852392 w 2220944"/>
              <a:gd name="connsiteY181" fmla="*/ 935141 h 1786199"/>
              <a:gd name="connsiteX182" fmla="*/ 824770 w 2220944"/>
              <a:gd name="connsiteY182" fmla="*/ 915424 h 1786199"/>
              <a:gd name="connsiteX183" fmla="*/ 816769 w 2220944"/>
              <a:gd name="connsiteY183" fmla="*/ 911328 h 1786199"/>
              <a:gd name="connsiteX184" fmla="*/ 788384 w 2220944"/>
              <a:gd name="connsiteY184" fmla="*/ 902565 h 1786199"/>
              <a:gd name="connsiteX185" fmla="*/ 773621 w 2220944"/>
              <a:gd name="connsiteY185" fmla="*/ 901232 h 1786199"/>
              <a:gd name="connsiteX186" fmla="*/ 758190 w 2220944"/>
              <a:gd name="connsiteY186" fmla="*/ 901232 h 1786199"/>
              <a:gd name="connsiteX187" fmla="*/ 734759 w 2220944"/>
              <a:gd name="connsiteY187" fmla="*/ 904851 h 1786199"/>
              <a:gd name="connsiteX188" fmla="*/ 716090 w 2220944"/>
              <a:gd name="connsiteY188" fmla="*/ 910947 h 1786199"/>
              <a:gd name="connsiteX189" fmla="*/ 709708 w 2220944"/>
              <a:gd name="connsiteY189" fmla="*/ 913043 h 1786199"/>
              <a:gd name="connsiteX190" fmla="*/ 708755 w 2220944"/>
              <a:gd name="connsiteY190" fmla="*/ 909899 h 1786199"/>
              <a:gd name="connsiteX191" fmla="*/ 698468 w 2220944"/>
              <a:gd name="connsiteY191" fmla="*/ 875038 h 1786199"/>
              <a:gd name="connsiteX192" fmla="*/ 695420 w 2220944"/>
              <a:gd name="connsiteY192" fmla="*/ 869609 h 1786199"/>
              <a:gd name="connsiteX193" fmla="*/ 671036 w 2220944"/>
              <a:gd name="connsiteY193" fmla="*/ 836271 h 1786199"/>
              <a:gd name="connsiteX194" fmla="*/ 498062 w 2220944"/>
              <a:gd name="connsiteY194" fmla="*/ 836271 h 1786199"/>
              <a:gd name="connsiteX195" fmla="*/ 398050 w 2220944"/>
              <a:gd name="connsiteY195" fmla="*/ 935903 h 1786199"/>
              <a:gd name="connsiteX196" fmla="*/ 203644 w 2220944"/>
              <a:gd name="connsiteY196" fmla="*/ 649486 h 1786199"/>
              <a:gd name="connsiteX197" fmla="*/ 645128 w 2220944"/>
              <a:gd name="connsiteY197" fmla="*/ 208002 h 1786199"/>
              <a:gd name="connsiteX198" fmla="*/ 1011174 w 2220944"/>
              <a:gd name="connsiteY198" fmla="*/ 434316 h 1786199"/>
              <a:gd name="connsiteX199" fmla="*/ 711708 w 2220944"/>
              <a:gd name="connsiteY199" fmla="*/ 733782 h 1786199"/>
              <a:gd name="connsiteX200" fmla="*/ 703993 w 2220944"/>
              <a:gd name="connsiteY200" fmla="*/ 752546 h 1786199"/>
              <a:gd name="connsiteX201" fmla="*/ 711708 w 2220944"/>
              <a:gd name="connsiteY201" fmla="*/ 771311 h 1786199"/>
              <a:gd name="connsiteX202" fmla="*/ 899351 w 2220944"/>
              <a:gd name="connsiteY202" fmla="*/ 848844 h 1786199"/>
              <a:gd name="connsiteX203" fmla="*/ 1086993 w 2220944"/>
              <a:gd name="connsiteY203" fmla="*/ 771311 h 1786199"/>
              <a:gd name="connsiteX204" fmla="*/ 1153763 w 2220944"/>
              <a:gd name="connsiteY204" fmla="*/ 704541 h 1786199"/>
              <a:gd name="connsiteX205" fmla="*/ 1410557 w 2220944"/>
              <a:gd name="connsiteY205" fmla="*/ 961430 h 1786199"/>
              <a:gd name="connsiteX206" fmla="*/ 1411034 w 2220944"/>
              <a:gd name="connsiteY206" fmla="*/ 962573 h 1786199"/>
              <a:gd name="connsiteX207" fmla="*/ 1659446 w 2220944"/>
              <a:gd name="connsiteY207" fmla="*/ 1210889 h 1786199"/>
              <a:gd name="connsiteX208" fmla="*/ 1680877 w 2220944"/>
              <a:gd name="connsiteY208" fmla="*/ 1262420 h 1786199"/>
              <a:gd name="connsiteX209" fmla="*/ 1659446 w 2220944"/>
              <a:gd name="connsiteY209" fmla="*/ 1314045 h 1786199"/>
              <a:gd name="connsiteX210" fmla="*/ 1098233 w 2220944"/>
              <a:gd name="connsiteY210" fmla="*/ 438602 h 1786199"/>
              <a:gd name="connsiteX211" fmla="*/ 1113758 w 2220944"/>
              <a:gd name="connsiteY211" fmla="*/ 433745 h 1786199"/>
              <a:gd name="connsiteX212" fmla="*/ 1132618 w 2220944"/>
              <a:gd name="connsiteY212" fmla="*/ 428125 h 1786199"/>
              <a:gd name="connsiteX213" fmla="*/ 1142619 w 2220944"/>
              <a:gd name="connsiteY213" fmla="*/ 426220 h 1786199"/>
              <a:gd name="connsiteX214" fmla="*/ 1222058 w 2220944"/>
              <a:gd name="connsiteY214" fmla="*/ 414790 h 1786199"/>
              <a:gd name="connsiteX215" fmla="*/ 1222534 w 2220944"/>
              <a:gd name="connsiteY215" fmla="*/ 414599 h 1786199"/>
              <a:gd name="connsiteX216" fmla="*/ 1228058 w 2220944"/>
              <a:gd name="connsiteY216" fmla="*/ 414028 h 1786199"/>
              <a:gd name="connsiteX217" fmla="*/ 1575816 w 2220944"/>
              <a:gd name="connsiteY217" fmla="*/ 208478 h 1786199"/>
              <a:gd name="connsiteX218" fmla="*/ 2017014 w 2220944"/>
              <a:gd name="connsiteY218" fmla="*/ 649676 h 1786199"/>
              <a:gd name="connsiteX219" fmla="*/ 1668589 w 2220944"/>
              <a:gd name="connsiteY219" fmla="*/ 1145548 h 1786199"/>
              <a:gd name="connsiteX220" fmla="*/ 1578007 w 2220944"/>
              <a:gd name="connsiteY220" fmla="*/ 1054965 h 1786199"/>
              <a:gd name="connsiteX221" fmla="*/ 1577531 w 2220944"/>
              <a:gd name="connsiteY221" fmla="*/ 1053822 h 1786199"/>
              <a:gd name="connsiteX222" fmla="*/ 1448848 w 2220944"/>
              <a:gd name="connsiteY222" fmla="*/ 925139 h 1786199"/>
              <a:gd name="connsiteX223" fmla="*/ 1172432 w 2220944"/>
              <a:gd name="connsiteY223" fmla="*/ 648724 h 1786199"/>
              <a:gd name="connsiteX224" fmla="*/ 1134999 w 2220944"/>
              <a:gd name="connsiteY224" fmla="*/ 648724 h 1786199"/>
              <a:gd name="connsiteX225" fmla="*/ 1049560 w 2220944"/>
              <a:gd name="connsiteY225" fmla="*/ 734163 h 1786199"/>
              <a:gd name="connsiteX226" fmla="*/ 769049 w 2220944"/>
              <a:gd name="connsiteY226" fmla="*/ 751784 h 1786199"/>
              <a:gd name="connsiteX227" fmla="*/ 1069086 w 2220944"/>
              <a:gd name="connsiteY227" fmla="*/ 451747 h 1786199"/>
              <a:gd name="connsiteX228" fmla="*/ 1084612 w 2220944"/>
              <a:gd name="connsiteY228" fmla="*/ 444603 h 1786199"/>
              <a:gd name="connsiteX229" fmla="*/ 1098137 w 2220944"/>
              <a:gd name="connsiteY229" fmla="*/ 438602 h 1786199"/>
              <a:gd name="connsiteX230" fmla="*/ 1694974 w 2220944"/>
              <a:gd name="connsiteY230" fmla="*/ 63889 h 1786199"/>
              <a:gd name="connsiteX231" fmla="*/ 2157032 w 2220944"/>
              <a:gd name="connsiteY231" fmla="*/ 525947 h 1786199"/>
              <a:gd name="connsiteX232" fmla="*/ 2062829 w 2220944"/>
              <a:gd name="connsiteY232" fmla="*/ 620244 h 1786199"/>
              <a:gd name="connsiteX233" fmla="*/ 1601057 w 2220944"/>
              <a:gd name="connsiteY233" fmla="*/ 157805 h 1786199"/>
              <a:gd name="connsiteX234" fmla="*/ 1694974 w 2220944"/>
              <a:gd name="connsiteY234" fmla="*/ 63984 h 1786199"/>
              <a:gd name="connsiteX235" fmla="*/ 525971 w 2220944"/>
              <a:gd name="connsiteY235" fmla="*/ 63889 h 1786199"/>
              <a:gd name="connsiteX236" fmla="*/ 619982 w 2220944"/>
              <a:gd name="connsiteY236" fmla="*/ 157805 h 1786199"/>
              <a:gd name="connsiteX237" fmla="*/ 157829 w 2220944"/>
              <a:gd name="connsiteY237" fmla="*/ 619958 h 1786199"/>
              <a:gd name="connsiteX238" fmla="*/ 63818 w 2220944"/>
              <a:gd name="connsiteY238" fmla="*/ 525947 h 1786199"/>
              <a:gd name="connsiteX239" fmla="*/ 525875 w 2220944"/>
              <a:gd name="connsiteY239" fmla="*/ 63889 h 178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2220944" h="1786199">
                <a:moveTo>
                  <a:pt x="139637" y="676632"/>
                </a:moveTo>
                <a:cubicBezTo>
                  <a:pt x="144590" y="681585"/>
                  <a:pt x="151352" y="684347"/>
                  <a:pt x="158306" y="684347"/>
                </a:cubicBezTo>
                <a:cubicBezTo>
                  <a:pt x="159734" y="684347"/>
                  <a:pt x="160973" y="683776"/>
                  <a:pt x="162401" y="683586"/>
                </a:cubicBezTo>
                <a:cubicBezTo>
                  <a:pt x="195453" y="733496"/>
                  <a:pt x="273653" y="851321"/>
                  <a:pt x="360045" y="974288"/>
                </a:cubicBezTo>
                <a:lnTo>
                  <a:pt x="318802" y="1015341"/>
                </a:lnTo>
                <a:cubicBezTo>
                  <a:pt x="295751" y="1038392"/>
                  <a:pt x="282988" y="1069062"/>
                  <a:pt x="282988" y="1101828"/>
                </a:cubicBezTo>
                <a:cubicBezTo>
                  <a:pt x="282988" y="1134594"/>
                  <a:pt x="295751" y="1165265"/>
                  <a:pt x="317183" y="1186505"/>
                </a:cubicBezTo>
                <a:cubicBezTo>
                  <a:pt x="317659" y="1187172"/>
                  <a:pt x="321755" y="1192030"/>
                  <a:pt x="322421" y="1192601"/>
                </a:cubicBezTo>
                <a:cubicBezTo>
                  <a:pt x="346234" y="1216414"/>
                  <a:pt x="377571" y="1228320"/>
                  <a:pt x="408908" y="1228320"/>
                </a:cubicBezTo>
                <a:cubicBezTo>
                  <a:pt x="413575" y="1228320"/>
                  <a:pt x="418148" y="1227558"/>
                  <a:pt x="422720" y="1226987"/>
                </a:cubicBezTo>
                <a:cubicBezTo>
                  <a:pt x="417481" y="1264515"/>
                  <a:pt x="429387" y="1304520"/>
                  <a:pt x="460058" y="1335191"/>
                </a:cubicBezTo>
                <a:cubicBezTo>
                  <a:pt x="483108" y="1358241"/>
                  <a:pt x="513874" y="1371005"/>
                  <a:pt x="546545" y="1371005"/>
                </a:cubicBezTo>
                <a:cubicBezTo>
                  <a:pt x="552545" y="1371005"/>
                  <a:pt x="558260" y="1370147"/>
                  <a:pt x="564071" y="1369290"/>
                </a:cubicBezTo>
                <a:cubicBezTo>
                  <a:pt x="563499" y="1374243"/>
                  <a:pt x="562642" y="1379196"/>
                  <a:pt x="562642" y="1384245"/>
                </a:cubicBezTo>
                <a:cubicBezTo>
                  <a:pt x="562642" y="1417011"/>
                  <a:pt x="575405" y="1447681"/>
                  <a:pt x="601980" y="1474161"/>
                </a:cubicBezTo>
                <a:cubicBezTo>
                  <a:pt x="625031" y="1497306"/>
                  <a:pt x="655796" y="1509975"/>
                  <a:pt x="688467" y="1509975"/>
                </a:cubicBezTo>
                <a:cubicBezTo>
                  <a:pt x="695801" y="1509975"/>
                  <a:pt x="703040" y="1509117"/>
                  <a:pt x="710184" y="1507879"/>
                </a:cubicBezTo>
                <a:cubicBezTo>
                  <a:pt x="707517" y="1543121"/>
                  <a:pt x="719519" y="1579793"/>
                  <a:pt x="748094" y="1608368"/>
                </a:cubicBezTo>
                <a:cubicBezTo>
                  <a:pt x="771144" y="1631418"/>
                  <a:pt x="801910" y="1644182"/>
                  <a:pt x="834581" y="1644182"/>
                </a:cubicBezTo>
                <a:cubicBezTo>
                  <a:pt x="867251" y="1644182"/>
                  <a:pt x="897922" y="1631513"/>
                  <a:pt x="921068" y="1608368"/>
                </a:cubicBezTo>
                <a:lnTo>
                  <a:pt x="923830" y="1605605"/>
                </a:lnTo>
                <a:lnTo>
                  <a:pt x="944594" y="1625703"/>
                </a:lnTo>
                <a:cubicBezTo>
                  <a:pt x="995172" y="1674662"/>
                  <a:pt x="1040225" y="1718191"/>
                  <a:pt x="1072039" y="1749528"/>
                </a:cubicBezTo>
                <a:cubicBezTo>
                  <a:pt x="1095375" y="1772864"/>
                  <a:pt x="1127665" y="1786199"/>
                  <a:pt x="1160621" y="1786199"/>
                </a:cubicBezTo>
                <a:cubicBezTo>
                  <a:pt x="1193578" y="1786199"/>
                  <a:pt x="1227582" y="1772674"/>
                  <a:pt x="1249966" y="1749528"/>
                </a:cubicBezTo>
                <a:cubicBezTo>
                  <a:pt x="1271302" y="1728192"/>
                  <a:pt x="1282827" y="1700951"/>
                  <a:pt x="1285589" y="1672947"/>
                </a:cubicBezTo>
                <a:cubicBezTo>
                  <a:pt x="1303782" y="1682472"/>
                  <a:pt x="1323689" y="1687806"/>
                  <a:pt x="1343787" y="1687806"/>
                </a:cubicBezTo>
                <a:cubicBezTo>
                  <a:pt x="1376077" y="1687806"/>
                  <a:pt x="1408367" y="1675424"/>
                  <a:pt x="1432941" y="1650945"/>
                </a:cubicBezTo>
                <a:cubicBezTo>
                  <a:pt x="1456277" y="1627513"/>
                  <a:pt x="1468184" y="1597224"/>
                  <a:pt x="1469327" y="1566458"/>
                </a:cubicBezTo>
                <a:cubicBezTo>
                  <a:pt x="1482757" y="1571316"/>
                  <a:pt x="1497044" y="1574268"/>
                  <a:pt x="1511713" y="1574268"/>
                </a:cubicBezTo>
                <a:cubicBezTo>
                  <a:pt x="1545336" y="1574268"/>
                  <a:pt x="1576959" y="1561124"/>
                  <a:pt x="1600867" y="1537407"/>
                </a:cubicBezTo>
                <a:cubicBezTo>
                  <a:pt x="1641348" y="1496830"/>
                  <a:pt x="1647920" y="1435584"/>
                  <a:pt x="1621536" y="1387769"/>
                </a:cubicBezTo>
                <a:cubicBezTo>
                  <a:pt x="1649921" y="1384721"/>
                  <a:pt x="1676400" y="1372719"/>
                  <a:pt x="1696974" y="1352241"/>
                </a:cubicBezTo>
                <a:cubicBezTo>
                  <a:pt x="1742789" y="1306330"/>
                  <a:pt x="1745266" y="1234035"/>
                  <a:pt x="1705547" y="1184600"/>
                </a:cubicBezTo>
                <a:cubicBezTo>
                  <a:pt x="1828324" y="1029629"/>
                  <a:pt x="1991201" y="785503"/>
                  <a:pt x="2058353" y="683586"/>
                </a:cubicBezTo>
                <a:cubicBezTo>
                  <a:pt x="2059781" y="683871"/>
                  <a:pt x="2061210" y="684443"/>
                  <a:pt x="2062639" y="684443"/>
                </a:cubicBezTo>
                <a:cubicBezTo>
                  <a:pt x="2069687" y="684443"/>
                  <a:pt x="2076450" y="681680"/>
                  <a:pt x="2081403" y="676632"/>
                </a:cubicBezTo>
                <a:lnTo>
                  <a:pt x="2213229" y="544806"/>
                </a:lnTo>
                <a:cubicBezTo>
                  <a:pt x="2223516" y="534424"/>
                  <a:pt x="2223516" y="517755"/>
                  <a:pt x="2213229" y="507373"/>
                </a:cubicBezTo>
                <a:lnTo>
                  <a:pt x="1713738" y="7882"/>
                </a:lnTo>
                <a:cubicBezTo>
                  <a:pt x="1703356" y="-2500"/>
                  <a:pt x="1686687" y="-2500"/>
                  <a:pt x="1676305" y="7882"/>
                </a:cubicBezTo>
                <a:lnTo>
                  <a:pt x="1544479" y="139708"/>
                </a:lnTo>
                <a:cubicBezTo>
                  <a:pt x="1539431" y="144661"/>
                  <a:pt x="1536668" y="151424"/>
                  <a:pt x="1536668" y="158472"/>
                </a:cubicBezTo>
                <a:cubicBezTo>
                  <a:pt x="1536668" y="162568"/>
                  <a:pt x="1537811" y="166378"/>
                  <a:pt x="1539621" y="169997"/>
                </a:cubicBezTo>
                <a:cubicBezTo>
                  <a:pt x="1465136" y="231148"/>
                  <a:pt x="1302163" y="353735"/>
                  <a:pt x="1225487" y="361450"/>
                </a:cubicBezTo>
                <a:cubicBezTo>
                  <a:pt x="1223867" y="361450"/>
                  <a:pt x="1219010" y="362021"/>
                  <a:pt x="1217390" y="362307"/>
                </a:cubicBezTo>
                <a:cubicBezTo>
                  <a:pt x="1158526" y="367546"/>
                  <a:pt x="1111091" y="375928"/>
                  <a:pt x="1065943" y="395454"/>
                </a:cubicBezTo>
                <a:cubicBezTo>
                  <a:pt x="996410" y="384215"/>
                  <a:pt x="854964" y="300966"/>
                  <a:pt x="681609" y="169712"/>
                </a:cubicBezTo>
                <a:cubicBezTo>
                  <a:pt x="683324" y="166187"/>
                  <a:pt x="684467" y="162377"/>
                  <a:pt x="684467" y="158377"/>
                </a:cubicBezTo>
                <a:cubicBezTo>
                  <a:pt x="684467" y="151328"/>
                  <a:pt x="681704" y="144566"/>
                  <a:pt x="676751" y="139613"/>
                </a:cubicBezTo>
                <a:lnTo>
                  <a:pt x="544925" y="7787"/>
                </a:lnTo>
                <a:cubicBezTo>
                  <a:pt x="534543" y="-2596"/>
                  <a:pt x="517874" y="-2596"/>
                  <a:pt x="507492" y="7787"/>
                </a:cubicBezTo>
                <a:lnTo>
                  <a:pt x="7715" y="507182"/>
                </a:lnTo>
                <a:cubicBezTo>
                  <a:pt x="2762" y="512136"/>
                  <a:pt x="0" y="518898"/>
                  <a:pt x="0" y="525947"/>
                </a:cubicBezTo>
                <a:cubicBezTo>
                  <a:pt x="0" y="532995"/>
                  <a:pt x="2762" y="539758"/>
                  <a:pt x="7715" y="544711"/>
                </a:cubicBezTo>
                <a:lnTo>
                  <a:pt x="139541" y="676537"/>
                </a:lnTo>
                <a:close/>
                <a:moveTo>
                  <a:pt x="361474" y="1156883"/>
                </a:moveTo>
                <a:cubicBezTo>
                  <a:pt x="360998" y="1156216"/>
                  <a:pt x="356902" y="1151358"/>
                  <a:pt x="356235" y="1150787"/>
                </a:cubicBezTo>
                <a:cubicBezTo>
                  <a:pt x="343091" y="1137738"/>
                  <a:pt x="335947" y="1120307"/>
                  <a:pt x="335947" y="1101733"/>
                </a:cubicBezTo>
                <a:cubicBezTo>
                  <a:pt x="335947" y="1083159"/>
                  <a:pt x="343186" y="1065824"/>
                  <a:pt x="356140" y="1052775"/>
                </a:cubicBezTo>
                <a:lnTo>
                  <a:pt x="412051" y="997053"/>
                </a:lnTo>
                <a:cubicBezTo>
                  <a:pt x="412051" y="997053"/>
                  <a:pt x="413004" y="996577"/>
                  <a:pt x="413385" y="996196"/>
                </a:cubicBezTo>
                <a:lnTo>
                  <a:pt x="535496" y="874086"/>
                </a:lnTo>
                <a:cubicBezTo>
                  <a:pt x="542163" y="867418"/>
                  <a:pt x="549878" y="862465"/>
                  <a:pt x="558165" y="859131"/>
                </a:cubicBezTo>
                <a:cubicBezTo>
                  <a:pt x="561023" y="857988"/>
                  <a:pt x="564166" y="858083"/>
                  <a:pt x="567119" y="857417"/>
                </a:cubicBezTo>
                <a:cubicBezTo>
                  <a:pt x="572738" y="855988"/>
                  <a:pt x="578263" y="854369"/>
                  <a:pt x="584073" y="854369"/>
                </a:cubicBezTo>
                <a:cubicBezTo>
                  <a:pt x="590455" y="854369"/>
                  <a:pt x="596837" y="856464"/>
                  <a:pt x="603123" y="858274"/>
                </a:cubicBezTo>
                <a:cubicBezTo>
                  <a:pt x="605981" y="859131"/>
                  <a:pt x="608838" y="859036"/>
                  <a:pt x="611600" y="860179"/>
                </a:cubicBezTo>
                <a:cubicBezTo>
                  <a:pt x="620649" y="864084"/>
                  <a:pt x="629317" y="869799"/>
                  <a:pt x="637032" y="877610"/>
                </a:cubicBezTo>
                <a:cubicBezTo>
                  <a:pt x="650177" y="890659"/>
                  <a:pt x="657320" y="908090"/>
                  <a:pt x="657320" y="926663"/>
                </a:cubicBezTo>
                <a:cubicBezTo>
                  <a:pt x="657320" y="945237"/>
                  <a:pt x="650081" y="962573"/>
                  <a:pt x="637032" y="975717"/>
                </a:cubicBezTo>
                <a:lnTo>
                  <a:pt x="493014" y="1119735"/>
                </a:lnTo>
                <a:cubicBezTo>
                  <a:pt x="493014" y="1119735"/>
                  <a:pt x="493014" y="1119735"/>
                  <a:pt x="493014" y="1119735"/>
                </a:cubicBezTo>
                <a:lnTo>
                  <a:pt x="457772" y="1154978"/>
                </a:lnTo>
                <a:cubicBezTo>
                  <a:pt x="430721" y="1182029"/>
                  <a:pt x="386715" y="1181933"/>
                  <a:pt x="361379" y="1156883"/>
                </a:cubicBezTo>
                <a:close/>
                <a:moveTo>
                  <a:pt x="493871" y="1294043"/>
                </a:moveTo>
                <a:cubicBezTo>
                  <a:pt x="466820" y="1266992"/>
                  <a:pt x="466820" y="1223082"/>
                  <a:pt x="493871" y="1196030"/>
                </a:cubicBezTo>
                <a:lnTo>
                  <a:pt x="531971" y="1157930"/>
                </a:lnTo>
                <a:cubicBezTo>
                  <a:pt x="531971" y="1157930"/>
                  <a:pt x="531971" y="1157930"/>
                  <a:pt x="531971" y="1157930"/>
                </a:cubicBezTo>
                <a:lnTo>
                  <a:pt x="716947" y="972955"/>
                </a:lnTo>
                <a:cubicBezTo>
                  <a:pt x="730091" y="959811"/>
                  <a:pt x="747427" y="952667"/>
                  <a:pt x="766001" y="952667"/>
                </a:cubicBezTo>
                <a:cubicBezTo>
                  <a:pt x="773811" y="952667"/>
                  <a:pt x="781240" y="954762"/>
                  <a:pt x="788670" y="957429"/>
                </a:cubicBezTo>
                <a:cubicBezTo>
                  <a:pt x="798957" y="961239"/>
                  <a:pt x="809149" y="967049"/>
                  <a:pt x="818579" y="976479"/>
                </a:cubicBezTo>
                <a:cubicBezTo>
                  <a:pt x="831723" y="989624"/>
                  <a:pt x="838867" y="1006959"/>
                  <a:pt x="838867" y="1025533"/>
                </a:cubicBezTo>
                <a:cubicBezTo>
                  <a:pt x="838867" y="1036677"/>
                  <a:pt x="835533" y="1046964"/>
                  <a:pt x="830675" y="1056584"/>
                </a:cubicBezTo>
                <a:cubicBezTo>
                  <a:pt x="827437" y="1062966"/>
                  <a:pt x="823817" y="1069348"/>
                  <a:pt x="818579" y="1074587"/>
                </a:cubicBezTo>
                <a:lnTo>
                  <a:pt x="818579" y="1074587"/>
                </a:lnTo>
                <a:cubicBezTo>
                  <a:pt x="818579" y="1074587"/>
                  <a:pt x="623792" y="1269563"/>
                  <a:pt x="623792" y="1269563"/>
                </a:cubicBezTo>
                <a:cubicBezTo>
                  <a:pt x="622745" y="1270611"/>
                  <a:pt x="621792" y="1271754"/>
                  <a:pt x="620935" y="1272992"/>
                </a:cubicBezTo>
                <a:lnTo>
                  <a:pt x="595503" y="1297758"/>
                </a:lnTo>
                <a:cubicBezTo>
                  <a:pt x="569405" y="1324046"/>
                  <a:pt x="527209" y="1327571"/>
                  <a:pt x="493871" y="1294138"/>
                </a:cubicBezTo>
                <a:close/>
                <a:moveTo>
                  <a:pt x="635794" y="1433108"/>
                </a:moveTo>
                <a:cubicBezTo>
                  <a:pt x="622649" y="1420058"/>
                  <a:pt x="615506" y="1402628"/>
                  <a:pt x="615506" y="1384054"/>
                </a:cubicBezTo>
                <a:cubicBezTo>
                  <a:pt x="615506" y="1365480"/>
                  <a:pt x="622745" y="1348145"/>
                  <a:pt x="635603" y="1335286"/>
                </a:cubicBezTo>
                <a:lnTo>
                  <a:pt x="661511" y="1309378"/>
                </a:lnTo>
                <a:cubicBezTo>
                  <a:pt x="661511" y="1309378"/>
                  <a:pt x="662369" y="1309188"/>
                  <a:pt x="662750" y="1308807"/>
                </a:cubicBezTo>
                <a:lnTo>
                  <a:pt x="826484" y="1144405"/>
                </a:lnTo>
                <a:cubicBezTo>
                  <a:pt x="833152" y="1137738"/>
                  <a:pt x="840867" y="1132784"/>
                  <a:pt x="849059" y="1129451"/>
                </a:cubicBezTo>
                <a:cubicBezTo>
                  <a:pt x="852202" y="1128213"/>
                  <a:pt x="855536" y="1128308"/>
                  <a:pt x="858774" y="1127546"/>
                </a:cubicBezTo>
                <a:cubicBezTo>
                  <a:pt x="864108" y="1126308"/>
                  <a:pt x="869442" y="1124593"/>
                  <a:pt x="875062" y="1124688"/>
                </a:cubicBezTo>
                <a:cubicBezTo>
                  <a:pt x="881158" y="1124688"/>
                  <a:pt x="887254" y="1126784"/>
                  <a:pt x="893445" y="1128498"/>
                </a:cubicBezTo>
                <a:cubicBezTo>
                  <a:pt x="896493" y="1129355"/>
                  <a:pt x="899732" y="1129260"/>
                  <a:pt x="902684" y="1130594"/>
                </a:cubicBezTo>
                <a:cubicBezTo>
                  <a:pt x="911638" y="1134499"/>
                  <a:pt x="920306" y="1140214"/>
                  <a:pt x="928116" y="1147929"/>
                </a:cubicBezTo>
                <a:cubicBezTo>
                  <a:pt x="941261" y="1160979"/>
                  <a:pt x="948404" y="1178409"/>
                  <a:pt x="948404" y="1196983"/>
                </a:cubicBezTo>
                <a:cubicBezTo>
                  <a:pt x="948404" y="1215557"/>
                  <a:pt x="941165" y="1232892"/>
                  <a:pt x="928116" y="1246037"/>
                </a:cubicBezTo>
                <a:lnTo>
                  <a:pt x="763619" y="1410533"/>
                </a:lnTo>
                <a:cubicBezTo>
                  <a:pt x="763619" y="1410533"/>
                  <a:pt x="763619" y="1410533"/>
                  <a:pt x="763619" y="1410533"/>
                </a:cubicBezTo>
                <a:lnTo>
                  <a:pt x="737521" y="1436632"/>
                </a:lnTo>
                <a:cubicBezTo>
                  <a:pt x="711327" y="1462826"/>
                  <a:pt x="669131" y="1466445"/>
                  <a:pt x="635889" y="1433013"/>
                </a:cubicBezTo>
                <a:close/>
                <a:moveTo>
                  <a:pt x="781907" y="1567220"/>
                </a:moveTo>
                <a:cubicBezTo>
                  <a:pt x="754856" y="1540169"/>
                  <a:pt x="754856" y="1496258"/>
                  <a:pt x="781622" y="1469493"/>
                </a:cubicBezTo>
                <a:lnTo>
                  <a:pt x="801338" y="1449872"/>
                </a:lnTo>
                <a:cubicBezTo>
                  <a:pt x="801338" y="1449872"/>
                  <a:pt x="802100" y="1449681"/>
                  <a:pt x="802386" y="1449491"/>
                </a:cubicBezTo>
                <a:lnTo>
                  <a:pt x="896969" y="1354908"/>
                </a:lnTo>
                <a:cubicBezTo>
                  <a:pt x="910114" y="1341763"/>
                  <a:pt x="927545" y="1334619"/>
                  <a:pt x="946023" y="1334619"/>
                </a:cubicBezTo>
                <a:cubicBezTo>
                  <a:pt x="952786" y="1334619"/>
                  <a:pt x="959263" y="1336715"/>
                  <a:pt x="965740" y="1338715"/>
                </a:cubicBezTo>
                <a:cubicBezTo>
                  <a:pt x="977075" y="1342334"/>
                  <a:pt x="988219" y="1348050"/>
                  <a:pt x="998601" y="1358337"/>
                </a:cubicBezTo>
                <a:cubicBezTo>
                  <a:pt x="1023271" y="1383101"/>
                  <a:pt x="1024319" y="1421392"/>
                  <a:pt x="1003840" y="1448538"/>
                </a:cubicBezTo>
                <a:cubicBezTo>
                  <a:pt x="1001935" y="1451015"/>
                  <a:pt x="1000982" y="1454063"/>
                  <a:pt x="998696" y="1456349"/>
                </a:cubicBezTo>
                <a:lnTo>
                  <a:pt x="904780" y="1549503"/>
                </a:lnTo>
                <a:cubicBezTo>
                  <a:pt x="904780" y="1549503"/>
                  <a:pt x="904589" y="1549884"/>
                  <a:pt x="904494" y="1549979"/>
                </a:cubicBezTo>
                <a:lnTo>
                  <a:pt x="883539" y="1570839"/>
                </a:lnTo>
                <a:cubicBezTo>
                  <a:pt x="857440" y="1597033"/>
                  <a:pt x="815245" y="1600653"/>
                  <a:pt x="781907" y="1567220"/>
                </a:cubicBezTo>
                <a:close/>
                <a:moveTo>
                  <a:pt x="1212056" y="1712381"/>
                </a:moveTo>
                <a:cubicBezTo>
                  <a:pt x="1187291" y="1738194"/>
                  <a:pt x="1137190" y="1739718"/>
                  <a:pt x="1109186" y="1711809"/>
                </a:cubicBezTo>
                <a:cubicBezTo>
                  <a:pt x="1077087" y="1680282"/>
                  <a:pt x="1031938" y="1636562"/>
                  <a:pt x="981265" y="1587508"/>
                </a:cubicBezTo>
                <a:lnTo>
                  <a:pt x="961263" y="1568172"/>
                </a:lnTo>
                <a:lnTo>
                  <a:pt x="1035939" y="1493972"/>
                </a:lnTo>
                <a:cubicBezTo>
                  <a:pt x="1035939" y="1493972"/>
                  <a:pt x="1035939" y="1493972"/>
                  <a:pt x="1035939" y="1493877"/>
                </a:cubicBezTo>
                <a:cubicBezTo>
                  <a:pt x="1046798" y="1483019"/>
                  <a:pt x="1054894" y="1470446"/>
                  <a:pt x="1060704" y="1457111"/>
                </a:cubicBezTo>
                <a:lnTo>
                  <a:pt x="1212152" y="1608654"/>
                </a:lnTo>
                <a:cubicBezTo>
                  <a:pt x="1212152" y="1608654"/>
                  <a:pt x="1212152" y="1608844"/>
                  <a:pt x="1212247" y="1608939"/>
                </a:cubicBezTo>
                <a:cubicBezTo>
                  <a:pt x="1240631" y="1637419"/>
                  <a:pt x="1240631" y="1683615"/>
                  <a:pt x="1211866" y="1712381"/>
                </a:cubicBezTo>
                <a:close/>
                <a:moveTo>
                  <a:pt x="1659446" y="1314617"/>
                </a:moveTo>
                <a:cubicBezTo>
                  <a:pt x="1645634" y="1328428"/>
                  <a:pt x="1627346" y="1336048"/>
                  <a:pt x="1607915" y="1336048"/>
                </a:cubicBezTo>
                <a:cubicBezTo>
                  <a:pt x="1590104" y="1336048"/>
                  <a:pt x="1569530" y="1326904"/>
                  <a:pt x="1555337" y="1313664"/>
                </a:cubicBezTo>
                <a:lnTo>
                  <a:pt x="1553623" y="1311950"/>
                </a:lnTo>
                <a:cubicBezTo>
                  <a:pt x="1553623" y="1311950"/>
                  <a:pt x="1552766" y="1311759"/>
                  <a:pt x="1552480" y="1311474"/>
                </a:cubicBezTo>
                <a:lnTo>
                  <a:pt x="1356265" y="1115258"/>
                </a:lnTo>
                <a:cubicBezTo>
                  <a:pt x="1345883" y="1104876"/>
                  <a:pt x="1329214" y="1104971"/>
                  <a:pt x="1318832" y="1115258"/>
                </a:cubicBezTo>
                <a:cubicBezTo>
                  <a:pt x="1308449" y="1125546"/>
                  <a:pt x="1308545" y="1142309"/>
                  <a:pt x="1318832" y="1152692"/>
                </a:cubicBezTo>
                <a:lnTo>
                  <a:pt x="1515809" y="1349669"/>
                </a:lnTo>
                <a:cubicBezTo>
                  <a:pt x="1516856" y="1350717"/>
                  <a:pt x="1518095" y="1351479"/>
                  <a:pt x="1519142" y="1352431"/>
                </a:cubicBezTo>
                <a:lnTo>
                  <a:pt x="1563243" y="1396532"/>
                </a:lnTo>
                <a:cubicBezTo>
                  <a:pt x="1577054" y="1410248"/>
                  <a:pt x="1584579" y="1428631"/>
                  <a:pt x="1584579" y="1448062"/>
                </a:cubicBezTo>
                <a:cubicBezTo>
                  <a:pt x="1584579" y="1467493"/>
                  <a:pt x="1576959" y="1485971"/>
                  <a:pt x="1563243" y="1499688"/>
                </a:cubicBezTo>
                <a:cubicBezTo>
                  <a:pt x="1535525" y="1527500"/>
                  <a:pt x="1487424" y="1527215"/>
                  <a:pt x="1460087" y="1499688"/>
                </a:cubicBezTo>
                <a:lnTo>
                  <a:pt x="1336453" y="1376053"/>
                </a:lnTo>
                <a:lnTo>
                  <a:pt x="1215866" y="1255467"/>
                </a:lnTo>
                <a:cubicBezTo>
                  <a:pt x="1205484" y="1245084"/>
                  <a:pt x="1188815" y="1245084"/>
                  <a:pt x="1178433" y="1255467"/>
                </a:cubicBezTo>
                <a:cubicBezTo>
                  <a:pt x="1168051" y="1265849"/>
                  <a:pt x="1168051" y="1282517"/>
                  <a:pt x="1178433" y="1292900"/>
                </a:cubicBezTo>
                <a:lnTo>
                  <a:pt x="1298829" y="1413391"/>
                </a:lnTo>
                <a:cubicBezTo>
                  <a:pt x="1298829" y="1413391"/>
                  <a:pt x="1298829" y="1413582"/>
                  <a:pt x="1298829" y="1413582"/>
                </a:cubicBezTo>
                <a:lnTo>
                  <a:pt x="1395127" y="1509879"/>
                </a:lnTo>
                <a:cubicBezTo>
                  <a:pt x="1395127" y="1509879"/>
                  <a:pt x="1395127" y="1509879"/>
                  <a:pt x="1395127" y="1509975"/>
                </a:cubicBezTo>
                <a:cubicBezTo>
                  <a:pt x="1423607" y="1538454"/>
                  <a:pt x="1423607" y="1584650"/>
                  <a:pt x="1395127" y="1613130"/>
                </a:cubicBezTo>
                <a:cubicBezTo>
                  <a:pt x="1366742" y="1641610"/>
                  <a:pt x="1320260" y="1641800"/>
                  <a:pt x="1291876" y="1613130"/>
                </a:cubicBezTo>
                <a:lnTo>
                  <a:pt x="1277398" y="1598652"/>
                </a:lnTo>
                <a:lnTo>
                  <a:pt x="1075277" y="1395579"/>
                </a:lnTo>
                <a:cubicBezTo>
                  <a:pt x="1073658" y="1393960"/>
                  <a:pt x="1071372" y="1394246"/>
                  <a:pt x="1069467" y="1393198"/>
                </a:cubicBezTo>
                <a:cubicBezTo>
                  <a:pt x="1066133" y="1365957"/>
                  <a:pt x="1054132" y="1339096"/>
                  <a:pt x="1032129" y="1317093"/>
                </a:cubicBezTo>
                <a:cubicBezTo>
                  <a:pt x="1024604" y="1309473"/>
                  <a:pt x="1015841" y="1303663"/>
                  <a:pt x="1006793" y="1298520"/>
                </a:cubicBezTo>
                <a:cubicBezTo>
                  <a:pt x="1002887" y="1296233"/>
                  <a:pt x="999077" y="1294233"/>
                  <a:pt x="994982" y="1292424"/>
                </a:cubicBezTo>
                <a:cubicBezTo>
                  <a:pt x="990124" y="1290328"/>
                  <a:pt x="985076" y="1288899"/>
                  <a:pt x="980027" y="1287566"/>
                </a:cubicBezTo>
                <a:cubicBezTo>
                  <a:pt x="975170" y="1286137"/>
                  <a:pt x="970598" y="1283661"/>
                  <a:pt x="965549" y="1282803"/>
                </a:cubicBezTo>
                <a:cubicBezTo>
                  <a:pt x="969550" y="1278803"/>
                  <a:pt x="972693" y="1274326"/>
                  <a:pt x="976027" y="1269849"/>
                </a:cubicBezTo>
                <a:cubicBezTo>
                  <a:pt x="977456" y="1267944"/>
                  <a:pt x="979265" y="1266325"/>
                  <a:pt x="980504" y="1264325"/>
                </a:cubicBezTo>
                <a:cubicBezTo>
                  <a:pt x="983171" y="1260420"/>
                  <a:pt x="984980" y="1256133"/>
                  <a:pt x="987171" y="1251942"/>
                </a:cubicBezTo>
                <a:cubicBezTo>
                  <a:pt x="988600" y="1249085"/>
                  <a:pt x="990505" y="1246418"/>
                  <a:pt x="991743" y="1243370"/>
                </a:cubicBezTo>
                <a:cubicBezTo>
                  <a:pt x="993458" y="1239179"/>
                  <a:pt x="994505" y="1234607"/>
                  <a:pt x="995744" y="1230225"/>
                </a:cubicBezTo>
                <a:cubicBezTo>
                  <a:pt x="996696" y="1226987"/>
                  <a:pt x="997934" y="1223939"/>
                  <a:pt x="998601" y="1220700"/>
                </a:cubicBezTo>
                <a:cubicBezTo>
                  <a:pt x="1000125" y="1212890"/>
                  <a:pt x="1000982" y="1204889"/>
                  <a:pt x="1000982" y="1196697"/>
                </a:cubicBezTo>
                <a:cubicBezTo>
                  <a:pt x="1000982" y="1163931"/>
                  <a:pt x="988219" y="1133261"/>
                  <a:pt x="961644" y="1106591"/>
                </a:cubicBezTo>
                <a:cubicBezTo>
                  <a:pt x="951262" y="1096304"/>
                  <a:pt x="939356" y="1088588"/>
                  <a:pt x="926878" y="1082778"/>
                </a:cubicBezTo>
                <a:cubicBezTo>
                  <a:pt x="925735" y="1082207"/>
                  <a:pt x="924687" y="1081540"/>
                  <a:pt x="923544" y="1081064"/>
                </a:cubicBezTo>
                <a:cubicBezTo>
                  <a:pt x="911447" y="1075825"/>
                  <a:pt x="898684" y="1073063"/>
                  <a:pt x="885825" y="1071920"/>
                </a:cubicBezTo>
                <a:cubicBezTo>
                  <a:pt x="884777" y="1071920"/>
                  <a:pt x="883730" y="1071253"/>
                  <a:pt x="882682" y="1071158"/>
                </a:cubicBezTo>
                <a:cubicBezTo>
                  <a:pt x="884396" y="1067062"/>
                  <a:pt x="885254" y="1062680"/>
                  <a:pt x="886492" y="1058394"/>
                </a:cubicBezTo>
                <a:cubicBezTo>
                  <a:pt x="887349" y="1055251"/>
                  <a:pt x="888683" y="1052203"/>
                  <a:pt x="889349" y="1048869"/>
                </a:cubicBezTo>
                <a:cubicBezTo>
                  <a:pt x="890016" y="1045536"/>
                  <a:pt x="890016" y="1042011"/>
                  <a:pt x="890397" y="1038582"/>
                </a:cubicBezTo>
                <a:cubicBezTo>
                  <a:pt x="890873" y="1034105"/>
                  <a:pt x="891731" y="1029724"/>
                  <a:pt x="891731" y="1025152"/>
                </a:cubicBezTo>
                <a:cubicBezTo>
                  <a:pt x="891731" y="992481"/>
                  <a:pt x="878967" y="961811"/>
                  <a:pt x="852392" y="935141"/>
                </a:cubicBezTo>
                <a:cubicBezTo>
                  <a:pt x="844201" y="926949"/>
                  <a:pt x="834676" y="920758"/>
                  <a:pt x="824770" y="915424"/>
                </a:cubicBezTo>
                <a:cubicBezTo>
                  <a:pt x="822103" y="913995"/>
                  <a:pt x="819531" y="912566"/>
                  <a:pt x="816769" y="911328"/>
                </a:cubicBezTo>
                <a:cubicBezTo>
                  <a:pt x="807625" y="907328"/>
                  <a:pt x="798195" y="904280"/>
                  <a:pt x="788384" y="902565"/>
                </a:cubicBezTo>
                <a:cubicBezTo>
                  <a:pt x="783431" y="901613"/>
                  <a:pt x="778669" y="901517"/>
                  <a:pt x="773621" y="901232"/>
                </a:cubicBezTo>
                <a:cubicBezTo>
                  <a:pt x="768477" y="900946"/>
                  <a:pt x="763334" y="900946"/>
                  <a:pt x="758190" y="901232"/>
                </a:cubicBezTo>
                <a:cubicBezTo>
                  <a:pt x="750189" y="901708"/>
                  <a:pt x="742474" y="902851"/>
                  <a:pt x="734759" y="904851"/>
                </a:cubicBezTo>
                <a:cubicBezTo>
                  <a:pt x="728377" y="906470"/>
                  <a:pt x="722090" y="908375"/>
                  <a:pt x="716090" y="910947"/>
                </a:cubicBezTo>
                <a:cubicBezTo>
                  <a:pt x="713994" y="911900"/>
                  <a:pt x="711708" y="911995"/>
                  <a:pt x="709708" y="913043"/>
                </a:cubicBezTo>
                <a:cubicBezTo>
                  <a:pt x="709613" y="911995"/>
                  <a:pt x="708946" y="911042"/>
                  <a:pt x="708755" y="909899"/>
                </a:cubicBezTo>
                <a:cubicBezTo>
                  <a:pt x="707136" y="897898"/>
                  <a:pt x="703802" y="886278"/>
                  <a:pt x="698468" y="875038"/>
                </a:cubicBezTo>
                <a:cubicBezTo>
                  <a:pt x="697611" y="873228"/>
                  <a:pt x="696468" y="871418"/>
                  <a:pt x="695420" y="869609"/>
                </a:cubicBezTo>
                <a:cubicBezTo>
                  <a:pt x="689134" y="857988"/>
                  <a:pt x="681514" y="846749"/>
                  <a:pt x="671036" y="836271"/>
                </a:cubicBezTo>
                <a:cubicBezTo>
                  <a:pt x="623221" y="788646"/>
                  <a:pt x="545687" y="788646"/>
                  <a:pt x="498062" y="836271"/>
                </a:cubicBezTo>
                <a:lnTo>
                  <a:pt x="398050" y="935903"/>
                </a:lnTo>
                <a:cubicBezTo>
                  <a:pt x="311849" y="812935"/>
                  <a:pt x="234410" y="695968"/>
                  <a:pt x="203644" y="649486"/>
                </a:cubicBezTo>
                <a:lnTo>
                  <a:pt x="645128" y="208002"/>
                </a:lnTo>
                <a:cubicBezTo>
                  <a:pt x="744474" y="283726"/>
                  <a:pt x="901256" y="394787"/>
                  <a:pt x="1011174" y="434316"/>
                </a:cubicBezTo>
                <a:lnTo>
                  <a:pt x="711708" y="733782"/>
                </a:lnTo>
                <a:cubicBezTo>
                  <a:pt x="706755" y="738735"/>
                  <a:pt x="703993" y="745498"/>
                  <a:pt x="703993" y="752546"/>
                </a:cubicBezTo>
                <a:cubicBezTo>
                  <a:pt x="703993" y="759595"/>
                  <a:pt x="706755" y="766358"/>
                  <a:pt x="711708" y="771311"/>
                </a:cubicBezTo>
                <a:cubicBezTo>
                  <a:pt x="763429" y="823032"/>
                  <a:pt x="831437" y="848844"/>
                  <a:pt x="899351" y="848844"/>
                </a:cubicBezTo>
                <a:cubicBezTo>
                  <a:pt x="967264" y="848844"/>
                  <a:pt x="1035272" y="823032"/>
                  <a:pt x="1086993" y="771311"/>
                </a:cubicBezTo>
                <a:lnTo>
                  <a:pt x="1153763" y="704541"/>
                </a:lnTo>
                <a:lnTo>
                  <a:pt x="1410557" y="961430"/>
                </a:lnTo>
                <a:cubicBezTo>
                  <a:pt x="1410557" y="961430"/>
                  <a:pt x="1410748" y="962287"/>
                  <a:pt x="1411034" y="962573"/>
                </a:cubicBezTo>
                <a:lnTo>
                  <a:pt x="1659446" y="1210889"/>
                </a:lnTo>
                <a:cubicBezTo>
                  <a:pt x="1673257" y="1224605"/>
                  <a:pt x="1680877" y="1242989"/>
                  <a:pt x="1680877" y="1262420"/>
                </a:cubicBezTo>
                <a:cubicBezTo>
                  <a:pt x="1680877" y="1281851"/>
                  <a:pt x="1673257" y="1300234"/>
                  <a:pt x="1659446" y="1314045"/>
                </a:cubicBezTo>
                <a:close/>
                <a:moveTo>
                  <a:pt x="1098233" y="438602"/>
                </a:moveTo>
                <a:cubicBezTo>
                  <a:pt x="1103090" y="436793"/>
                  <a:pt x="1108615" y="435364"/>
                  <a:pt x="1113758" y="433745"/>
                </a:cubicBezTo>
                <a:cubicBezTo>
                  <a:pt x="1119950" y="431840"/>
                  <a:pt x="1125855" y="429744"/>
                  <a:pt x="1132618" y="428125"/>
                </a:cubicBezTo>
                <a:cubicBezTo>
                  <a:pt x="1135666" y="427363"/>
                  <a:pt x="1139381" y="426887"/>
                  <a:pt x="1142619" y="426220"/>
                </a:cubicBezTo>
                <a:cubicBezTo>
                  <a:pt x="1165003" y="421457"/>
                  <a:pt x="1190244" y="417647"/>
                  <a:pt x="1222058" y="414790"/>
                </a:cubicBezTo>
                <a:cubicBezTo>
                  <a:pt x="1222248" y="414790"/>
                  <a:pt x="1222343" y="414695"/>
                  <a:pt x="1222534" y="414599"/>
                </a:cubicBezTo>
                <a:cubicBezTo>
                  <a:pt x="1224820" y="414314"/>
                  <a:pt x="1227487" y="414028"/>
                  <a:pt x="1228058" y="414028"/>
                </a:cubicBezTo>
                <a:cubicBezTo>
                  <a:pt x="1331405" y="403741"/>
                  <a:pt x="1515999" y="257818"/>
                  <a:pt x="1575816" y="208478"/>
                </a:cubicBezTo>
                <a:lnTo>
                  <a:pt x="2017014" y="649676"/>
                </a:lnTo>
                <a:cubicBezTo>
                  <a:pt x="1955578" y="743117"/>
                  <a:pt x="1792224" y="988386"/>
                  <a:pt x="1668589" y="1145548"/>
                </a:cubicBezTo>
                <a:lnTo>
                  <a:pt x="1578007" y="1054965"/>
                </a:lnTo>
                <a:cubicBezTo>
                  <a:pt x="1578007" y="1054965"/>
                  <a:pt x="1577816" y="1054108"/>
                  <a:pt x="1577531" y="1053822"/>
                </a:cubicBezTo>
                <a:lnTo>
                  <a:pt x="1448848" y="925139"/>
                </a:lnTo>
                <a:lnTo>
                  <a:pt x="1172432" y="648724"/>
                </a:lnTo>
                <a:cubicBezTo>
                  <a:pt x="1162050" y="638342"/>
                  <a:pt x="1145381" y="638342"/>
                  <a:pt x="1134999" y="648724"/>
                </a:cubicBezTo>
                <a:lnTo>
                  <a:pt x="1049560" y="734163"/>
                </a:lnTo>
                <a:cubicBezTo>
                  <a:pt x="972979" y="810649"/>
                  <a:pt x="852297" y="816554"/>
                  <a:pt x="769049" y="751784"/>
                </a:cubicBezTo>
                <a:lnTo>
                  <a:pt x="1069086" y="451747"/>
                </a:lnTo>
                <a:cubicBezTo>
                  <a:pt x="1074134" y="449080"/>
                  <a:pt x="1079373" y="446889"/>
                  <a:pt x="1084612" y="444603"/>
                </a:cubicBezTo>
                <a:cubicBezTo>
                  <a:pt x="1089089" y="442603"/>
                  <a:pt x="1093470" y="440412"/>
                  <a:pt x="1098137" y="438602"/>
                </a:cubicBezTo>
                <a:close/>
                <a:moveTo>
                  <a:pt x="1694974" y="63889"/>
                </a:moveTo>
                <a:lnTo>
                  <a:pt x="2157032" y="525947"/>
                </a:lnTo>
                <a:lnTo>
                  <a:pt x="2062829" y="620244"/>
                </a:lnTo>
                <a:lnTo>
                  <a:pt x="1601057" y="157805"/>
                </a:lnTo>
                <a:lnTo>
                  <a:pt x="1694974" y="63984"/>
                </a:lnTo>
                <a:close/>
                <a:moveTo>
                  <a:pt x="525971" y="63889"/>
                </a:moveTo>
                <a:lnTo>
                  <a:pt x="619982" y="157805"/>
                </a:lnTo>
                <a:lnTo>
                  <a:pt x="157829" y="619958"/>
                </a:lnTo>
                <a:lnTo>
                  <a:pt x="63818" y="525947"/>
                </a:lnTo>
                <a:lnTo>
                  <a:pt x="525875" y="63889"/>
                </a:lnTo>
                <a:close/>
              </a:path>
            </a:pathLst>
          </a:custGeom>
          <a:solidFill>
            <a:srgbClr val="000000"/>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grpSp>
        <p:nvGrpSpPr>
          <p:cNvPr id="191" name="Group 190">
            <a:extLst>
              <a:ext uri="{FF2B5EF4-FFF2-40B4-BE49-F238E27FC236}">
                <a16:creationId xmlns:a16="http://schemas.microsoft.com/office/drawing/2014/main" id="{E1FA229F-CE24-44DE-3896-3855EAE46F87}"/>
              </a:ext>
            </a:extLst>
          </p:cNvPr>
          <p:cNvGrpSpPr/>
          <p:nvPr/>
        </p:nvGrpSpPr>
        <p:grpSpPr>
          <a:xfrm>
            <a:off x="4591623" y="2775848"/>
            <a:ext cx="578480" cy="555341"/>
            <a:chOff x="5857875" y="3200400"/>
            <a:chExt cx="476250" cy="457200"/>
          </a:xfrm>
        </p:grpSpPr>
        <p:sp>
          <p:nvSpPr>
            <p:cNvPr id="172" name="Freeform: Shape 171">
              <a:extLst>
                <a:ext uri="{FF2B5EF4-FFF2-40B4-BE49-F238E27FC236}">
                  <a16:creationId xmlns:a16="http://schemas.microsoft.com/office/drawing/2014/main" id="{13F333D7-64A5-60B1-8605-DB08EDC97F06}"/>
                </a:ext>
              </a:extLst>
            </p:cNvPr>
            <p:cNvSpPr/>
            <p:nvPr/>
          </p:nvSpPr>
          <p:spPr>
            <a:xfrm>
              <a:off x="6181725" y="3200400"/>
              <a:ext cx="95250" cy="9525"/>
            </a:xfrm>
            <a:custGeom>
              <a:avLst/>
              <a:gdLst>
                <a:gd name="connsiteX0" fmla="*/ 95250 w 95250"/>
                <a:gd name="connsiteY0" fmla="*/ 0 h 9525"/>
                <a:gd name="connsiteX1" fmla="*/ 0 w 95250"/>
                <a:gd name="connsiteY1" fmla="*/ 0 h 9525"/>
              </a:gdLst>
              <a:ahLst/>
              <a:cxnLst>
                <a:cxn ang="0">
                  <a:pos x="connsiteX0" y="connsiteY0"/>
                </a:cxn>
                <a:cxn ang="0">
                  <a:pos x="connsiteX1" y="connsiteY1"/>
                </a:cxn>
              </a:cxnLst>
              <a:rect l="l" t="t" r="r" b="b"/>
              <a:pathLst>
                <a:path w="95250" h="9525">
                  <a:moveTo>
                    <a:pt x="95250" y="0"/>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73" name="Freeform: Shape 172">
              <a:extLst>
                <a:ext uri="{FF2B5EF4-FFF2-40B4-BE49-F238E27FC236}">
                  <a16:creationId xmlns:a16="http://schemas.microsoft.com/office/drawing/2014/main" id="{03B86B9F-D4C8-811E-5857-33C0BAF7270E}"/>
                </a:ext>
              </a:extLst>
            </p:cNvPr>
            <p:cNvSpPr/>
            <p:nvPr/>
          </p:nvSpPr>
          <p:spPr>
            <a:xfrm>
              <a:off x="6048375" y="3200400"/>
              <a:ext cx="95250" cy="9525"/>
            </a:xfrm>
            <a:custGeom>
              <a:avLst/>
              <a:gdLst>
                <a:gd name="connsiteX0" fmla="*/ 95250 w 95250"/>
                <a:gd name="connsiteY0" fmla="*/ 0 h 9525"/>
                <a:gd name="connsiteX1" fmla="*/ 0 w 95250"/>
                <a:gd name="connsiteY1" fmla="*/ 0 h 9525"/>
              </a:gdLst>
              <a:ahLst/>
              <a:cxnLst>
                <a:cxn ang="0">
                  <a:pos x="connsiteX0" y="connsiteY0"/>
                </a:cxn>
                <a:cxn ang="0">
                  <a:pos x="connsiteX1" y="connsiteY1"/>
                </a:cxn>
              </a:cxnLst>
              <a:rect l="l" t="t" r="r" b="b"/>
              <a:pathLst>
                <a:path w="95250" h="9525">
                  <a:moveTo>
                    <a:pt x="95250" y="0"/>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74" name="Freeform: Shape 173">
              <a:extLst>
                <a:ext uri="{FF2B5EF4-FFF2-40B4-BE49-F238E27FC236}">
                  <a16:creationId xmlns:a16="http://schemas.microsoft.com/office/drawing/2014/main" id="{40440AA7-96B9-36E9-032A-C373D9657689}"/>
                </a:ext>
              </a:extLst>
            </p:cNvPr>
            <p:cNvSpPr/>
            <p:nvPr/>
          </p:nvSpPr>
          <p:spPr>
            <a:xfrm>
              <a:off x="5924550" y="3324225"/>
              <a:ext cx="76200" cy="237934"/>
            </a:xfrm>
            <a:custGeom>
              <a:avLst/>
              <a:gdLst>
                <a:gd name="connsiteX0" fmla="*/ 0 w 76200"/>
                <a:gd name="connsiteY0" fmla="*/ 0 h 237934"/>
                <a:gd name="connsiteX1" fmla="*/ 0 w 76200"/>
                <a:gd name="connsiteY1" fmla="*/ 199835 h 237934"/>
                <a:gd name="connsiteX2" fmla="*/ 38291 w 76200"/>
                <a:gd name="connsiteY2" fmla="*/ 237935 h 237934"/>
                <a:gd name="connsiteX3" fmla="*/ 38291 w 76200"/>
                <a:gd name="connsiteY3" fmla="*/ 237935 h 237934"/>
                <a:gd name="connsiteX4" fmla="*/ 76200 w 76200"/>
                <a:gd name="connsiteY4" fmla="*/ 199835 h 237934"/>
                <a:gd name="connsiteX5" fmla="*/ 76200 w 76200"/>
                <a:gd name="connsiteY5" fmla="*/ 0 h 23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37934">
                  <a:moveTo>
                    <a:pt x="0" y="0"/>
                  </a:moveTo>
                  <a:lnTo>
                    <a:pt x="0" y="199835"/>
                  </a:lnTo>
                  <a:cubicBezTo>
                    <a:pt x="0" y="220980"/>
                    <a:pt x="17145" y="238030"/>
                    <a:pt x="38291" y="237935"/>
                  </a:cubicBezTo>
                  <a:lnTo>
                    <a:pt x="38291" y="237935"/>
                  </a:lnTo>
                  <a:cubicBezTo>
                    <a:pt x="59246" y="237935"/>
                    <a:pt x="76200" y="220790"/>
                    <a:pt x="76200" y="199835"/>
                  </a:cubicBezTo>
                  <a:lnTo>
                    <a:pt x="76200" y="0"/>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75" name="Freeform: Shape 174">
              <a:extLst>
                <a:ext uri="{FF2B5EF4-FFF2-40B4-BE49-F238E27FC236}">
                  <a16:creationId xmlns:a16="http://schemas.microsoft.com/office/drawing/2014/main" id="{3DD380B0-4E68-7344-FA99-268D3A9C9E00}"/>
                </a:ext>
              </a:extLst>
            </p:cNvPr>
            <p:cNvSpPr/>
            <p:nvPr/>
          </p:nvSpPr>
          <p:spPr>
            <a:xfrm>
              <a:off x="5915025" y="3200400"/>
              <a:ext cx="95250" cy="9525"/>
            </a:xfrm>
            <a:custGeom>
              <a:avLst/>
              <a:gdLst>
                <a:gd name="connsiteX0" fmla="*/ 95250 w 95250"/>
                <a:gd name="connsiteY0" fmla="*/ 0 h 9525"/>
                <a:gd name="connsiteX1" fmla="*/ 0 w 95250"/>
                <a:gd name="connsiteY1" fmla="*/ 0 h 9525"/>
              </a:gdLst>
              <a:ahLst/>
              <a:cxnLst>
                <a:cxn ang="0">
                  <a:pos x="connsiteX0" y="connsiteY0"/>
                </a:cxn>
                <a:cxn ang="0">
                  <a:pos x="connsiteX1" y="connsiteY1"/>
                </a:cxn>
              </a:cxnLst>
              <a:rect l="l" t="t" r="r" b="b"/>
              <a:pathLst>
                <a:path w="95250" h="9525">
                  <a:moveTo>
                    <a:pt x="95250" y="0"/>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76" name="Freeform: Shape 175">
              <a:extLst>
                <a:ext uri="{FF2B5EF4-FFF2-40B4-BE49-F238E27FC236}">
                  <a16:creationId xmlns:a16="http://schemas.microsoft.com/office/drawing/2014/main" id="{574144DF-035E-FB28-20EB-57718262A3C2}"/>
                </a:ext>
              </a:extLst>
            </p:cNvPr>
            <p:cNvSpPr/>
            <p:nvPr/>
          </p:nvSpPr>
          <p:spPr>
            <a:xfrm>
              <a:off x="5924550" y="3267075"/>
              <a:ext cx="76200" cy="9525"/>
            </a:xfrm>
            <a:custGeom>
              <a:avLst/>
              <a:gdLst>
                <a:gd name="connsiteX0" fmla="*/ 0 w 76200"/>
                <a:gd name="connsiteY0" fmla="*/ 0 h 9525"/>
                <a:gd name="connsiteX1" fmla="*/ 76200 w 76200"/>
                <a:gd name="connsiteY1" fmla="*/ 0 h 9525"/>
              </a:gdLst>
              <a:ahLst/>
              <a:cxnLst>
                <a:cxn ang="0">
                  <a:pos x="connsiteX0" y="connsiteY0"/>
                </a:cxn>
                <a:cxn ang="0">
                  <a:pos x="connsiteX1" y="connsiteY1"/>
                </a:cxn>
              </a:cxnLst>
              <a:rect l="l" t="t" r="r" b="b"/>
              <a:pathLst>
                <a:path w="76200" h="9525">
                  <a:moveTo>
                    <a:pt x="0" y="0"/>
                  </a:moveTo>
                  <a:lnTo>
                    <a:pt x="7620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77" name="Freeform: Shape 176">
              <a:extLst>
                <a:ext uri="{FF2B5EF4-FFF2-40B4-BE49-F238E27FC236}">
                  <a16:creationId xmlns:a16="http://schemas.microsoft.com/office/drawing/2014/main" id="{F6747F6E-D1A9-FEB3-F8A3-B3FBC1268364}"/>
                </a:ext>
              </a:extLst>
            </p:cNvPr>
            <p:cNvSpPr/>
            <p:nvPr/>
          </p:nvSpPr>
          <p:spPr>
            <a:xfrm>
              <a:off x="6057900" y="3324225"/>
              <a:ext cx="76200" cy="237934"/>
            </a:xfrm>
            <a:custGeom>
              <a:avLst/>
              <a:gdLst>
                <a:gd name="connsiteX0" fmla="*/ 0 w 76200"/>
                <a:gd name="connsiteY0" fmla="*/ 0 h 237934"/>
                <a:gd name="connsiteX1" fmla="*/ 0 w 76200"/>
                <a:gd name="connsiteY1" fmla="*/ 199835 h 237934"/>
                <a:gd name="connsiteX2" fmla="*/ 38291 w 76200"/>
                <a:gd name="connsiteY2" fmla="*/ 237935 h 237934"/>
                <a:gd name="connsiteX3" fmla="*/ 38291 w 76200"/>
                <a:gd name="connsiteY3" fmla="*/ 237935 h 237934"/>
                <a:gd name="connsiteX4" fmla="*/ 76200 w 76200"/>
                <a:gd name="connsiteY4" fmla="*/ 199835 h 237934"/>
                <a:gd name="connsiteX5" fmla="*/ 76200 w 76200"/>
                <a:gd name="connsiteY5" fmla="*/ 0 h 23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37934">
                  <a:moveTo>
                    <a:pt x="0" y="0"/>
                  </a:moveTo>
                  <a:lnTo>
                    <a:pt x="0" y="199835"/>
                  </a:lnTo>
                  <a:cubicBezTo>
                    <a:pt x="0" y="220980"/>
                    <a:pt x="17145" y="238030"/>
                    <a:pt x="38291" y="237935"/>
                  </a:cubicBezTo>
                  <a:lnTo>
                    <a:pt x="38291" y="237935"/>
                  </a:lnTo>
                  <a:cubicBezTo>
                    <a:pt x="59245" y="237935"/>
                    <a:pt x="76200" y="220790"/>
                    <a:pt x="76200" y="199835"/>
                  </a:cubicBezTo>
                  <a:lnTo>
                    <a:pt x="76200" y="0"/>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78" name="Freeform: Shape 177">
              <a:extLst>
                <a:ext uri="{FF2B5EF4-FFF2-40B4-BE49-F238E27FC236}">
                  <a16:creationId xmlns:a16="http://schemas.microsoft.com/office/drawing/2014/main" id="{C423D94E-D4DB-AE8B-E8CA-99A42DA6D24B}"/>
                </a:ext>
              </a:extLst>
            </p:cNvPr>
            <p:cNvSpPr/>
            <p:nvPr/>
          </p:nvSpPr>
          <p:spPr>
            <a:xfrm>
              <a:off x="6057900" y="3267075"/>
              <a:ext cx="76200" cy="9525"/>
            </a:xfrm>
            <a:custGeom>
              <a:avLst/>
              <a:gdLst>
                <a:gd name="connsiteX0" fmla="*/ 0 w 76200"/>
                <a:gd name="connsiteY0" fmla="*/ 0 h 9525"/>
                <a:gd name="connsiteX1" fmla="*/ 76200 w 76200"/>
                <a:gd name="connsiteY1" fmla="*/ 0 h 9525"/>
              </a:gdLst>
              <a:ahLst/>
              <a:cxnLst>
                <a:cxn ang="0">
                  <a:pos x="connsiteX0" y="connsiteY0"/>
                </a:cxn>
                <a:cxn ang="0">
                  <a:pos x="connsiteX1" y="connsiteY1"/>
                </a:cxn>
              </a:cxnLst>
              <a:rect l="l" t="t" r="r" b="b"/>
              <a:pathLst>
                <a:path w="76200" h="9525">
                  <a:moveTo>
                    <a:pt x="0" y="0"/>
                  </a:moveTo>
                  <a:lnTo>
                    <a:pt x="7620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79" name="Freeform: Shape 178">
              <a:extLst>
                <a:ext uri="{FF2B5EF4-FFF2-40B4-BE49-F238E27FC236}">
                  <a16:creationId xmlns:a16="http://schemas.microsoft.com/office/drawing/2014/main" id="{76F126F3-803D-4A07-F250-71BC7CE54639}"/>
                </a:ext>
              </a:extLst>
            </p:cNvPr>
            <p:cNvSpPr/>
            <p:nvPr/>
          </p:nvSpPr>
          <p:spPr>
            <a:xfrm>
              <a:off x="6191250" y="3324225"/>
              <a:ext cx="76200" cy="237934"/>
            </a:xfrm>
            <a:custGeom>
              <a:avLst/>
              <a:gdLst>
                <a:gd name="connsiteX0" fmla="*/ 0 w 76200"/>
                <a:gd name="connsiteY0" fmla="*/ 0 h 237934"/>
                <a:gd name="connsiteX1" fmla="*/ 0 w 76200"/>
                <a:gd name="connsiteY1" fmla="*/ 199835 h 237934"/>
                <a:gd name="connsiteX2" fmla="*/ 38291 w 76200"/>
                <a:gd name="connsiteY2" fmla="*/ 237935 h 237934"/>
                <a:gd name="connsiteX3" fmla="*/ 38291 w 76200"/>
                <a:gd name="connsiteY3" fmla="*/ 237935 h 237934"/>
                <a:gd name="connsiteX4" fmla="*/ 76200 w 76200"/>
                <a:gd name="connsiteY4" fmla="*/ 199835 h 237934"/>
                <a:gd name="connsiteX5" fmla="*/ 76200 w 76200"/>
                <a:gd name="connsiteY5" fmla="*/ 0 h 23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37934">
                  <a:moveTo>
                    <a:pt x="0" y="0"/>
                  </a:moveTo>
                  <a:lnTo>
                    <a:pt x="0" y="199835"/>
                  </a:lnTo>
                  <a:cubicBezTo>
                    <a:pt x="0" y="220980"/>
                    <a:pt x="17145" y="238030"/>
                    <a:pt x="38291" y="237935"/>
                  </a:cubicBezTo>
                  <a:lnTo>
                    <a:pt x="38291" y="237935"/>
                  </a:lnTo>
                  <a:cubicBezTo>
                    <a:pt x="59246" y="237935"/>
                    <a:pt x="76200" y="220790"/>
                    <a:pt x="76200" y="199835"/>
                  </a:cubicBezTo>
                  <a:lnTo>
                    <a:pt x="76200" y="0"/>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0" name="Freeform: Shape 179">
              <a:extLst>
                <a:ext uri="{FF2B5EF4-FFF2-40B4-BE49-F238E27FC236}">
                  <a16:creationId xmlns:a16="http://schemas.microsoft.com/office/drawing/2014/main" id="{BD5A80D4-2AB0-84EA-0298-BFEFB132E26E}"/>
                </a:ext>
              </a:extLst>
            </p:cNvPr>
            <p:cNvSpPr/>
            <p:nvPr/>
          </p:nvSpPr>
          <p:spPr>
            <a:xfrm>
              <a:off x="6191250" y="3267075"/>
              <a:ext cx="76200" cy="9525"/>
            </a:xfrm>
            <a:custGeom>
              <a:avLst/>
              <a:gdLst>
                <a:gd name="connsiteX0" fmla="*/ 0 w 76200"/>
                <a:gd name="connsiteY0" fmla="*/ 0 h 9525"/>
                <a:gd name="connsiteX1" fmla="*/ 76200 w 76200"/>
                <a:gd name="connsiteY1" fmla="*/ 0 h 9525"/>
              </a:gdLst>
              <a:ahLst/>
              <a:cxnLst>
                <a:cxn ang="0">
                  <a:pos x="connsiteX0" y="connsiteY0"/>
                </a:cxn>
                <a:cxn ang="0">
                  <a:pos x="connsiteX1" y="connsiteY1"/>
                </a:cxn>
              </a:cxnLst>
              <a:rect l="l" t="t" r="r" b="b"/>
              <a:pathLst>
                <a:path w="76200" h="9525">
                  <a:moveTo>
                    <a:pt x="0" y="0"/>
                  </a:moveTo>
                  <a:lnTo>
                    <a:pt x="7620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1" name="Freeform: Shape 180">
              <a:extLst>
                <a:ext uri="{FF2B5EF4-FFF2-40B4-BE49-F238E27FC236}">
                  <a16:creationId xmlns:a16="http://schemas.microsoft.com/office/drawing/2014/main" id="{022FC5E6-2E3A-01F1-3350-0F6A2C36814E}"/>
                </a:ext>
              </a:extLst>
            </p:cNvPr>
            <p:cNvSpPr/>
            <p:nvPr/>
          </p:nvSpPr>
          <p:spPr>
            <a:xfrm>
              <a:off x="5857875" y="3600450"/>
              <a:ext cx="476250" cy="57150"/>
            </a:xfrm>
            <a:custGeom>
              <a:avLst/>
              <a:gdLst>
                <a:gd name="connsiteX0" fmla="*/ 0 w 476250"/>
                <a:gd name="connsiteY0" fmla="*/ 0 h 57150"/>
                <a:gd name="connsiteX1" fmla="*/ 476250 w 476250"/>
                <a:gd name="connsiteY1" fmla="*/ 0 h 57150"/>
                <a:gd name="connsiteX2" fmla="*/ 476250 w 476250"/>
                <a:gd name="connsiteY2" fmla="*/ 57150 h 57150"/>
                <a:gd name="connsiteX3" fmla="*/ 0 w 4762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476250" h="57150">
                  <a:moveTo>
                    <a:pt x="0" y="0"/>
                  </a:moveTo>
                  <a:lnTo>
                    <a:pt x="476250" y="0"/>
                  </a:lnTo>
                  <a:lnTo>
                    <a:pt x="476250" y="57150"/>
                  </a:lnTo>
                  <a:lnTo>
                    <a:pt x="0" y="57150"/>
                  </a:lnTo>
                  <a:close/>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2" name="Freeform: Shape 181">
              <a:extLst>
                <a:ext uri="{FF2B5EF4-FFF2-40B4-BE49-F238E27FC236}">
                  <a16:creationId xmlns:a16="http://schemas.microsoft.com/office/drawing/2014/main" id="{D1C1C60B-9E17-A815-E81A-48D951CA9877}"/>
                </a:ext>
              </a:extLst>
            </p:cNvPr>
            <p:cNvSpPr/>
            <p:nvPr/>
          </p:nvSpPr>
          <p:spPr>
            <a:xfrm>
              <a:off x="5857875" y="3324225"/>
              <a:ext cx="476250" cy="9525"/>
            </a:xfrm>
            <a:custGeom>
              <a:avLst/>
              <a:gdLst>
                <a:gd name="connsiteX0" fmla="*/ 0 w 476250"/>
                <a:gd name="connsiteY0" fmla="*/ 0 h 9525"/>
                <a:gd name="connsiteX1" fmla="*/ 476250 w 476250"/>
                <a:gd name="connsiteY1" fmla="*/ 0 h 9525"/>
              </a:gdLst>
              <a:ahLst/>
              <a:cxnLst>
                <a:cxn ang="0">
                  <a:pos x="connsiteX0" y="connsiteY0"/>
                </a:cxn>
                <a:cxn ang="0">
                  <a:pos x="connsiteX1" y="connsiteY1"/>
                </a:cxn>
              </a:cxnLst>
              <a:rect l="l" t="t" r="r" b="b"/>
              <a:pathLst>
                <a:path w="476250" h="9525">
                  <a:moveTo>
                    <a:pt x="0" y="0"/>
                  </a:moveTo>
                  <a:lnTo>
                    <a:pt x="47625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3" name="Freeform: Shape 182">
              <a:extLst>
                <a:ext uri="{FF2B5EF4-FFF2-40B4-BE49-F238E27FC236}">
                  <a16:creationId xmlns:a16="http://schemas.microsoft.com/office/drawing/2014/main" id="{34038276-A66F-70DE-7141-70EFAFEDE6BD}"/>
                </a:ext>
              </a:extLst>
            </p:cNvPr>
            <p:cNvSpPr/>
            <p:nvPr/>
          </p:nvSpPr>
          <p:spPr>
            <a:xfrm>
              <a:off x="5876925" y="3295650"/>
              <a:ext cx="9525" cy="304800"/>
            </a:xfrm>
            <a:custGeom>
              <a:avLst/>
              <a:gdLst>
                <a:gd name="connsiteX0" fmla="*/ 0 w 9525"/>
                <a:gd name="connsiteY0" fmla="*/ 0 h 304800"/>
                <a:gd name="connsiteX1" fmla="*/ 0 w 9525"/>
                <a:gd name="connsiteY1" fmla="*/ 304800 h 304800"/>
              </a:gdLst>
              <a:ahLst/>
              <a:cxnLst>
                <a:cxn ang="0">
                  <a:pos x="connsiteX0" y="connsiteY0"/>
                </a:cxn>
                <a:cxn ang="0">
                  <a:pos x="connsiteX1" y="connsiteY1"/>
                </a:cxn>
              </a:cxnLst>
              <a:rect l="l" t="t" r="r" b="b"/>
              <a:pathLst>
                <a:path w="9525" h="304800">
                  <a:moveTo>
                    <a:pt x="0" y="0"/>
                  </a:moveTo>
                  <a:lnTo>
                    <a:pt x="0" y="30480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4" name="Freeform: Shape 183">
              <a:extLst>
                <a:ext uri="{FF2B5EF4-FFF2-40B4-BE49-F238E27FC236}">
                  <a16:creationId xmlns:a16="http://schemas.microsoft.com/office/drawing/2014/main" id="{3C674969-7679-0899-8AAB-B516D549562C}"/>
                </a:ext>
              </a:extLst>
            </p:cNvPr>
            <p:cNvSpPr/>
            <p:nvPr/>
          </p:nvSpPr>
          <p:spPr>
            <a:xfrm>
              <a:off x="6315075" y="3295650"/>
              <a:ext cx="9525" cy="304800"/>
            </a:xfrm>
            <a:custGeom>
              <a:avLst/>
              <a:gdLst>
                <a:gd name="connsiteX0" fmla="*/ 0 w 9525"/>
                <a:gd name="connsiteY0" fmla="*/ 0 h 304800"/>
                <a:gd name="connsiteX1" fmla="*/ 0 w 9525"/>
                <a:gd name="connsiteY1" fmla="*/ 304800 h 304800"/>
              </a:gdLst>
              <a:ahLst/>
              <a:cxnLst>
                <a:cxn ang="0">
                  <a:pos x="connsiteX0" y="connsiteY0"/>
                </a:cxn>
                <a:cxn ang="0">
                  <a:pos x="connsiteX1" y="connsiteY1"/>
                </a:cxn>
              </a:cxnLst>
              <a:rect l="l" t="t" r="r" b="b"/>
              <a:pathLst>
                <a:path w="9525" h="304800">
                  <a:moveTo>
                    <a:pt x="0" y="0"/>
                  </a:moveTo>
                  <a:lnTo>
                    <a:pt x="0" y="30480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5" name="Freeform: Shape 184">
              <a:extLst>
                <a:ext uri="{FF2B5EF4-FFF2-40B4-BE49-F238E27FC236}">
                  <a16:creationId xmlns:a16="http://schemas.microsoft.com/office/drawing/2014/main" id="{37AE41DE-365A-4C4D-1584-546D9D09C37B}"/>
                </a:ext>
              </a:extLst>
            </p:cNvPr>
            <p:cNvSpPr/>
            <p:nvPr/>
          </p:nvSpPr>
          <p:spPr>
            <a:xfrm>
              <a:off x="5924550" y="3200400"/>
              <a:ext cx="9525" cy="85725"/>
            </a:xfrm>
            <a:custGeom>
              <a:avLst/>
              <a:gdLst>
                <a:gd name="connsiteX0" fmla="*/ 0 w 9525"/>
                <a:gd name="connsiteY0" fmla="*/ 85725 h 85725"/>
                <a:gd name="connsiteX1" fmla="*/ 0 w 9525"/>
                <a:gd name="connsiteY1" fmla="*/ 0 h 85725"/>
              </a:gdLst>
              <a:ahLst/>
              <a:cxnLst>
                <a:cxn ang="0">
                  <a:pos x="connsiteX0" y="connsiteY0"/>
                </a:cxn>
                <a:cxn ang="0">
                  <a:pos x="connsiteX1" y="connsiteY1"/>
                </a:cxn>
              </a:cxnLst>
              <a:rect l="l" t="t" r="r" b="b"/>
              <a:pathLst>
                <a:path w="9525" h="85725">
                  <a:moveTo>
                    <a:pt x="0" y="85725"/>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6" name="Freeform: Shape 185">
              <a:extLst>
                <a:ext uri="{FF2B5EF4-FFF2-40B4-BE49-F238E27FC236}">
                  <a16:creationId xmlns:a16="http://schemas.microsoft.com/office/drawing/2014/main" id="{2D66131E-5E4F-3BEF-905F-7E4F27D41101}"/>
                </a:ext>
              </a:extLst>
            </p:cNvPr>
            <p:cNvSpPr/>
            <p:nvPr/>
          </p:nvSpPr>
          <p:spPr>
            <a:xfrm>
              <a:off x="6000750" y="3200400"/>
              <a:ext cx="9525" cy="85725"/>
            </a:xfrm>
            <a:custGeom>
              <a:avLst/>
              <a:gdLst>
                <a:gd name="connsiteX0" fmla="*/ 0 w 9525"/>
                <a:gd name="connsiteY0" fmla="*/ 85725 h 85725"/>
                <a:gd name="connsiteX1" fmla="*/ 0 w 9525"/>
                <a:gd name="connsiteY1" fmla="*/ 0 h 85725"/>
              </a:gdLst>
              <a:ahLst/>
              <a:cxnLst>
                <a:cxn ang="0">
                  <a:pos x="connsiteX0" y="connsiteY0"/>
                </a:cxn>
                <a:cxn ang="0">
                  <a:pos x="connsiteX1" y="connsiteY1"/>
                </a:cxn>
              </a:cxnLst>
              <a:rect l="l" t="t" r="r" b="b"/>
              <a:pathLst>
                <a:path w="9525" h="85725">
                  <a:moveTo>
                    <a:pt x="0" y="85725"/>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7" name="Freeform: Shape 186">
              <a:extLst>
                <a:ext uri="{FF2B5EF4-FFF2-40B4-BE49-F238E27FC236}">
                  <a16:creationId xmlns:a16="http://schemas.microsoft.com/office/drawing/2014/main" id="{ACD88EC9-4DA9-E068-2FF6-11A95F3E144C}"/>
                </a:ext>
              </a:extLst>
            </p:cNvPr>
            <p:cNvSpPr/>
            <p:nvPr/>
          </p:nvSpPr>
          <p:spPr>
            <a:xfrm>
              <a:off x="6057900" y="3200400"/>
              <a:ext cx="9525" cy="85725"/>
            </a:xfrm>
            <a:custGeom>
              <a:avLst/>
              <a:gdLst>
                <a:gd name="connsiteX0" fmla="*/ 0 w 9525"/>
                <a:gd name="connsiteY0" fmla="*/ 85725 h 85725"/>
                <a:gd name="connsiteX1" fmla="*/ 0 w 9525"/>
                <a:gd name="connsiteY1" fmla="*/ 0 h 85725"/>
              </a:gdLst>
              <a:ahLst/>
              <a:cxnLst>
                <a:cxn ang="0">
                  <a:pos x="connsiteX0" y="connsiteY0"/>
                </a:cxn>
                <a:cxn ang="0">
                  <a:pos x="connsiteX1" y="connsiteY1"/>
                </a:cxn>
              </a:cxnLst>
              <a:rect l="l" t="t" r="r" b="b"/>
              <a:pathLst>
                <a:path w="9525" h="85725">
                  <a:moveTo>
                    <a:pt x="0" y="85725"/>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8" name="Freeform: Shape 187">
              <a:extLst>
                <a:ext uri="{FF2B5EF4-FFF2-40B4-BE49-F238E27FC236}">
                  <a16:creationId xmlns:a16="http://schemas.microsoft.com/office/drawing/2014/main" id="{EFB11439-080A-898D-6B62-C3D8F54D96BD}"/>
                </a:ext>
              </a:extLst>
            </p:cNvPr>
            <p:cNvSpPr/>
            <p:nvPr/>
          </p:nvSpPr>
          <p:spPr>
            <a:xfrm>
              <a:off x="6134100" y="3200400"/>
              <a:ext cx="9525" cy="85725"/>
            </a:xfrm>
            <a:custGeom>
              <a:avLst/>
              <a:gdLst>
                <a:gd name="connsiteX0" fmla="*/ 0 w 9525"/>
                <a:gd name="connsiteY0" fmla="*/ 85725 h 85725"/>
                <a:gd name="connsiteX1" fmla="*/ 0 w 9525"/>
                <a:gd name="connsiteY1" fmla="*/ 0 h 85725"/>
              </a:gdLst>
              <a:ahLst/>
              <a:cxnLst>
                <a:cxn ang="0">
                  <a:pos x="connsiteX0" y="connsiteY0"/>
                </a:cxn>
                <a:cxn ang="0">
                  <a:pos x="connsiteX1" y="connsiteY1"/>
                </a:cxn>
              </a:cxnLst>
              <a:rect l="l" t="t" r="r" b="b"/>
              <a:pathLst>
                <a:path w="9525" h="85725">
                  <a:moveTo>
                    <a:pt x="0" y="85725"/>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89" name="Freeform: Shape 188">
              <a:extLst>
                <a:ext uri="{FF2B5EF4-FFF2-40B4-BE49-F238E27FC236}">
                  <a16:creationId xmlns:a16="http://schemas.microsoft.com/office/drawing/2014/main" id="{B20DEA8B-1805-3D68-5A26-509DA8EEF8A1}"/>
                </a:ext>
              </a:extLst>
            </p:cNvPr>
            <p:cNvSpPr/>
            <p:nvPr/>
          </p:nvSpPr>
          <p:spPr>
            <a:xfrm>
              <a:off x="6191250" y="3200400"/>
              <a:ext cx="9525" cy="85725"/>
            </a:xfrm>
            <a:custGeom>
              <a:avLst/>
              <a:gdLst>
                <a:gd name="connsiteX0" fmla="*/ 0 w 9525"/>
                <a:gd name="connsiteY0" fmla="*/ 85725 h 85725"/>
                <a:gd name="connsiteX1" fmla="*/ 0 w 9525"/>
                <a:gd name="connsiteY1" fmla="*/ 0 h 85725"/>
              </a:gdLst>
              <a:ahLst/>
              <a:cxnLst>
                <a:cxn ang="0">
                  <a:pos x="connsiteX0" y="connsiteY0"/>
                </a:cxn>
                <a:cxn ang="0">
                  <a:pos x="connsiteX1" y="connsiteY1"/>
                </a:cxn>
              </a:cxnLst>
              <a:rect l="l" t="t" r="r" b="b"/>
              <a:pathLst>
                <a:path w="9525" h="85725">
                  <a:moveTo>
                    <a:pt x="0" y="85725"/>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90" name="Freeform: Shape 189">
              <a:extLst>
                <a:ext uri="{FF2B5EF4-FFF2-40B4-BE49-F238E27FC236}">
                  <a16:creationId xmlns:a16="http://schemas.microsoft.com/office/drawing/2014/main" id="{3F2E9207-994D-B25D-22C1-B0C3E3001812}"/>
                </a:ext>
              </a:extLst>
            </p:cNvPr>
            <p:cNvSpPr/>
            <p:nvPr/>
          </p:nvSpPr>
          <p:spPr>
            <a:xfrm>
              <a:off x="6267450" y="3200400"/>
              <a:ext cx="9525" cy="85725"/>
            </a:xfrm>
            <a:custGeom>
              <a:avLst/>
              <a:gdLst>
                <a:gd name="connsiteX0" fmla="*/ 0 w 9525"/>
                <a:gd name="connsiteY0" fmla="*/ 85725 h 85725"/>
                <a:gd name="connsiteX1" fmla="*/ 0 w 9525"/>
                <a:gd name="connsiteY1" fmla="*/ 0 h 85725"/>
              </a:gdLst>
              <a:ahLst/>
              <a:cxnLst>
                <a:cxn ang="0">
                  <a:pos x="connsiteX0" y="connsiteY0"/>
                </a:cxn>
                <a:cxn ang="0">
                  <a:pos x="connsiteX1" y="connsiteY1"/>
                </a:cxn>
              </a:cxnLst>
              <a:rect l="l" t="t" r="r" b="b"/>
              <a:pathLst>
                <a:path w="9525" h="85725">
                  <a:moveTo>
                    <a:pt x="0" y="85725"/>
                  </a:moveTo>
                  <a:lnTo>
                    <a:pt x="0" y="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grpSp>
      <p:grpSp>
        <p:nvGrpSpPr>
          <p:cNvPr id="200" name="Group 199">
            <a:extLst>
              <a:ext uri="{FF2B5EF4-FFF2-40B4-BE49-F238E27FC236}">
                <a16:creationId xmlns:a16="http://schemas.microsoft.com/office/drawing/2014/main" id="{47669A39-6FDC-CD8B-57FC-BC6CB5740BFA}"/>
              </a:ext>
            </a:extLst>
          </p:cNvPr>
          <p:cNvGrpSpPr/>
          <p:nvPr/>
        </p:nvGrpSpPr>
        <p:grpSpPr>
          <a:xfrm>
            <a:off x="7424656" y="4851795"/>
            <a:ext cx="568620" cy="556974"/>
            <a:chOff x="5862613" y="3200411"/>
            <a:chExt cx="466749" cy="457189"/>
          </a:xfrm>
        </p:grpSpPr>
        <p:sp>
          <p:nvSpPr>
            <p:cNvPr id="195" name="Freeform: Shape 194">
              <a:extLst>
                <a:ext uri="{FF2B5EF4-FFF2-40B4-BE49-F238E27FC236}">
                  <a16:creationId xmlns:a16="http://schemas.microsoft.com/office/drawing/2014/main" id="{A8BD5ED9-C433-120C-712A-738FF27F9261}"/>
                </a:ext>
              </a:extLst>
            </p:cNvPr>
            <p:cNvSpPr/>
            <p:nvPr/>
          </p:nvSpPr>
          <p:spPr>
            <a:xfrm>
              <a:off x="5862613" y="3200411"/>
              <a:ext cx="457271" cy="457140"/>
            </a:xfrm>
            <a:custGeom>
              <a:avLst/>
              <a:gdLst>
                <a:gd name="connsiteX0" fmla="*/ 412361 w 457271"/>
                <a:gd name="connsiteY0" fmla="*/ 193250 h 457140"/>
                <a:gd name="connsiteX1" fmla="*/ 426553 w 457271"/>
                <a:gd name="connsiteY1" fmla="*/ 179058 h 457140"/>
                <a:gd name="connsiteX2" fmla="*/ 426553 w 457271"/>
                <a:gd name="connsiteY2" fmla="*/ 30754 h 457140"/>
                <a:gd name="connsiteX3" fmla="*/ 278154 w 457271"/>
                <a:gd name="connsiteY3" fmla="*/ 30754 h 457140"/>
                <a:gd name="connsiteX4" fmla="*/ 154519 w 457271"/>
                <a:gd name="connsiteY4" fmla="*/ 154388 h 457140"/>
                <a:gd name="connsiteX5" fmla="*/ 30790 w 457271"/>
                <a:gd name="connsiteY5" fmla="*/ 278118 h 457140"/>
                <a:gd name="connsiteX6" fmla="*/ 30790 w 457271"/>
                <a:gd name="connsiteY6" fmla="*/ 426422 h 457140"/>
                <a:gd name="connsiteX7" fmla="*/ 179189 w 457271"/>
                <a:gd name="connsiteY7" fmla="*/ 426422 h 457140"/>
                <a:gd name="connsiteX8" fmla="*/ 202811 w 457271"/>
                <a:gd name="connsiteY8" fmla="*/ 402800 h 45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71" h="457140">
                  <a:moveTo>
                    <a:pt x="412361" y="193250"/>
                  </a:moveTo>
                  <a:lnTo>
                    <a:pt x="426553" y="179058"/>
                  </a:lnTo>
                  <a:cubicBezTo>
                    <a:pt x="467511" y="138101"/>
                    <a:pt x="467511" y="71711"/>
                    <a:pt x="426553" y="30754"/>
                  </a:cubicBezTo>
                  <a:cubicBezTo>
                    <a:pt x="385501" y="-10204"/>
                    <a:pt x="319111" y="-10299"/>
                    <a:pt x="278154" y="30754"/>
                  </a:cubicBezTo>
                  <a:lnTo>
                    <a:pt x="154519" y="154388"/>
                  </a:lnTo>
                  <a:lnTo>
                    <a:pt x="30790" y="278118"/>
                  </a:lnTo>
                  <a:cubicBezTo>
                    <a:pt x="-10263" y="319076"/>
                    <a:pt x="-10263" y="385465"/>
                    <a:pt x="30790" y="426422"/>
                  </a:cubicBezTo>
                  <a:cubicBezTo>
                    <a:pt x="71747" y="467380"/>
                    <a:pt x="138232" y="467380"/>
                    <a:pt x="179189" y="426422"/>
                  </a:cubicBezTo>
                  <a:lnTo>
                    <a:pt x="202811" y="402800"/>
                  </a:ln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96" name="Freeform: Shape 195">
              <a:extLst>
                <a:ext uri="{FF2B5EF4-FFF2-40B4-BE49-F238E27FC236}">
                  <a16:creationId xmlns:a16="http://schemas.microsoft.com/office/drawing/2014/main" id="{1FFAD687-2142-3583-9CFC-B5541D489D4C}"/>
                </a:ext>
              </a:extLst>
            </p:cNvPr>
            <p:cNvSpPr/>
            <p:nvPr/>
          </p:nvSpPr>
          <p:spPr>
            <a:xfrm>
              <a:off x="6167722" y="3248001"/>
              <a:ext cx="86582" cy="17930"/>
            </a:xfrm>
            <a:custGeom>
              <a:avLst/>
              <a:gdLst>
                <a:gd name="connsiteX0" fmla="*/ 86582 w 86582"/>
                <a:gd name="connsiteY0" fmla="*/ 17931 h 17930"/>
                <a:gd name="connsiteX1" fmla="*/ 0 w 86582"/>
                <a:gd name="connsiteY1" fmla="*/ 17931 h 17930"/>
              </a:gdLst>
              <a:ahLst/>
              <a:cxnLst>
                <a:cxn ang="0">
                  <a:pos x="connsiteX0" y="connsiteY0"/>
                </a:cxn>
                <a:cxn ang="0">
                  <a:pos x="connsiteX1" y="connsiteY1"/>
                </a:cxn>
              </a:cxnLst>
              <a:rect l="l" t="t" r="r" b="b"/>
              <a:pathLst>
                <a:path w="86582" h="17930">
                  <a:moveTo>
                    <a:pt x="86582" y="17931"/>
                  </a:moveTo>
                  <a:cubicBezTo>
                    <a:pt x="62675" y="-5977"/>
                    <a:pt x="23908" y="-5977"/>
                    <a:pt x="0" y="17931"/>
                  </a:cubicBezTo>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97" name="Freeform: Shape 196">
              <a:extLst>
                <a:ext uri="{FF2B5EF4-FFF2-40B4-BE49-F238E27FC236}">
                  <a16:creationId xmlns:a16="http://schemas.microsoft.com/office/drawing/2014/main" id="{E98FC0CF-4039-2662-ACE4-4608603D32C9}"/>
                </a:ext>
              </a:extLst>
            </p:cNvPr>
            <p:cNvSpPr/>
            <p:nvPr/>
          </p:nvSpPr>
          <p:spPr>
            <a:xfrm>
              <a:off x="6081712" y="3409950"/>
              <a:ext cx="247650" cy="247650"/>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noFill/>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98" name="Freeform: Shape 197">
              <a:extLst>
                <a:ext uri="{FF2B5EF4-FFF2-40B4-BE49-F238E27FC236}">
                  <a16:creationId xmlns:a16="http://schemas.microsoft.com/office/drawing/2014/main" id="{1EF74467-328B-B24A-F730-2375BFCC9EAB}"/>
                </a:ext>
              </a:extLst>
            </p:cNvPr>
            <p:cNvSpPr/>
            <p:nvPr/>
          </p:nvSpPr>
          <p:spPr>
            <a:xfrm>
              <a:off x="6017037" y="3354800"/>
              <a:ext cx="74199" cy="74199"/>
            </a:xfrm>
            <a:custGeom>
              <a:avLst/>
              <a:gdLst>
                <a:gd name="connsiteX0" fmla="*/ 0 w 74199"/>
                <a:gd name="connsiteY0" fmla="*/ 0 h 74199"/>
                <a:gd name="connsiteX1" fmla="*/ 74200 w 74199"/>
                <a:gd name="connsiteY1" fmla="*/ 74200 h 74199"/>
              </a:gdLst>
              <a:ahLst/>
              <a:cxnLst>
                <a:cxn ang="0">
                  <a:pos x="connsiteX0" y="connsiteY0"/>
                </a:cxn>
                <a:cxn ang="0">
                  <a:pos x="connsiteX1" y="connsiteY1"/>
                </a:cxn>
              </a:cxnLst>
              <a:rect l="l" t="t" r="r" b="b"/>
              <a:pathLst>
                <a:path w="74199" h="74199">
                  <a:moveTo>
                    <a:pt x="0" y="0"/>
                  </a:moveTo>
                  <a:lnTo>
                    <a:pt x="74200" y="7420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sp>
          <p:nvSpPr>
            <p:cNvPr id="199" name="Freeform: Shape 198">
              <a:extLst>
                <a:ext uri="{FF2B5EF4-FFF2-40B4-BE49-F238E27FC236}">
                  <a16:creationId xmlns:a16="http://schemas.microsoft.com/office/drawing/2014/main" id="{2756671A-23A6-1F75-9A23-911BE0B0EE73}"/>
                </a:ext>
              </a:extLst>
            </p:cNvPr>
            <p:cNvSpPr/>
            <p:nvPr/>
          </p:nvSpPr>
          <p:spPr>
            <a:xfrm>
              <a:off x="6148387" y="3476625"/>
              <a:ext cx="114300" cy="114300"/>
            </a:xfrm>
            <a:custGeom>
              <a:avLst/>
              <a:gdLst>
                <a:gd name="connsiteX0" fmla="*/ 114300 w 114300"/>
                <a:gd name="connsiteY0" fmla="*/ 0 h 114300"/>
                <a:gd name="connsiteX1" fmla="*/ 0 w 114300"/>
                <a:gd name="connsiteY1" fmla="*/ 114300 h 114300"/>
              </a:gdLst>
              <a:ahLst/>
              <a:cxnLst>
                <a:cxn ang="0">
                  <a:pos x="connsiteX0" y="connsiteY0"/>
                </a:cxn>
                <a:cxn ang="0">
                  <a:pos x="connsiteX1" y="connsiteY1"/>
                </a:cxn>
              </a:cxnLst>
              <a:rect l="l" t="t" r="r" b="b"/>
              <a:pathLst>
                <a:path w="114300" h="114300">
                  <a:moveTo>
                    <a:pt x="114300" y="0"/>
                  </a:moveTo>
                  <a:lnTo>
                    <a:pt x="0" y="114300"/>
                  </a:lnTo>
                </a:path>
              </a:pathLst>
            </a:custGeom>
            <a:ln w="25400"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9D8D6"/>
                </a:solidFill>
                <a:effectLst/>
                <a:uLnTx/>
                <a:uFillTx/>
                <a:ea typeface="+mn-ea"/>
                <a:cs typeface="+mn-cs"/>
              </a:endParaRPr>
            </a:p>
          </p:txBody>
        </p:sp>
      </p:grpSp>
      <p:pic>
        <p:nvPicPr>
          <p:cNvPr id="202" name="Graphic 201">
            <a:extLst>
              <a:ext uri="{FF2B5EF4-FFF2-40B4-BE49-F238E27FC236}">
                <a16:creationId xmlns:a16="http://schemas.microsoft.com/office/drawing/2014/main" id="{90D38A8A-740A-B7C1-56B8-A7742E79A4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5089" y="2733008"/>
            <a:ext cx="647755" cy="647755"/>
          </a:xfrm>
          <a:prstGeom prst="rect">
            <a:avLst/>
          </a:prstGeom>
        </p:spPr>
      </p:pic>
      <p:pic>
        <p:nvPicPr>
          <p:cNvPr id="204" name="Graphic 203">
            <a:extLst>
              <a:ext uri="{FF2B5EF4-FFF2-40B4-BE49-F238E27FC236}">
                <a16:creationId xmlns:a16="http://schemas.microsoft.com/office/drawing/2014/main" id="{2B1A14DA-E8D5-1435-4938-97EF0A299E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02151" y="598368"/>
            <a:ext cx="613630" cy="613630"/>
          </a:xfrm>
          <a:prstGeom prst="rect">
            <a:avLst/>
          </a:prstGeom>
        </p:spPr>
      </p:pic>
      <p:pic>
        <p:nvPicPr>
          <p:cNvPr id="206" name="Graphic 205">
            <a:extLst>
              <a:ext uri="{FF2B5EF4-FFF2-40B4-BE49-F238E27FC236}">
                <a16:creationId xmlns:a16="http://schemas.microsoft.com/office/drawing/2014/main" id="{D949C1EA-EA05-C4D5-9D55-D5E9C92594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26727" y="621452"/>
            <a:ext cx="620683" cy="640080"/>
          </a:xfrm>
          <a:prstGeom prst="rect">
            <a:avLst/>
          </a:prstGeom>
        </p:spPr>
      </p:pic>
      <p:pic>
        <p:nvPicPr>
          <p:cNvPr id="30" name="Picture 77">
            <a:extLst>
              <a:ext uri="{FF2B5EF4-FFF2-40B4-BE49-F238E27FC236}">
                <a16:creationId xmlns:a16="http://schemas.microsoft.com/office/drawing/2014/main" id="{665DB5D5-21AA-9AB7-4C6A-FB7545841A12}"/>
              </a:ext>
            </a:extLst>
          </p:cNvPr>
          <p:cNvPicPr>
            <a:picLocks noChangeAspect="1"/>
          </p:cNvPicPr>
          <p:nvPr/>
        </p:nvPicPr>
        <p:blipFill>
          <a:blip r:embed="rId14"/>
          <a:srcRect/>
          <a:stretch/>
        </p:blipFill>
        <p:spPr>
          <a:xfrm>
            <a:off x="283169" y="1389640"/>
            <a:ext cx="2568917" cy="848272"/>
          </a:xfrm>
          <a:prstGeom prst="rect">
            <a:avLst/>
          </a:prstGeom>
        </p:spPr>
      </p:pic>
      <p:pic>
        <p:nvPicPr>
          <p:cNvPr id="1026" name="Picture 2">
            <a:extLst>
              <a:ext uri="{FF2B5EF4-FFF2-40B4-BE49-F238E27FC236}">
                <a16:creationId xmlns:a16="http://schemas.microsoft.com/office/drawing/2014/main" id="{D2B4C862-8199-35E5-A759-87A298103D04}"/>
              </a:ext>
            </a:extLst>
          </p:cNvPr>
          <p:cNvPicPr>
            <a:picLocks noChangeAspect="1" noChangeArrowheads="1"/>
          </p:cNvPicPr>
          <p:nvPr/>
        </p:nvPicPr>
        <p:blipFill rotWithShape="1">
          <a:blip r:embed="rId15">
            <a:biLevel thresh="25000"/>
            <a:extLst>
              <a:ext uri="{BEBA8EAE-BF5A-486C-A8C5-ECC9F3942E4B}">
                <a14:imgProps xmlns:a14="http://schemas.microsoft.com/office/drawing/2010/main">
                  <a14:imgLayer r:embed="rId16">
                    <a14:imgEffect>
                      <a14:backgroundRemoval t="10000" b="90000" l="10000" r="90000">
                        <a14:foregroundMark x1="42643" y1="41600" x2="42643" y2="41600"/>
                        <a14:foregroundMark x1="49550" y1="41800" x2="49550" y2="41800"/>
                        <a14:foregroundMark x1="52553" y1="51600" x2="52553" y2="51600"/>
                        <a14:foregroundMark x1="59009" y1="51200" x2="59009" y2="51200"/>
                      </a14:backgroundRemoval>
                    </a14:imgEffect>
                  </a14:imgLayer>
                </a14:imgProps>
              </a:ext>
              <a:ext uri="{28A0092B-C50C-407E-A947-70E740481C1C}">
                <a14:useLocalDpi xmlns:a14="http://schemas.microsoft.com/office/drawing/2010/main" val="0"/>
              </a:ext>
            </a:extLst>
          </a:blip>
          <a:srcRect l="32281" t="26888" r="29679" b="25573"/>
          <a:stretch/>
        </p:blipFill>
        <p:spPr bwMode="auto">
          <a:xfrm>
            <a:off x="1377056" y="5291504"/>
            <a:ext cx="487434" cy="45733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3DBF3DE1-3B1F-1440-F846-F8C6EB54617E}"/>
              </a:ext>
            </a:extLst>
          </p:cNvPr>
          <p:cNvSpPr txBox="1">
            <a:spLocks/>
          </p:cNvSpPr>
          <p:nvPr/>
        </p:nvSpPr>
        <p:spPr>
          <a:xfrm>
            <a:off x="457768" y="3054846"/>
            <a:ext cx="2568917" cy="1661400"/>
          </a:xfrm>
          <a:prstGeom prst="rect">
            <a:avLst/>
          </a:prstGeom>
        </p:spPr>
        <p:txBody>
          <a:bodyPr anchor="t">
            <a:noAutofit/>
          </a:bodyPr>
          <a:lstStyle>
            <a:lvl1pPr algn="l" defTabSz="914400" rtl="0" eaLnBrk="1" latinLnBrk="0" hangingPunct="1">
              <a:lnSpc>
                <a:spcPct val="90000"/>
              </a:lnSpc>
              <a:spcBef>
                <a:spcPct val="0"/>
              </a:spcBef>
              <a:buNone/>
              <a:defRPr sz="2400" b="0" kern="1200" cap="all" spc="120" baseline="0">
                <a:solidFill>
                  <a:schemeClr val="accent1"/>
                </a:solidFill>
                <a:latin typeface="Gill Sans MT" panose="020B0502020104020203" pitchFamily="34" charset="0"/>
                <a:ea typeface="+mj-ea"/>
                <a:cs typeface="+mj-cs"/>
              </a:defRPr>
            </a:lvl1pPr>
          </a:lstStyle>
          <a:p>
            <a:pPr algn="ctr">
              <a:lnSpc>
                <a:spcPct val="100000"/>
              </a:lnSpc>
            </a:pPr>
            <a:r>
              <a:rPr lang="zh-CN" altLang="en-US" sz="4000" b="1" cap="none" spc="300">
                <a:solidFill>
                  <a:srgbClr val="FFFFFF"/>
                </a:solidFill>
                <a:latin typeface="+mn-lt"/>
                <a:cs typeface="Arial" panose="020B0604020202020204" pitchFamily="34" charset="0"/>
              </a:rPr>
              <a:t>数 据</a:t>
            </a:r>
            <a:endParaRPr lang="en-US" altLang="zh-CN" sz="4000" b="1" cap="none" spc="300">
              <a:solidFill>
                <a:srgbClr val="FFFFFF"/>
              </a:solidFill>
              <a:latin typeface="+mn-lt"/>
              <a:cs typeface="Arial" panose="020B0604020202020204" pitchFamily="34" charset="0"/>
            </a:endParaRPr>
          </a:p>
          <a:p>
            <a:pPr algn="ctr">
              <a:lnSpc>
                <a:spcPct val="100000"/>
              </a:lnSpc>
            </a:pPr>
            <a:r>
              <a:rPr lang="zh-CN" altLang="en-US" sz="4000" b="1" cap="none" spc="300">
                <a:solidFill>
                  <a:srgbClr val="FFFFFF"/>
                </a:solidFill>
                <a:latin typeface="+mn-lt"/>
                <a:cs typeface="Arial" panose="020B0604020202020204" pitchFamily="34" charset="0"/>
              </a:rPr>
              <a:t>一 览</a:t>
            </a:r>
            <a:endParaRPr lang="en-US" sz="3600" b="1" cap="none" spc="300">
              <a:solidFill>
                <a:srgbClr val="FFFFFF"/>
              </a:solidFill>
              <a:latin typeface="+mn-lt"/>
              <a:cs typeface="Arial" panose="020B0604020202020204" pitchFamily="34" charset="0"/>
            </a:endParaRPr>
          </a:p>
        </p:txBody>
      </p:sp>
      <p:cxnSp>
        <p:nvCxnSpPr>
          <p:cNvPr id="4" name="Straight Connector 140">
            <a:extLst>
              <a:ext uri="{FF2B5EF4-FFF2-40B4-BE49-F238E27FC236}">
                <a16:creationId xmlns:a16="http://schemas.microsoft.com/office/drawing/2014/main" id="{70376977-0691-6CE9-B825-15D201371079}"/>
              </a:ext>
            </a:extLst>
          </p:cNvPr>
          <p:cNvCxnSpPr>
            <a:cxnSpLocks/>
          </p:cNvCxnSpPr>
          <p:nvPr/>
        </p:nvCxnSpPr>
        <p:spPr>
          <a:xfrm flipV="1">
            <a:off x="846141" y="2676658"/>
            <a:ext cx="1646298" cy="12430"/>
          </a:xfrm>
          <a:prstGeom prst="line">
            <a:avLst/>
          </a:prstGeom>
          <a:ln w="9525" cap="rnd">
            <a:solidFill>
              <a:srgbClr val="FFFFFF">
                <a:alpha val="31627"/>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144">
            <a:extLst>
              <a:ext uri="{FF2B5EF4-FFF2-40B4-BE49-F238E27FC236}">
                <a16:creationId xmlns:a16="http://schemas.microsoft.com/office/drawing/2014/main" id="{3563CB17-BE3B-774B-55D9-937FE14FF115}"/>
              </a:ext>
            </a:extLst>
          </p:cNvPr>
          <p:cNvCxnSpPr>
            <a:cxnSpLocks/>
          </p:cNvCxnSpPr>
          <p:nvPr/>
        </p:nvCxnSpPr>
        <p:spPr>
          <a:xfrm flipV="1">
            <a:off x="846141" y="4714108"/>
            <a:ext cx="1646298" cy="12430"/>
          </a:xfrm>
          <a:prstGeom prst="line">
            <a:avLst/>
          </a:prstGeom>
          <a:ln w="9525" cap="rnd">
            <a:solidFill>
              <a:srgbClr val="FFFFFF">
                <a:alpha val="31627"/>
              </a:srgbClr>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A4F5E8E4-E413-8504-6870-6FBE71321CC2}"/>
              </a:ext>
            </a:extLst>
          </p:cNvPr>
          <p:cNvSpPr txBox="1"/>
          <p:nvPr/>
        </p:nvSpPr>
        <p:spPr>
          <a:xfrm>
            <a:off x="3584706" y="6531086"/>
            <a:ext cx="1007007" cy="215444"/>
          </a:xfrm>
          <a:prstGeom prst="rect">
            <a:avLst/>
          </a:prstGeom>
          <a:noFill/>
        </p:spPr>
        <p:txBody>
          <a:bodyPr wrap="none" rtlCol="0">
            <a:spAutoFit/>
          </a:bodyPr>
          <a:lstStyle/>
          <a:p>
            <a:pPr algn="l"/>
            <a:r>
              <a:rPr lang="en-US" altLang="zh-CN" sz="800">
                <a:solidFill>
                  <a:srgbClr val="FFFFFF"/>
                </a:solidFill>
              </a:rPr>
              <a:t>*NME=</a:t>
            </a:r>
            <a:r>
              <a:rPr lang="zh-CN" altLang="en-US" sz="800">
                <a:solidFill>
                  <a:srgbClr val="FFFFFF"/>
                </a:solidFill>
              </a:rPr>
              <a:t>新分子实体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4E49F861-41DC-E145-0B70-67003B9D1518}"/>
              </a:ext>
            </a:extLst>
          </p:cNvPr>
          <p:cNvGrpSpPr/>
          <p:nvPr/>
        </p:nvGrpSpPr>
        <p:grpSpPr>
          <a:xfrm>
            <a:off x="5882842" y="2084379"/>
            <a:ext cx="1235987" cy="1096413"/>
            <a:chOff x="6565748" y="2084379"/>
            <a:chExt cx="1235987" cy="1096413"/>
          </a:xfrm>
        </p:grpSpPr>
        <p:pic>
          <p:nvPicPr>
            <p:cNvPr id="152" name="Picture 151"/>
            <p:cNvPicPr/>
            <p:nvPr/>
          </p:nvPicPr>
          <p:blipFill rotWithShape="1">
            <a:blip r:embed="rId3" cstate="print"/>
            <a:srcRect/>
            <a:stretch>
              <a:fillRect/>
            </a:stretch>
          </p:blipFill>
          <p:spPr>
            <a:xfrm>
              <a:off x="6565748" y="2084379"/>
              <a:ext cx="1235987" cy="1096413"/>
            </a:xfrm>
            <a:prstGeom prst="roundRect">
              <a:avLst>
                <a:gd name="adj" fmla="val 16667"/>
              </a:avLst>
            </a:prstGeom>
            <a:ln w="6350">
              <a:solidFill>
                <a:schemeClr val="bg1"/>
              </a:solidFill>
            </a:ln>
            <a:effectLst>
              <a:outerShdw blurRad="63500" sx="102000" sy="102000" algn="ctr" rotWithShape="0">
                <a:prstClr val="black">
                  <a:alpha val="17000"/>
                </a:prstClr>
              </a:outerShdw>
            </a:effectLst>
          </p:spPr>
        </p:pic>
        <p:sp>
          <p:nvSpPr>
            <p:cNvPr id="37" name="矩形 36">
              <a:extLst>
                <a:ext uri="{FF2B5EF4-FFF2-40B4-BE49-F238E27FC236}">
                  <a16:creationId xmlns:a16="http://schemas.microsoft.com/office/drawing/2014/main" id="{69711CE3-1C2F-E65F-E163-000ECD3D7A03}"/>
                </a:ext>
              </a:extLst>
            </p:cNvPr>
            <p:cNvSpPr/>
            <p:nvPr/>
          </p:nvSpPr>
          <p:spPr>
            <a:xfrm>
              <a:off x="7253706" y="2548693"/>
              <a:ext cx="293707" cy="83781"/>
            </a:xfrm>
            <a:prstGeom prst="rect">
              <a:avLst/>
            </a:prstGeom>
            <a:solidFill>
              <a:srgbClr val="C9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矩形: 圆角 39">
            <a:extLst>
              <a:ext uri="{FF2B5EF4-FFF2-40B4-BE49-F238E27FC236}">
                <a16:creationId xmlns:a16="http://schemas.microsoft.com/office/drawing/2014/main" id="{14845629-6D0B-9E7F-9F6D-6D0618716E48}"/>
              </a:ext>
            </a:extLst>
          </p:cNvPr>
          <p:cNvSpPr/>
          <p:nvPr/>
        </p:nvSpPr>
        <p:spPr>
          <a:xfrm>
            <a:off x="5632564" y="2867105"/>
            <a:ext cx="962678" cy="468887"/>
          </a:xfrm>
          <a:prstGeom prst="roundRect">
            <a:avLst/>
          </a:prstGeom>
          <a:solidFill>
            <a:srgbClr val="FFFFFF"/>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标题 225"/>
          <p:cNvSpPr>
            <a:spLocks noGrp="1"/>
          </p:cNvSpPr>
          <p:nvPr>
            <p:ph type="ctrTitle"/>
          </p:nvPr>
        </p:nvSpPr>
        <p:spPr/>
        <p:txBody>
          <a:bodyPr/>
          <a:lstStyle/>
          <a:p>
            <a:r>
              <a:rPr kumimoji="0" lang="zh-CN" altLang="en-US" sz="2800" b="1" i="0" u="none" strike="noStrike" kern="0" cap="none" spc="200" normalizeH="0" noProof="0">
                <a:ln>
                  <a:noFill/>
                </a:ln>
                <a:solidFill>
                  <a:srgbClr val="283349"/>
                </a:solidFill>
                <a:effectLst/>
                <a:uLnTx/>
                <a:uFillTx/>
                <a:cs typeface="Arial" panose="020B0604020202020204" pitchFamily="34" charset="0"/>
              </a:rPr>
              <a:t>我们的</a:t>
            </a:r>
            <a:r>
              <a:rPr lang="zh-CN" altLang="en-US" kern="0" spc="200">
                <a:solidFill>
                  <a:srgbClr val="283349"/>
                </a:solidFill>
              </a:rPr>
              <a:t>重要发展</a:t>
            </a:r>
            <a:r>
              <a:rPr kumimoji="0" lang="zh-CN" altLang="en-US" sz="2800" b="1" i="0" u="none" strike="noStrike" kern="0" cap="none" spc="200" normalizeH="0" noProof="0">
                <a:ln>
                  <a:noFill/>
                </a:ln>
                <a:solidFill>
                  <a:srgbClr val="283349"/>
                </a:solidFill>
                <a:effectLst/>
                <a:uLnTx/>
                <a:uFillTx/>
                <a:cs typeface="Arial" panose="020B0604020202020204" pitchFamily="34" charset="0"/>
              </a:rPr>
              <a:t>历程</a:t>
            </a:r>
            <a:endParaRPr lang="zh-CN" altLang="en-US"/>
          </a:p>
        </p:txBody>
      </p:sp>
      <p:sp>
        <p:nvSpPr>
          <p:cNvPr id="32" name="文本占位符 31">
            <a:extLst>
              <a:ext uri="{FF2B5EF4-FFF2-40B4-BE49-F238E27FC236}">
                <a16:creationId xmlns:a16="http://schemas.microsoft.com/office/drawing/2014/main" id="{C40CE89E-71DC-C5B5-D07C-B8EF7470498B}"/>
              </a:ext>
            </a:extLst>
          </p:cNvPr>
          <p:cNvSpPr>
            <a:spLocks noGrp="1"/>
          </p:cNvSpPr>
          <p:nvPr>
            <p:ph type="body" sz="quarter" idx="14"/>
          </p:nvPr>
        </p:nvSpPr>
        <p:spPr/>
        <p:txBody>
          <a:bodyPr>
            <a:normAutofit fontScale="92500" lnSpcReduction="10000"/>
          </a:bodyPr>
          <a:lstStyle/>
          <a:p>
            <a:r>
              <a:rPr lang="zh-CN" altLang="en-US" sz="600">
                <a:effectLst/>
                <a:latin typeface="Raleway" pitchFamily="2" charset="0"/>
                <a:ea typeface="方正兰亭黑简体" panose="02000500000000000000" pitchFamily="2" charset="-122"/>
                <a:cs typeface="Times New Roman" panose="02020603050405020304" pitchFamily="18" charset="0"/>
              </a:rPr>
              <a:t>来源：</a:t>
            </a:r>
            <a:r>
              <a:rPr lang="en-US" altLang="zh-CN" sz="600">
                <a:effectLst/>
                <a:latin typeface="Raleway" pitchFamily="2" charset="0"/>
                <a:ea typeface="方正兰亭黑简体" panose="02000500000000000000" pitchFamily="2" charset="-122"/>
                <a:cs typeface="Times New Roman" panose="02020603050405020304" pitchFamily="18" charset="0"/>
              </a:rPr>
              <a:t>Brown JR, Eichhorst B, Hillmen P, et al. Zanubrutinib or ibrutinib in relapsed or refractory chronic lymphocytic leukemia. N Engl J Med. 2023;388(4):319-332.; Jennifer R. Brown, et al. Extended Follow-up of ALPINE Randomized Phase 3 Study. Confirms Sustained Superior Progression-Free Survival of Zanubrutinib Versus Ibrutinib for Treatment of Relapsed/Refractory Chronic Lymphocytic Leukemia and Small Lymphocytic Lymphoma (R/RCLL/SLL).2023 ASH. Oral 202</a:t>
            </a:r>
            <a:endParaRPr lang="zh-CN" altLang="zh-CN" sz="600">
              <a:effectLst/>
              <a:latin typeface="Raleway" pitchFamily="2" charset="0"/>
              <a:ea typeface="方正兰亭黑简体" panose="02000500000000000000" pitchFamily="2" charset="-122"/>
              <a:cs typeface="Times New Roman" panose="02020603050405020304" pitchFamily="18" charset="0"/>
            </a:endParaRPr>
          </a:p>
        </p:txBody>
      </p:sp>
      <p:sp>
        <p:nvSpPr>
          <p:cNvPr id="98" name="Title 14"/>
          <p:cNvSpPr txBox="1"/>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just" defTabSz="914400" rtl="0" eaLnBrk="1" fontAlgn="auto" latinLnBrk="0" hangingPunct="1">
              <a:lnSpc>
                <a:spcPct val="90000"/>
              </a:lnSpc>
              <a:spcBef>
                <a:spcPct val="0"/>
              </a:spcBef>
              <a:spcAft>
                <a:spcPts val="0"/>
              </a:spcAft>
              <a:buClrTx/>
              <a:buSzTx/>
              <a:buFontTx/>
              <a:buNone/>
              <a:defRPr/>
            </a:pPr>
            <a:endParaRPr kumimoji="0" lang="en-US" sz="2800" b="0" i="0" u="none" strike="noStrike" kern="0" cap="none" spc="200" normalizeH="0" noProof="0">
              <a:ln>
                <a:noFill/>
              </a:ln>
              <a:solidFill>
                <a:srgbClr val="A11D22"/>
              </a:solidFill>
              <a:effectLst/>
              <a:uLnTx/>
              <a:uFillTx/>
              <a:cs typeface="Arial" panose="020B0604020202020204" pitchFamily="34" charset="0"/>
            </a:endParaRPr>
          </a:p>
        </p:txBody>
      </p:sp>
      <p:cxnSp>
        <p:nvCxnSpPr>
          <p:cNvPr id="153" name="Straight Connector 152"/>
          <p:cNvCxnSpPr/>
          <p:nvPr/>
        </p:nvCxnSpPr>
        <p:spPr>
          <a:xfrm flipV="1">
            <a:off x="561413" y="3801634"/>
            <a:ext cx="11765280" cy="5600"/>
          </a:xfrm>
          <a:prstGeom prst="line">
            <a:avLst/>
          </a:prstGeom>
          <a:ln w="6350">
            <a:solidFill>
              <a:schemeClr val="bg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2033205" y="1242795"/>
            <a:ext cx="1563669" cy="2608018"/>
            <a:chOff x="2827994" y="1242795"/>
            <a:chExt cx="1649292" cy="2608018"/>
          </a:xfrm>
        </p:grpSpPr>
        <p:sp>
          <p:nvSpPr>
            <p:cNvPr id="135" name="TextBox 134"/>
            <p:cNvSpPr txBox="1"/>
            <p:nvPr/>
          </p:nvSpPr>
          <p:spPr>
            <a:xfrm>
              <a:off x="2827994" y="1587594"/>
              <a:ext cx="1649292" cy="424526"/>
            </a:xfrm>
            <a:prstGeom prst="rect">
              <a:avLst/>
            </a:prstGeom>
            <a:noFill/>
          </p:spPr>
          <p:txBody>
            <a:bodyPr wrap="square" lIns="54000" tIns="54000" rIns="54000" bIns="54000" rtlCol="0">
              <a:spAutoFit/>
            </a:bodyPr>
            <a:lstStyle/>
            <a:p>
              <a:pPr marL="0" marR="0" lvl="0" indent="0" algn="ctr" defTabSz="914400" rtl="0" eaLnBrk="1" fontAlgn="auto" latinLnBrk="0" hangingPunct="1">
                <a:lnSpc>
                  <a:spcPct val="100000"/>
                </a:lnSpc>
                <a:spcBef>
                  <a:spcPts val="0"/>
                </a:spcBef>
                <a:spcAft>
                  <a:spcPts val="300"/>
                </a:spcAft>
                <a:buClrTx/>
                <a:buSzTx/>
                <a:buFontTx/>
                <a:buNone/>
                <a:defRPr/>
              </a:pPr>
              <a:r>
                <a:rPr kumimoji="0" lang="en-US" sz="900" i="0" u="none" strike="noStrike" kern="1200" cap="none" spc="0" normalizeH="0" baseline="0" noProof="0">
                  <a:ln>
                    <a:noFill/>
                  </a:ln>
                  <a:solidFill>
                    <a:srgbClr val="283349"/>
                  </a:solidFill>
                  <a:effectLst/>
                  <a:uLnTx/>
                  <a:uFillTx/>
                  <a:ea typeface="+mn-ea"/>
                  <a:cs typeface="+mn-cs"/>
                </a:rPr>
                <a:t> PD-1 </a:t>
              </a:r>
              <a:r>
                <a:rPr kumimoji="0" lang="zh-CN" altLang="en-US" sz="900" i="0" u="none" strike="noStrike" kern="1200" cap="none" spc="0" normalizeH="0" baseline="0" noProof="0">
                  <a:ln>
                    <a:noFill/>
                  </a:ln>
                  <a:solidFill>
                    <a:srgbClr val="283349"/>
                  </a:solidFill>
                  <a:effectLst/>
                  <a:uLnTx/>
                  <a:uFillTx/>
                  <a:ea typeface="+mn-ea"/>
                  <a:cs typeface="+mn-cs"/>
                </a:rPr>
                <a:t>和</a:t>
              </a:r>
              <a:r>
                <a:rPr kumimoji="0" lang="en-US" sz="900" i="0" u="none" strike="noStrike" kern="1200" cap="none" spc="0" normalizeH="0" baseline="0" noProof="0">
                  <a:ln>
                    <a:noFill/>
                  </a:ln>
                  <a:solidFill>
                    <a:srgbClr val="283349"/>
                  </a:solidFill>
                  <a:effectLst/>
                  <a:uLnTx/>
                  <a:uFillTx/>
                  <a:ea typeface="+mn-ea"/>
                  <a:cs typeface="+mn-cs"/>
                </a:rPr>
                <a:t> BTK </a:t>
              </a:r>
            </a:p>
            <a:p>
              <a:pPr marL="0" marR="0" lvl="0" indent="0" algn="ctr" defTabSz="914400" rtl="0" eaLnBrk="1" fontAlgn="auto" latinLnBrk="0" hangingPunct="1">
                <a:lnSpc>
                  <a:spcPct val="100000"/>
                </a:lnSpc>
                <a:spcBef>
                  <a:spcPts val="0"/>
                </a:spcBef>
                <a:spcAft>
                  <a:spcPts val="300"/>
                </a:spcAft>
                <a:buClrTx/>
                <a:buSzTx/>
                <a:buFontTx/>
                <a:buNone/>
                <a:defRPr/>
              </a:pPr>
              <a:r>
                <a:rPr kumimoji="0" lang="zh-CN" altLang="en-US" sz="900" i="0" u="none" strike="noStrike" kern="1200" cap="none" spc="0" normalizeH="0" baseline="0" noProof="0">
                  <a:ln>
                    <a:noFill/>
                  </a:ln>
                  <a:solidFill>
                    <a:srgbClr val="283349"/>
                  </a:solidFill>
                  <a:effectLst/>
                  <a:uLnTx/>
                  <a:uFillTx/>
                  <a:ea typeface="+mn-ea"/>
                  <a:cs typeface="+mn-cs"/>
                </a:rPr>
                <a:t>药物发现正式立项</a:t>
              </a:r>
              <a:endParaRPr kumimoji="0" lang="en-US" sz="900" i="0" u="none" strike="noStrike" kern="1200" cap="none" spc="0" normalizeH="0" baseline="0" noProof="0">
                <a:ln>
                  <a:noFill/>
                </a:ln>
                <a:solidFill>
                  <a:srgbClr val="283349"/>
                </a:solidFill>
                <a:effectLst/>
                <a:uLnTx/>
                <a:uFillTx/>
                <a:ea typeface="+mn-ea"/>
                <a:cs typeface="+mn-cs"/>
              </a:endParaRPr>
            </a:p>
          </p:txBody>
        </p:sp>
        <p:pic>
          <p:nvPicPr>
            <p:cNvPr id="136" name="Picture 135"/>
            <p:cNvPicPr>
              <a:picLocks noChangeAspect="1"/>
            </p:cNvPicPr>
            <p:nvPr/>
          </p:nvPicPr>
          <p:blipFill rotWithShape="1">
            <a:blip r:embed="rId4" cstate="print"/>
            <a:srcRect/>
            <a:stretch>
              <a:fillRect/>
            </a:stretch>
          </p:blipFill>
          <p:spPr>
            <a:xfrm>
              <a:off x="2951163" y="2087416"/>
              <a:ext cx="1402954"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p:spPr>
        </p:pic>
        <p:sp>
          <p:nvSpPr>
            <p:cNvPr id="159" name="2021"/>
            <p:cNvSpPr/>
            <p:nvPr/>
          </p:nvSpPr>
          <p:spPr>
            <a:xfrm>
              <a:off x="2925434" y="1242795"/>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2012</a:t>
              </a:r>
              <a:endParaRPr sz="1800">
                <a:solidFill>
                  <a:srgbClr val="A11D22"/>
                </a:solidFill>
                <a:latin typeface="+mn-lt"/>
              </a:endParaRPr>
            </a:p>
          </p:txBody>
        </p:sp>
        <p:grpSp>
          <p:nvGrpSpPr>
            <p:cNvPr id="232" name="Group 231"/>
            <p:cNvGrpSpPr/>
            <p:nvPr/>
          </p:nvGrpSpPr>
          <p:grpSpPr>
            <a:xfrm>
              <a:off x="3581890" y="3484194"/>
              <a:ext cx="90044" cy="366619"/>
              <a:chOff x="1515884" y="3484194"/>
              <a:chExt cx="90044" cy="366619"/>
            </a:xfrm>
          </p:grpSpPr>
          <p:cxnSp>
            <p:nvCxnSpPr>
              <p:cNvPr id="233" name="Straight Connector 232"/>
              <p:cNvCxnSpPr>
                <a:stCxn id="234" idx="0"/>
              </p:cNvCxnSpPr>
              <p:nvPr/>
            </p:nvCxnSpPr>
            <p:spPr>
              <a:xfrm flipH="1" flipV="1">
                <a:off x="156090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4" name="Oval 233"/>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ea typeface="Verdana" panose="020B0604030504040204" pitchFamily="34" charset="0"/>
                  <a:cs typeface="Arial" panose="020B0604020202020204" pitchFamily="34" charset="0"/>
                </a:endParaRPr>
              </a:p>
            </p:txBody>
          </p:sp>
          <p:sp>
            <p:nvSpPr>
              <p:cNvPr id="235" name="Oval 234"/>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ea typeface="Verdana" panose="020B0604030504040204" pitchFamily="34" charset="0"/>
                  <a:cs typeface="Arial" panose="020B0604020202020204" pitchFamily="34" charset="0"/>
                </a:endParaRPr>
              </a:p>
            </p:txBody>
          </p:sp>
        </p:grpSp>
      </p:grpSp>
      <p:grpSp>
        <p:nvGrpSpPr>
          <p:cNvPr id="13" name="Group 12"/>
          <p:cNvGrpSpPr/>
          <p:nvPr/>
        </p:nvGrpSpPr>
        <p:grpSpPr>
          <a:xfrm>
            <a:off x="467101" y="1242795"/>
            <a:ext cx="1412615" cy="2608018"/>
            <a:chOff x="879789" y="1242795"/>
            <a:chExt cx="1412615" cy="2608018"/>
          </a:xfrm>
        </p:grpSpPr>
        <p:sp>
          <p:nvSpPr>
            <p:cNvPr id="114" name="TextBox 113"/>
            <p:cNvSpPr txBox="1"/>
            <p:nvPr/>
          </p:nvSpPr>
          <p:spPr>
            <a:xfrm>
              <a:off x="879789" y="1567515"/>
              <a:ext cx="1409524" cy="247554"/>
            </a:xfrm>
            <a:prstGeom prst="rect">
              <a:avLst/>
            </a:prstGeom>
            <a:noFill/>
          </p:spPr>
          <p:txBody>
            <a:bodyPr wrap="square" lIns="54000" tIns="54000" rIns="54000" bIns="54000" rtlCol="0">
              <a:spAutoFit/>
            </a:bodyPr>
            <a:lstStyle/>
            <a:p>
              <a:pPr marL="0" marR="0" lvl="0" indent="0" algn="ctr" defTabSz="914400" rtl="0" eaLnBrk="1" fontAlgn="auto" latinLnBrk="0" hangingPunct="1">
                <a:lnSpc>
                  <a:spcPct val="100000"/>
                </a:lnSpc>
                <a:spcBef>
                  <a:spcPts val="0"/>
                </a:spcBef>
                <a:spcAft>
                  <a:spcPts val="300"/>
                </a:spcAft>
                <a:buClrTx/>
                <a:buSzTx/>
                <a:buFontTx/>
                <a:buNone/>
                <a:defRPr/>
              </a:pPr>
              <a:r>
                <a:rPr kumimoji="0" lang="zh-CN" altLang="en-US" sz="900" i="0" u="none" strike="noStrike" kern="1200" cap="none" spc="0" normalizeH="0" baseline="0" noProof="0">
                  <a:ln>
                    <a:noFill/>
                  </a:ln>
                  <a:solidFill>
                    <a:srgbClr val="283349"/>
                  </a:solidFill>
                  <a:effectLst/>
                  <a:uLnTx/>
                  <a:uFillTx/>
                  <a:latin typeface="Arial" panose="020B0604020202020204"/>
                  <a:ea typeface="+mn-ea"/>
                  <a:cs typeface="+mn-cs"/>
                </a:rPr>
                <a:t>百济神州成立</a:t>
              </a:r>
              <a:endParaRPr kumimoji="0" lang="en-US" sz="90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18" name="Picture 2" descr="BeiGene Co-Founders, John V. Oyler and Xiaodong Wang, Ph.D."/>
            <p:cNvPicPr>
              <a:picLocks noChangeAspect="1" noChangeArrowheads="1"/>
            </p:cNvPicPr>
            <p:nvPr/>
          </p:nvPicPr>
          <p:blipFill rotWithShape="1">
            <a:blip r:embed="rId5" cstate="print"/>
            <a:srcRect/>
            <a:stretch>
              <a:fillRect/>
            </a:stretch>
          </p:blipFill>
          <p:spPr bwMode="auto">
            <a:xfrm>
              <a:off x="883074" y="2087416"/>
              <a:ext cx="1402954"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351366" y="3484194"/>
              <a:ext cx="90044" cy="366619"/>
              <a:chOff x="1351366" y="3484194"/>
              <a:chExt cx="90044" cy="366619"/>
            </a:xfrm>
          </p:grpSpPr>
          <p:cxnSp>
            <p:nvCxnSpPr>
              <p:cNvPr id="174" name="Straight Connector 173"/>
              <p:cNvCxnSpPr>
                <a:cxnSpLocks/>
              </p:cNvCxnSpPr>
              <p:nvPr/>
            </p:nvCxnSpPr>
            <p:spPr>
              <a:xfrm flipH="1" flipV="1">
                <a:off x="139834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5" name="Oval 184"/>
              <p:cNvSpPr>
                <a:spLocks noChangeAspect="1"/>
              </p:cNvSpPr>
              <p:nvPr/>
            </p:nvSpPr>
            <p:spPr>
              <a:xfrm rot="10800000">
                <a:off x="1351366"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15" name="Oval 214"/>
              <p:cNvSpPr>
                <a:spLocks noChangeAspect="1"/>
              </p:cNvSpPr>
              <p:nvPr/>
            </p:nvSpPr>
            <p:spPr>
              <a:xfrm rot="10800000">
                <a:off x="1368888"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2" name="2021"/>
            <p:cNvSpPr/>
            <p:nvPr/>
          </p:nvSpPr>
          <p:spPr>
            <a:xfrm>
              <a:off x="889450" y="1242795"/>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A11D22"/>
                  </a:solidFill>
                  <a:effectLst/>
                  <a:uLnTx/>
                  <a:uFillTx/>
                  <a:latin typeface="+mn-lt"/>
                  <a:sym typeface="DM Sans Medium"/>
                </a:rPr>
                <a:t>2010</a:t>
              </a:r>
              <a:endParaRPr kumimoji="0" sz="1800" b="0" i="0" u="none" strike="noStrike" kern="1200" cap="none" spc="0" normalizeH="0" baseline="0" noProof="0">
                <a:ln>
                  <a:noFill/>
                </a:ln>
                <a:solidFill>
                  <a:srgbClr val="A11D22"/>
                </a:solidFill>
                <a:effectLst/>
                <a:uLnTx/>
                <a:uFillTx/>
                <a:latin typeface="+mn-lt"/>
                <a:sym typeface="DM Sans Medium"/>
              </a:endParaRPr>
            </a:p>
          </p:txBody>
        </p:sp>
      </p:grpSp>
      <p:grpSp>
        <p:nvGrpSpPr>
          <p:cNvPr id="17" name="Group 16"/>
          <p:cNvGrpSpPr/>
          <p:nvPr/>
        </p:nvGrpSpPr>
        <p:grpSpPr>
          <a:xfrm>
            <a:off x="5698074" y="3769893"/>
            <a:ext cx="1649292" cy="2309271"/>
            <a:chOff x="4840770" y="3760769"/>
            <a:chExt cx="1649292" cy="2309271"/>
          </a:xfrm>
        </p:grpSpPr>
        <p:sp>
          <p:nvSpPr>
            <p:cNvPr id="141" name="TextBox 140"/>
            <p:cNvSpPr txBox="1"/>
            <p:nvPr/>
          </p:nvSpPr>
          <p:spPr>
            <a:xfrm>
              <a:off x="4840770" y="5822486"/>
              <a:ext cx="1649292" cy="247554"/>
            </a:xfrm>
            <a:prstGeom prst="rect">
              <a:avLst/>
            </a:prstGeom>
            <a:noFill/>
          </p:spPr>
          <p:txBody>
            <a:bodyPr wrap="square" lIns="54000" tIns="54000" rIns="54000" bIns="54000" rtlCol="0">
              <a:spAutoFit/>
            </a:bodyPr>
            <a:lstStyle/>
            <a:p>
              <a:pPr marL="0" marR="0" lvl="0" indent="0" algn="ctr" defTabSz="914400" rtl="0" eaLnBrk="1" fontAlgn="auto" latinLnBrk="0" hangingPunct="1">
                <a:lnSpc>
                  <a:spcPct val="100000"/>
                </a:lnSpc>
                <a:spcBef>
                  <a:spcPts val="0"/>
                </a:spcBef>
                <a:spcAft>
                  <a:spcPts val="300"/>
                </a:spcAft>
                <a:buClrTx/>
                <a:buSzTx/>
                <a:buFontTx/>
                <a:buNone/>
                <a:defRPr/>
              </a:pPr>
              <a:r>
                <a:rPr lang="zh-CN" altLang="en-US" sz="900">
                  <a:solidFill>
                    <a:srgbClr val="283349"/>
                  </a:solidFill>
                  <a:latin typeface="Arial" panose="020B0604020202020204"/>
                </a:rPr>
                <a:t>百悦泽</a:t>
              </a:r>
              <a:r>
                <a:rPr kumimoji="0" lang="en-US" altLang="zh-CN" sz="900" i="0" u="none" strike="noStrike" kern="1200" cap="none" spc="0" normalizeH="0" baseline="30000" noProof="0">
                  <a:ln>
                    <a:noFill/>
                  </a:ln>
                  <a:solidFill>
                    <a:srgbClr val="283349"/>
                  </a:solidFill>
                  <a:effectLst/>
                  <a:uLnTx/>
                  <a:uFillTx/>
                  <a:latin typeface="Arial" panose="020B0604020202020204"/>
                  <a:ea typeface="+mn-ea"/>
                  <a:cs typeface="+mn-cs"/>
                </a:rPr>
                <a:t>®</a:t>
              </a:r>
              <a:r>
                <a:rPr lang="zh-CN" altLang="en-US" sz="900">
                  <a:solidFill>
                    <a:srgbClr val="283349"/>
                  </a:solidFill>
                  <a:latin typeface="Arial" panose="020B0604020202020204"/>
                </a:rPr>
                <a:t>在中国正式获批</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240" name="Group 239"/>
            <p:cNvGrpSpPr/>
            <p:nvPr/>
          </p:nvGrpSpPr>
          <p:grpSpPr>
            <a:xfrm>
              <a:off x="5647896" y="3760769"/>
              <a:ext cx="90044" cy="320090"/>
              <a:chOff x="1515884" y="3760769"/>
              <a:chExt cx="90044" cy="320090"/>
            </a:xfrm>
          </p:grpSpPr>
          <p:cxnSp>
            <p:nvCxnSpPr>
              <p:cNvPr id="241" name="Straight Connector 240"/>
              <p:cNvCxnSpPr/>
              <p:nvPr/>
            </p:nvCxnSpPr>
            <p:spPr>
              <a:xfrm flipV="1">
                <a:off x="1560905" y="3813471"/>
                <a:ext cx="0" cy="244931"/>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42" name="Oval 241"/>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43" name="Oval 242"/>
              <p:cNvSpPr>
                <a:spLocks noChangeAspect="1"/>
              </p:cNvSpPr>
              <p:nvPr/>
            </p:nvSpPr>
            <p:spPr>
              <a:xfrm rot="10800000">
                <a:off x="1533405" y="4025860"/>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4" name="2021"/>
            <p:cNvSpPr/>
            <p:nvPr/>
          </p:nvSpPr>
          <p:spPr>
            <a:xfrm>
              <a:off x="4943864" y="5469927"/>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2020</a:t>
              </a:r>
              <a:endParaRPr sz="1800">
                <a:solidFill>
                  <a:srgbClr val="A11D22"/>
                </a:solidFill>
                <a:latin typeface="+mn-lt"/>
              </a:endParaRPr>
            </a:p>
          </p:txBody>
        </p:sp>
      </p:grpSp>
      <p:grpSp>
        <p:nvGrpSpPr>
          <p:cNvPr id="14" name="Group 13"/>
          <p:cNvGrpSpPr/>
          <p:nvPr/>
        </p:nvGrpSpPr>
        <p:grpSpPr>
          <a:xfrm>
            <a:off x="538756" y="3760769"/>
            <a:ext cx="1649292" cy="2372825"/>
            <a:chOff x="1770813" y="3760769"/>
            <a:chExt cx="1649292" cy="2372825"/>
          </a:xfrm>
        </p:grpSpPr>
        <p:sp>
          <p:nvSpPr>
            <p:cNvPr id="130" name="TextBox 129"/>
            <p:cNvSpPr txBox="1"/>
            <p:nvPr/>
          </p:nvSpPr>
          <p:spPr>
            <a:xfrm>
              <a:off x="1770813" y="5886040"/>
              <a:ext cx="1649292" cy="247554"/>
            </a:xfrm>
            <a:prstGeom prst="rect">
              <a:avLst/>
            </a:prstGeom>
            <a:noFill/>
          </p:spPr>
          <p:txBody>
            <a:bodyPr wrap="square" lIns="54000" tIns="54000" rIns="54000" bIns="54000" rtlCol="0">
              <a:spAutoFit/>
            </a:bodyPr>
            <a:lstStyle/>
            <a:p>
              <a:pPr marL="0" marR="0" lvl="0" indent="0" algn="ctr" defTabSz="914400" rtl="0" eaLnBrk="1" fontAlgn="auto" latinLnBrk="0" hangingPunct="1">
                <a:lnSpc>
                  <a:spcPct val="100000"/>
                </a:lnSpc>
                <a:spcBef>
                  <a:spcPts val="0"/>
                </a:spcBef>
                <a:spcAft>
                  <a:spcPts val="300"/>
                </a:spcAft>
                <a:buClrTx/>
                <a:buSzTx/>
                <a:buFontTx/>
                <a:buNone/>
                <a:defRPr/>
              </a:pPr>
              <a:r>
                <a:rPr kumimoji="0" lang="zh-CN" altLang="en-US" sz="900" b="0" i="0" u="none" strike="noStrike" kern="1200" cap="none" spc="0" normalizeH="0" baseline="0" noProof="0">
                  <a:ln>
                    <a:noFill/>
                  </a:ln>
                  <a:solidFill>
                    <a:srgbClr val="283349"/>
                  </a:solidFill>
                  <a:effectLst/>
                  <a:uLnTx/>
                  <a:uFillTx/>
                  <a:latin typeface="Arial" panose="020B0604020202020204"/>
                  <a:ea typeface="+mn-ea"/>
                  <a:cs typeface="+mn-cs"/>
                </a:rPr>
                <a:t>北京研发中心建立</a:t>
              </a:r>
            </a:p>
          </p:txBody>
        </p:sp>
        <p:pic>
          <p:nvPicPr>
            <p:cNvPr id="134" name="Picture 4" descr="BeiGene R&amp;D Center"/>
            <p:cNvPicPr>
              <a:picLocks noChangeAspect="1" noChangeArrowheads="1"/>
            </p:cNvPicPr>
            <p:nvPr/>
          </p:nvPicPr>
          <p:blipFill rotWithShape="1">
            <a:blip r:embed="rId6" cstate="print"/>
            <a:srcRect/>
            <a:stretch>
              <a:fillRect/>
            </a:stretch>
          </p:blipFill>
          <p:spPr bwMode="auto">
            <a:xfrm>
              <a:off x="1893982" y="4227066"/>
              <a:ext cx="1402954"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grpSp>
          <p:nvGrpSpPr>
            <p:cNvPr id="228" name="Group 227"/>
            <p:cNvGrpSpPr/>
            <p:nvPr/>
          </p:nvGrpSpPr>
          <p:grpSpPr>
            <a:xfrm rot="10800000">
              <a:off x="2548887" y="3760769"/>
              <a:ext cx="90044" cy="366619"/>
              <a:chOff x="1515884" y="3484194"/>
              <a:chExt cx="90044" cy="366619"/>
            </a:xfrm>
          </p:grpSpPr>
          <p:cxnSp>
            <p:nvCxnSpPr>
              <p:cNvPr id="229" name="Straight Connector 228"/>
              <p:cNvCxnSpPr>
                <a:stCxn id="230" idx="0"/>
              </p:cNvCxnSpPr>
              <p:nvPr/>
            </p:nvCxnSpPr>
            <p:spPr>
              <a:xfrm flipH="1" flipV="1">
                <a:off x="156090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0" name="Oval 229"/>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31" name="Oval 230"/>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8" name="2021"/>
            <p:cNvSpPr/>
            <p:nvPr/>
          </p:nvSpPr>
          <p:spPr>
            <a:xfrm>
              <a:off x="1864933" y="5540953"/>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2011</a:t>
              </a:r>
              <a:endParaRPr sz="1800">
                <a:solidFill>
                  <a:srgbClr val="A11D22"/>
                </a:solidFill>
                <a:latin typeface="+mn-lt"/>
              </a:endParaRPr>
            </a:p>
          </p:txBody>
        </p:sp>
      </p:grpSp>
      <p:grpSp>
        <p:nvGrpSpPr>
          <p:cNvPr id="16" name="Group 15"/>
          <p:cNvGrpSpPr/>
          <p:nvPr/>
        </p:nvGrpSpPr>
        <p:grpSpPr>
          <a:xfrm>
            <a:off x="2218519" y="3760769"/>
            <a:ext cx="1649292" cy="2528025"/>
            <a:chOff x="3837028" y="3760769"/>
            <a:chExt cx="1649292" cy="2528025"/>
          </a:xfrm>
        </p:grpSpPr>
        <p:sp>
          <p:nvSpPr>
            <p:cNvPr id="143" name="TextBox 142"/>
            <p:cNvSpPr txBox="1"/>
            <p:nvPr/>
          </p:nvSpPr>
          <p:spPr>
            <a:xfrm>
              <a:off x="3837028" y="5864268"/>
              <a:ext cx="1649292" cy="424526"/>
            </a:xfrm>
            <a:prstGeom prst="rect">
              <a:avLst/>
            </a:prstGeom>
            <a:noFill/>
          </p:spPr>
          <p:txBody>
            <a:bodyPr wrap="square" lIns="54000" tIns="54000" rIns="54000" bIns="54000" rtlCol="0">
              <a:spAutoFit/>
            </a:bodyPr>
            <a:lstStyle/>
            <a:p>
              <a:pPr marL="0" marR="0" lvl="0" indent="0" algn="ctr" defTabSz="914400" rtl="0" eaLnBrk="1" fontAlgn="auto" latinLnBrk="0" hangingPunct="1">
                <a:lnSpc>
                  <a:spcPct val="100000"/>
                </a:lnSpc>
                <a:spcBef>
                  <a:spcPts val="0"/>
                </a:spcBef>
                <a:spcAft>
                  <a:spcPts val="300"/>
                </a:spcAft>
                <a:buClrTx/>
                <a:buSzTx/>
                <a:buFontTx/>
                <a:buNone/>
                <a:defRPr/>
              </a:pPr>
              <a:r>
                <a:rPr kumimoji="0" lang="zh-CN" altLang="en-US" sz="900" b="0" i="0" u="none" strike="noStrike" kern="1200" cap="none" spc="0" normalizeH="0" baseline="0" noProof="0">
                  <a:ln>
                    <a:noFill/>
                  </a:ln>
                  <a:solidFill>
                    <a:srgbClr val="283349"/>
                  </a:solidFill>
                  <a:effectLst/>
                  <a:uLnTx/>
                  <a:uFillTx/>
                  <a:latin typeface="Arial" panose="020B0604020202020204"/>
                  <a:ea typeface="+mn-ea"/>
                  <a:cs typeface="+mn-cs"/>
                </a:rPr>
                <a:t>帕米帕利和泽布替尼  </a:t>
              </a:r>
              <a:endParaRPr kumimoji="0" lang="en-US" altLang="zh-CN"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300"/>
                </a:spcAft>
                <a:buClrTx/>
                <a:buSzTx/>
                <a:buFontTx/>
                <a:buNone/>
                <a:defRPr/>
              </a:pPr>
              <a:r>
                <a:rPr lang="zh-CN" altLang="en-US" sz="900">
                  <a:solidFill>
                    <a:srgbClr val="283349"/>
                  </a:solidFill>
                  <a:latin typeface="Arial" panose="020B0604020202020204"/>
                </a:rPr>
                <a:t>启动</a:t>
              </a:r>
              <a:r>
                <a:rPr kumimoji="0" lang="zh-CN" altLang="en-US" sz="900" b="0" i="0" u="none" strike="noStrike" kern="1200" cap="none" spc="0" normalizeH="0" baseline="0" noProof="0">
                  <a:ln>
                    <a:noFill/>
                  </a:ln>
                  <a:solidFill>
                    <a:srgbClr val="283349"/>
                  </a:solidFill>
                  <a:effectLst/>
                  <a:uLnTx/>
                  <a:uFillTx/>
                  <a:latin typeface="Arial" panose="020B0604020202020204"/>
                  <a:ea typeface="+mn-ea"/>
                  <a:cs typeface="+mn-cs"/>
                </a:rPr>
                <a:t>临床试验</a:t>
              </a:r>
            </a:p>
          </p:txBody>
        </p:sp>
        <p:pic>
          <p:nvPicPr>
            <p:cNvPr id="148" name="Picture 147"/>
            <p:cNvPicPr>
              <a:picLocks noChangeAspect="1"/>
            </p:cNvPicPr>
            <p:nvPr/>
          </p:nvPicPr>
          <p:blipFill rotWithShape="1">
            <a:blip r:embed="rId7" cstate="print"/>
            <a:srcRect/>
            <a:stretch>
              <a:fillRect/>
            </a:stretch>
          </p:blipFill>
          <p:spPr>
            <a:xfrm>
              <a:off x="3960197" y="4227066"/>
              <a:ext cx="1402954"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p:spPr>
        </p:pic>
        <p:grpSp>
          <p:nvGrpSpPr>
            <p:cNvPr id="236" name="Group 235"/>
            <p:cNvGrpSpPr/>
            <p:nvPr/>
          </p:nvGrpSpPr>
          <p:grpSpPr>
            <a:xfrm rot="10800000">
              <a:off x="4614893" y="3760769"/>
              <a:ext cx="90044" cy="366619"/>
              <a:chOff x="1515884" y="3484194"/>
              <a:chExt cx="90044" cy="366619"/>
            </a:xfrm>
          </p:grpSpPr>
          <p:cxnSp>
            <p:nvCxnSpPr>
              <p:cNvPr id="237" name="Straight Connector 236"/>
              <p:cNvCxnSpPr>
                <a:stCxn id="238" idx="0"/>
              </p:cNvCxnSpPr>
              <p:nvPr/>
            </p:nvCxnSpPr>
            <p:spPr>
              <a:xfrm flipH="1" flipV="1">
                <a:off x="156090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8" name="Oval 237"/>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39" name="Oval 238"/>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9" name="2021"/>
            <p:cNvSpPr/>
            <p:nvPr/>
          </p:nvSpPr>
          <p:spPr>
            <a:xfrm>
              <a:off x="3935273" y="5497409"/>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2014</a:t>
              </a:r>
              <a:endParaRPr sz="1800">
                <a:solidFill>
                  <a:srgbClr val="A11D22"/>
                </a:solidFill>
                <a:latin typeface="+mn-lt"/>
              </a:endParaRPr>
            </a:p>
          </p:txBody>
        </p:sp>
      </p:grpSp>
      <p:grpSp>
        <p:nvGrpSpPr>
          <p:cNvPr id="19" name="Group 18"/>
          <p:cNvGrpSpPr/>
          <p:nvPr/>
        </p:nvGrpSpPr>
        <p:grpSpPr>
          <a:xfrm>
            <a:off x="3805134" y="1269237"/>
            <a:ext cx="1447618" cy="2581576"/>
            <a:chOff x="5979734" y="1269237"/>
            <a:chExt cx="1447618" cy="2581576"/>
          </a:xfrm>
        </p:grpSpPr>
        <p:sp>
          <p:nvSpPr>
            <p:cNvPr id="144" name="TextBox 143"/>
            <p:cNvSpPr txBox="1"/>
            <p:nvPr/>
          </p:nvSpPr>
          <p:spPr>
            <a:xfrm>
              <a:off x="5984148" y="1614324"/>
              <a:ext cx="1402954" cy="247554"/>
            </a:xfrm>
            <a:prstGeom prst="rect">
              <a:avLst/>
            </a:prstGeom>
            <a:noFill/>
          </p:spPr>
          <p:txBody>
            <a:bodyPr wrap="square" lIns="54000" tIns="54000" rIns="54000" bIns="54000" rtlCol="0">
              <a:spAutoFit/>
            </a:bodyPr>
            <a:lstStyle/>
            <a:p>
              <a:pPr marL="0" marR="0" lvl="0" indent="0" algn="ctr" defTabSz="914400" rtl="0" eaLnBrk="1" fontAlgn="auto" latinLnBrk="0" hangingPunct="1">
                <a:lnSpc>
                  <a:spcPct val="100000"/>
                </a:lnSpc>
                <a:spcBef>
                  <a:spcPts val="0"/>
                </a:spcBef>
                <a:spcAft>
                  <a:spcPts val="300"/>
                </a:spcAft>
                <a:buClrTx/>
                <a:buSzTx/>
                <a:buFontTx/>
                <a:buNone/>
                <a:defRPr/>
              </a:pPr>
              <a:r>
                <a:rPr kumimoji="0" lang="zh-CN" altLang="en-US" sz="900" i="0" u="none" strike="noStrike" kern="1200" cap="none" spc="0" normalizeH="0" baseline="0" noProof="0">
                  <a:ln>
                    <a:noFill/>
                  </a:ln>
                  <a:solidFill>
                    <a:srgbClr val="283349"/>
                  </a:solidFill>
                  <a:effectLst/>
                  <a:uLnTx/>
                  <a:uFillTx/>
                  <a:latin typeface="Arial" panose="020B0604020202020204"/>
                  <a:ea typeface="+mn-ea"/>
                  <a:cs typeface="+mn-cs"/>
                </a:rPr>
                <a:t>在美国纳斯达克上市</a:t>
              </a:r>
              <a:endParaRPr kumimoji="0" lang="en-US" sz="90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46" name="Picture 14" descr="First China biotech to go public on the Nasdaq"/>
            <p:cNvPicPr>
              <a:picLocks noChangeAspect="1" noChangeArrowheads="1"/>
            </p:cNvPicPr>
            <p:nvPr/>
          </p:nvPicPr>
          <p:blipFill rotWithShape="1">
            <a:blip r:embed="rId8" cstate="print"/>
            <a:srcRect/>
            <a:stretch>
              <a:fillRect/>
            </a:stretch>
          </p:blipFill>
          <p:spPr bwMode="auto">
            <a:xfrm>
              <a:off x="6024398" y="2090310"/>
              <a:ext cx="1402954"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grpSp>
          <p:nvGrpSpPr>
            <p:cNvPr id="244" name="Group 243"/>
            <p:cNvGrpSpPr/>
            <p:nvPr/>
          </p:nvGrpSpPr>
          <p:grpSpPr>
            <a:xfrm rot="10800000">
              <a:off x="6680899" y="3452035"/>
              <a:ext cx="90044" cy="398778"/>
              <a:chOff x="1515884" y="3760769"/>
              <a:chExt cx="90044" cy="398778"/>
            </a:xfrm>
          </p:grpSpPr>
          <p:cxnSp>
            <p:nvCxnSpPr>
              <p:cNvPr id="245" name="Straight Connector 244"/>
              <p:cNvCxnSpPr/>
              <p:nvPr/>
            </p:nvCxnSpPr>
            <p:spPr>
              <a:xfrm flipH="1" flipV="1">
                <a:off x="1560905" y="3804348"/>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46" name="Oval 245"/>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47" name="Oval 246"/>
              <p:cNvSpPr>
                <a:spLocks noChangeAspect="1"/>
              </p:cNvSpPr>
              <p:nvPr/>
            </p:nvSpPr>
            <p:spPr>
              <a:xfrm rot="10800000">
                <a:off x="1533406" y="4099890"/>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10" name="2021"/>
            <p:cNvSpPr/>
            <p:nvPr/>
          </p:nvSpPr>
          <p:spPr>
            <a:xfrm>
              <a:off x="5979734" y="1269237"/>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2016</a:t>
              </a:r>
              <a:endParaRPr sz="1800">
                <a:solidFill>
                  <a:srgbClr val="A11D22"/>
                </a:solidFill>
                <a:latin typeface="+mn-lt"/>
              </a:endParaRPr>
            </a:p>
          </p:txBody>
        </p:sp>
      </p:grpSp>
      <p:grpSp>
        <p:nvGrpSpPr>
          <p:cNvPr id="20" name="Group 19"/>
          <p:cNvGrpSpPr/>
          <p:nvPr/>
        </p:nvGrpSpPr>
        <p:grpSpPr>
          <a:xfrm>
            <a:off x="3961674" y="3749748"/>
            <a:ext cx="1670890" cy="2361939"/>
            <a:chOff x="7997071" y="3760769"/>
            <a:chExt cx="1670890" cy="2361939"/>
          </a:xfrm>
        </p:grpSpPr>
        <p:sp>
          <p:nvSpPr>
            <p:cNvPr id="145" name="TextBox 144"/>
            <p:cNvSpPr txBox="1"/>
            <p:nvPr/>
          </p:nvSpPr>
          <p:spPr>
            <a:xfrm>
              <a:off x="8018669" y="5875154"/>
              <a:ext cx="1649292" cy="247554"/>
            </a:xfrm>
            <a:prstGeom prst="rect">
              <a:avLst/>
            </a:prstGeom>
            <a:noFill/>
          </p:spPr>
          <p:txBody>
            <a:bodyPr wrap="square" lIns="54000" tIns="54000" rIns="54000" bIns="54000" rtlCol="0">
              <a:spAutoFit/>
            </a:bodyPr>
            <a:lstStyle/>
            <a:p>
              <a:pPr marL="0" marR="0" lvl="0" indent="0" algn="ctr" defTabSz="914400" rtl="0" eaLnBrk="1" fontAlgn="auto" latinLnBrk="0" hangingPunct="1">
                <a:lnSpc>
                  <a:spcPct val="100000"/>
                </a:lnSpc>
                <a:spcBef>
                  <a:spcPts val="0"/>
                </a:spcBef>
                <a:spcAft>
                  <a:spcPts val="300"/>
                </a:spcAft>
                <a:buClrTx/>
                <a:buSzTx/>
                <a:buFontTx/>
                <a:buNone/>
                <a:defRPr/>
              </a:pPr>
              <a:r>
                <a:rPr kumimoji="0" lang="zh-CN" altLang="en-US" sz="900" i="0" u="none" strike="noStrike" kern="1200" cap="none" spc="0" normalizeH="0" baseline="0" noProof="0">
                  <a:ln>
                    <a:noFill/>
                  </a:ln>
                  <a:solidFill>
                    <a:srgbClr val="283349"/>
                  </a:solidFill>
                  <a:effectLst/>
                  <a:uLnTx/>
                  <a:uFillTx/>
                  <a:latin typeface="Arial" panose="020B0604020202020204"/>
                  <a:ea typeface="+mn-ea"/>
                  <a:cs typeface="+mn-cs"/>
                </a:rPr>
                <a:t>在香港联交所上市</a:t>
              </a:r>
            </a:p>
          </p:txBody>
        </p:sp>
        <p:pic>
          <p:nvPicPr>
            <p:cNvPr id="147" name="Picture 18" descr="BeiGene expands global operations"/>
            <p:cNvPicPr>
              <a:picLocks noChangeAspect="1" noChangeArrowheads="1"/>
            </p:cNvPicPr>
            <p:nvPr/>
          </p:nvPicPr>
          <p:blipFill rotWithShape="1">
            <a:blip r:embed="rId9" cstate="print"/>
            <a:srcRect/>
            <a:stretch>
              <a:fillRect/>
            </a:stretch>
          </p:blipFill>
          <p:spPr bwMode="auto">
            <a:xfrm>
              <a:off x="7997071" y="4227162"/>
              <a:ext cx="1476895"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grpSp>
          <p:nvGrpSpPr>
            <p:cNvPr id="252" name="Group 251"/>
            <p:cNvGrpSpPr/>
            <p:nvPr/>
          </p:nvGrpSpPr>
          <p:grpSpPr>
            <a:xfrm rot="10800000">
              <a:off x="8746905" y="3760769"/>
              <a:ext cx="90044" cy="366619"/>
              <a:chOff x="1515884" y="3484194"/>
              <a:chExt cx="90044" cy="366619"/>
            </a:xfrm>
          </p:grpSpPr>
          <p:cxnSp>
            <p:nvCxnSpPr>
              <p:cNvPr id="253" name="Straight Connector 252"/>
              <p:cNvCxnSpPr>
                <a:stCxn id="254" idx="0"/>
              </p:cNvCxnSpPr>
              <p:nvPr/>
            </p:nvCxnSpPr>
            <p:spPr>
              <a:xfrm flipH="1" flipV="1">
                <a:off x="156090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4" name="Oval 253"/>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55" name="Oval 254"/>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11" name="2021"/>
            <p:cNvSpPr/>
            <p:nvPr/>
          </p:nvSpPr>
          <p:spPr>
            <a:xfrm>
              <a:off x="8067327" y="5497409"/>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2018</a:t>
              </a:r>
              <a:endParaRPr sz="1800">
                <a:solidFill>
                  <a:srgbClr val="A11D22"/>
                </a:solidFill>
                <a:latin typeface="+mn-lt"/>
              </a:endParaRPr>
            </a:p>
          </p:txBody>
        </p:sp>
      </p:grpSp>
      <p:grpSp>
        <p:nvGrpSpPr>
          <p:cNvPr id="22" name="Group 21"/>
          <p:cNvGrpSpPr/>
          <p:nvPr/>
        </p:nvGrpSpPr>
        <p:grpSpPr>
          <a:xfrm>
            <a:off x="7244177" y="1206572"/>
            <a:ext cx="2138860" cy="2632870"/>
            <a:chOff x="6294041" y="1217943"/>
            <a:chExt cx="2138860" cy="2632870"/>
          </a:xfrm>
        </p:grpSpPr>
        <p:sp>
          <p:nvSpPr>
            <p:cNvPr id="23" name="TextBox 22"/>
            <p:cNvSpPr txBox="1"/>
            <p:nvPr/>
          </p:nvSpPr>
          <p:spPr>
            <a:xfrm>
              <a:off x="6294041" y="1524412"/>
              <a:ext cx="2095610" cy="524553"/>
            </a:xfrm>
            <a:prstGeom prst="rect">
              <a:avLst/>
            </a:prstGeom>
            <a:noFill/>
          </p:spPr>
          <p:txBody>
            <a:bodyPr wrap="square" lIns="54000" tIns="54000" rIns="54000" bIns="54000" rtlCol="0">
              <a:spAutoFit/>
            </a:bodyPr>
            <a:lstStyle/>
            <a:p>
              <a:pPr marL="171450" marR="0" lvl="0" indent="-171450"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lang="en-US" altLang="zh-CN" sz="900">
                  <a:solidFill>
                    <a:srgbClr val="283349"/>
                  </a:solidFill>
                  <a:latin typeface="Arial" panose="020B0604020202020204"/>
                </a:rPr>
                <a:t>ALPINE</a:t>
              </a:r>
              <a:r>
                <a:rPr lang="zh-CN" altLang="en-US" sz="900">
                  <a:solidFill>
                    <a:srgbClr val="283349"/>
                  </a:solidFill>
                  <a:latin typeface="Arial" panose="020B0604020202020204"/>
                </a:rPr>
                <a:t>头对头研究终期分析数据结果显示泽布替尼对比伊布替尼展现出</a:t>
              </a:r>
              <a:r>
                <a:rPr lang="en-US" altLang="zh-CN" sz="900">
                  <a:solidFill>
                    <a:srgbClr val="283349"/>
                  </a:solidFill>
                  <a:latin typeface="Arial" panose="020B0604020202020204"/>
                </a:rPr>
                <a:t>ORR</a:t>
              </a:r>
              <a:r>
                <a:rPr lang="zh-CN" altLang="en-US" sz="900">
                  <a:solidFill>
                    <a:srgbClr val="283349"/>
                  </a:solidFill>
                  <a:latin typeface="Arial" panose="020B0604020202020204"/>
                </a:rPr>
                <a:t>和</a:t>
              </a:r>
              <a:r>
                <a:rPr lang="en-US" altLang="zh-CN" sz="900">
                  <a:solidFill>
                    <a:srgbClr val="283349"/>
                  </a:solidFill>
                  <a:latin typeface="Arial" panose="020B0604020202020204"/>
                </a:rPr>
                <a:t>PFS</a:t>
              </a:r>
              <a:r>
                <a:rPr lang="zh-CN" altLang="en-US" sz="900">
                  <a:solidFill>
                    <a:srgbClr val="283349"/>
                  </a:solidFill>
                  <a:latin typeface="Arial" panose="020B0604020202020204"/>
                </a:rPr>
                <a:t>双重优效性</a:t>
              </a:r>
              <a:r>
                <a:rPr lang="en-US" altLang="zh-CN" sz="900">
                  <a:solidFill>
                    <a:srgbClr val="283349"/>
                  </a:solidFill>
                  <a:latin typeface="Arial" panose="020B0604020202020204"/>
                </a:rPr>
                <a:t>*</a:t>
              </a:r>
              <a:endParaRPr kumimoji="0" lang="zh-CN"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24" name="Picture 16"/>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7029947" y="2162088"/>
              <a:ext cx="1402954"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7713902" y="3484194"/>
              <a:ext cx="90044" cy="366619"/>
              <a:chOff x="1515884" y="3484194"/>
              <a:chExt cx="90044" cy="366619"/>
            </a:xfrm>
          </p:grpSpPr>
          <p:cxnSp>
            <p:nvCxnSpPr>
              <p:cNvPr id="27" name="Straight Connector 26"/>
              <p:cNvCxnSpPr>
                <a:stCxn id="28" idx="0"/>
              </p:cNvCxnSpPr>
              <p:nvPr/>
            </p:nvCxnSpPr>
            <p:spPr>
              <a:xfrm flipH="1" flipV="1">
                <a:off x="156090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8" name="Oval 27"/>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9" name="Oval 28"/>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26" name="2021"/>
            <p:cNvSpPr/>
            <p:nvPr/>
          </p:nvSpPr>
          <p:spPr>
            <a:xfrm>
              <a:off x="6422507" y="1217943"/>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defTabSz="457200" rtl="0" eaLnBrk="1" fontAlgn="auto" latinLnBrk="0" hangingPunct="1">
                <a:lnSpc>
                  <a:spcPct val="100000"/>
                </a:lnSpc>
                <a:spcBef>
                  <a:spcPts val="0"/>
                </a:spcBef>
                <a:spcAft>
                  <a:spcPts val="0"/>
                </a:spcAft>
                <a:buClrTx/>
                <a:buSzTx/>
                <a:buFontTx/>
                <a:buNone/>
                <a:defRPr/>
              </a:pPr>
              <a:r>
                <a:rPr lang="en-US" sz="1800" dirty="0">
                  <a:solidFill>
                    <a:srgbClr val="A11D22"/>
                  </a:solidFill>
                  <a:latin typeface="+mn-lt"/>
                </a:rPr>
                <a:t>2022</a:t>
              </a:r>
              <a:endParaRPr sz="1800" dirty="0">
                <a:solidFill>
                  <a:srgbClr val="A11D22"/>
                </a:solidFill>
                <a:latin typeface="+mn-lt"/>
              </a:endParaRPr>
            </a:p>
          </p:txBody>
        </p:sp>
      </p:grpSp>
      <p:grpSp>
        <p:nvGrpSpPr>
          <p:cNvPr id="18" name="Group 17"/>
          <p:cNvGrpSpPr/>
          <p:nvPr/>
        </p:nvGrpSpPr>
        <p:grpSpPr>
          <a:xfrm>
            <a:off x="7395242" y="3744701"/>
            <a:ext cx="1648396" cy="2698007"/>
            <a:chOff x="9362775" y="3744701"/>
            <a:chExt cx="1648396" cy="2698007"/>
          </a:xfrm>
        </p:grpSpPr>
        <p:sp>
          <p:nvSpPr>
            <p:cNvPr id="149" name="TextBox 148"/>
            <p:cNvSpPr txBox="1"/>
            <p:nvPr/>
          </p:nvSpPr>
          <p:spPr>
            <a:xfrm>
              <a:off x="9362775" y="5841211"/>
              <a:ext cx="1648396" cy="601497"/>
            </a:xfrm>
            <a:prstGeom prst="rect">
              <a:avLst/>
            </a:prstGeom>
            <a:noFill/>
          </p:spPr>
          <p:txBody>
            <a:bodyPr wrap="square" lIns="54000" tIns="54000" rIns="54000" bIns="54000" rtlCol="0" anchor="t">
              <a:spAutoFit/>
            </a:bodyPr>
            <a:lstStyle/>
            <a:p>
              <a:pPr marL="171450" marR="0" lvl="0" indent="-171450"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kumimoji="0" lang="zh-CN" altLang="en-US" sz="900" i="0" u="none" strike="noStrike" kern="1200" cap="none" spc="0" normalizeH="0" baseline="0" noProof="0">
                  <a:ln>
                    <a:noFill/>
                  </a:ln>
                  <a:solidFill>
                    <a:srgbClr val="283349"/>
                  </a:solidFill>
                  <a:effectLst/>
                  <a:uLnTx/>
                  <a:uFillTx/>
                  <a:latin typeface="Arial" panose="020B0604020202020204"/>
                  <a:ea typeface="+mn-ea"/>
                  <a:cs typeface="+mn-cs"/>
                </a:rPr>
                <a:t>在上交所科创板上市</a:t>
              </a:r>
              <a:endParaRPr kumimoji="0" lang="en-US" altLang="zh-CN" sz="900" i="0" u="none" strike="noStrike" kern="1200" cap="none" spc="0" normalizeH="0" baseline="0" noProof="0">
                <a:ln>
                  <a:noFill/>
                </a:ln>
                <a:solidFill>
                  <a:srgbClr val="283349"/>
                </a:solidFill>
                <a:effectLst/>
                <a:uLnTx/>
                <a:uFillTx/>
                <a:latin typeface="Arial" panose="020B0604020202020204"/>
                <a:ea typeface="+mn-ea"/>
                <a:cs typeface="+mn-cs"/>
              </a:endParaRPr>
            </a:p>
            <a:p>
              <a:pPr marL="171450" marR="0" lvl="0" indent="-171450"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lang="zh-CN" altLang="en-US" sz="900">
                  <a:solidFill>
                    <a:srgbClr val="283349"/>
                  </a:solidFill>
                  <a:latin typeface="Arial" panose="020B0604020202020204"/>
                </a:rPr>
                <a:t>生物岛创新中心正式启用</a:t>
              </a:r>
              <a:endParaRPr lang="en-US" altLang="zh-CN" sz="900">
                <a:solidFill>
                  <a:srgbClr val="283349"/>
                </a:solidFill>
                <a:latin typeface="Arial" panose="020B0604020202020204"/>
              </a:endParaRPr>
            </a:p>
            <a:p>
              <a:pPr marL="171450" marR="0" lvl="0" indent="-171450"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lang="zh-CN" altLang="en-US" sz="900">
                  <a:solidFill>
                    <a:srgbClr val="283349"/>
                  </a:solidFill>
                  <a:latin typeface="Arial" panose="020B0604020202020204"/>
                </a:rPr>
                <a:t>百汇泽</a:t>
              </a:r>
              <a:r>
                <a:rPr lang="en-US" altLang="zh-CN" sz="900" baseline="30000">
                  <a:solidFill>
                    <a:srgbClr val="283349"/>
                  </a:solidFill>
                  <a:latin typeface="Arial" panose="020B0604020202020204"/>
                </a:rPr>
                <a:t>®</a:t>
              </a:r>
              <a:r>
                <a:rPr lang="zh-CN" altLang="en-US" sz="900">
                  <a:solidFill>
                    <a:srgbClr val="283349"/>
                  </a:solidFill>
                  <a:latin typeface="Arial" panose="020B0604020202020204"/>
                </a:rPr>
                <a:t>在中国获批上市</a:t>
              </a:r>
              <a:endParaRPr kumimoji="0" lang="en-US" altLang="zh-CN" sz="900" i="0" u="none" strike="noStrike" kern="1200" cap="none" spc="0" normalizeH="0" noProof="0">
                <a:ln>
                  <a:noFill/>
                </a:ln>
                <a:solidFill>
                  <a:srgbClr val="283349"/>
                </a:solidFill>
                <a:effectLst/>
                <a:uLnTx/>
                <a:uFillTx/>
                <a:latin typeface="Arial" panose="020B0604020202020204"/>
                <a:ea typeface="+mn-ea"/>
                <a:cs typeface="+mn-cs"/>
              </a:endParaRPr>
            </a:p>
          </p:txBody>
        </p:sp>
        <p:grpSp>
          <p:nvGrpSpPr>
            <p:cNvPr id="265" name="组合 264"/>
            <p:cNvGrpSpPr/>
            <p:nvPr/>
          </p:nvGrpSpPr>
          <p:grpSpPr>
            <a:xfrm>
              <a:off x="9378349" y="3744701"/>
              <a:ext cx="1402954" cy="2099601"/>
              <a:chOff x="10368855" y="3760769"/>
              <a:chExt cx="1402954" cy="2099601"/>
            </a:xfrm>
          </p:grpSpPr>
          <p:grpSp>
            <p:nvGrpSpPr>
              <p:cNvPr id="260" name="Group 259"/>
              <p:cNvGrpSpPr/>
              <p:nvPr/>
            </p:nvGrpSpPr>
            <p:grpSpPr>
              <a:xfrm rot="10800000">
                <a:off x="11070332" y="3760769"/>
                <a:ext cx="90044" cy="366619"/>
                <a:chOff x="1515884" y="3484194"/>
                <a:chExt cx="90044" cy="366619"/>
              </a:xfrm>
            </p:grpSpPr>
            <p:cxnSp>
              <p:nvCxnSpPr>
                <p:cNvPr id="261" name="Straight Connector 260"/>
                <p:cNvCxnSpPr>
                  <a:stCxn id="262" idx="0"/>
                </p:cNvCxnSpPr>
                <p:nvPr/>
              </p:nvCxnSpPr>
              <p:spPr>
                <a:xfrm flipH="1" flipV="1">
                  <a:off x="156090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62" name="Oval 261"/>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63" name="Oval 262"/>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12" name="2021"/>
              <p:cNvSpPr/>
              <p:nvPr/>
            </p:nvSpPr>
            <p:spPr>
              <a:xfrm>
                <a:off x="10434748" y="5480779"/>
                <a:ext cx="1105878"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2021</a:t>
                </a:r>
                <a:endParaRPr sz="1800">
                  <a:solidFill>
                    <a:srgbClr val="A11D22"/>
                  </a:solidFill>
                  <a:latin typeface="+mn-lt"/>
                </a:endParaRPr>
              </a:p>
            </p:txBody>
          </p:sp>
          <p:pic>
            <p:nvPicPr>
              <p:cNvPr id="102" name="Picture 1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368855" y="4191445"/>
                <a:ext cx="1402954"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grpSp>
      </p:grpSp>
      <p:sp>
        <p:nvSpPr>
          <p:cNvPr id="140" name="TextBox 139"/>
          <p:cNvSpPr txBox="1"/>
          <p:nvPr/>
        </p:nvSpPr>
        <p:spPr>
          <a:xfrm>
            <a:off x="5438408" y="1583005"/>
            <a:ext cx="2070093" cy="386054"/>
          </a:xfrm>
          <a:prstGeom prst="rect">
            <a:avLst/>
          </a:prstGeom>
          <a:noFill/>
        </p:spPr>
        <p:txBody>
          <a:bodyPr wrap="square" lIns="54000" tIns="54000" rIns="54000" bIns="54000" rtlCol="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900" i="0" u="none" strike="noStrike" kern="1200" cap="none" spc="0" normalizeH="0" baseline="0" noProof="0">
                <a:ln>
                  <a:noFill/>
                </a:ln>
                <a:solidFill>
                  <a:srgbClr val="283349"/>
                </a:solidFill>
                <a:effectLst/>
                <a:uLnTx/>
                <a:uFillTx/>
                <a:ea typeface="+mn-ea"/>
                <a:cs typeface="+mn-cs"/>
              </a:rPr>
              <a:t>BRUKINSA</a:t>
            </a:r>
            <a:r>
              <a:rPr kumimoji="0" lang="en-US" sz="900" i="0" u="none" strike="noStrike" kern="1200" cap="none" spc="0" normalizeH="0" baseline="30000" noProof="0">
                <a:ln>
                  <a:noFill/>
                </a:ln>
                <a:solidFill>
                  <a:srgbClr val="283349"/>
                </a:solidFill>
                <a:effectLst/>
                <a:uLnTx/>
                <a:uFillTx/>
                <a:ea typeface="+mn-ea"/>
                <a:cs typeface="+mn-cs"/>
              </a:rPr>
              <a:t>®</a:t>
            </a:r>
            <a:r>
              <a:rPr kumimoji="0" lang="en-US" sz="900" i="0" u="none" strike="noStrike" kern="1200" cap="none" spc="0" normalizeH="0" baseline="0" noProof="0">
                <a:ln>
                  <a:noFill/>
                </a:ln>
                <a:solidFill>
                  <a:srgbClr val="283349"/>
                </a:solidFill>
                <a:effectLst/>
                <a:uLnTx/>
                <a:uFillTx/>
                <a:ea typeface="+mn-ea"/>
                <a:cs typeface="+mn-cs"/>
              </a:rPr>
              <a:t> </a:t>
            </a:r>
            <a:r>
              <a:rPr kumimoji="0" lang="zh-CN" altLang="en-US" sz="900" i="0" u="none" strike="noStrike" kern="1200" cap="none" spc="0" normalizeH="0" baseline="0" noProof="0">
                <a:ln>
                  <a:noFill/>
                </a:ln>
                <a:solidFill>
                  <a:srgbClr val="283349"/>
                </a:solidFill>
                <a:effectLst/>
                <a:uLnTx/>
                <a:uFillTx/>
                <a:ea typeface="+mn-ea"/>
                <a:cs typeface="+mn-cs"/>
              </a:rPr>
              <a:t>在美国正式获批</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900" i="0" u="none" strike="noStrike" kern="1200" cap="none" spc="0" normalizeH="0" baseline="0" noProof="0">
                <a:ln>
                  <a:noFill/>
                </a:ln>
                <a:solidFill>
                  <a:srgbClr val="283349"/>
                </a:solidFill>
                <a:effectLst/>
                <a:uLnTx/>
                <a:uFillTx/>
                <a:ea typeface="+mn-ea"/>
                <a:cs typeface="+mn-cs"/>
              </a:rPr>
              <a:t>百泽安</a:t>
            </a:r>
            <a:r>
              <a:rPr kumimoji="0" lang="en-US" altLang="zh-CN" sz="900" i="0" u="none" strike="noStrike" kern="1200" cap="none" spc="0" normalizeH="0" baseline="30000" noProof="0">
                <a:ln>
                  <a:noFill/>
                </a:ln>
                <a:solidFill>
                  <a:srgbClr val="283349"/>
                </a:solidFill>
                <a:effectLst/>
                <a:uLnTx/>
                <a:uFillTx/>
                <a:ea typeface="+mn-ea"/>
                <a:cs typeface="+mn-cs"/>
              </a:rPr>
              <a:t>®</a:t>
            </a:r>
            <a:r>
              <a:rPr kumimoji="0" lang="zh-CN" altLang="en-US" sz="900" i="0" u="none" strike="noStrike" kern="1200" cap="none" spc="0" normalizeH="0" baseline="0" noProof="0">
                <a:ln>
                  <a:noFill/>
                </a:ln>
                <a:solidFill>
                  <a:srgbClr val="283349"/>
                </a:solidFill>
                <a:effectLst/>
                <a:uLnTx/>
                <a:uFillTx/>
                <a:ea typeface="+mn-ea"/>
                <a:cs typeface="+mn-cs"/>
              </a:rPr>
              <a:t>在中国正式获批</a:t>
            </a:r>
          </a:p>
        </p:txBody>
      </p:sp>
      <p:grpSp>
        <p:nvGrpSpPr>
          <p:cNvPr id="256" name="Group 255"/>
          <p:cNvGrpSpPr/>
          <p:nvPr/>
        </p:nvGrpSpPr>
        <p:grpSpPr>
          <a:xfrm>
            <a:off x="6371532" y="3394149"/>
            <a:ext cx="90044" cy="442816"/>
            <a:chOff x="1515884" y="3484194"/>
            <a:chExt cx="90044" cy="442816"/>
          </a:xfrm>
        </p:grpSpPr>
        <p:cxnSp>
          <p:nvCxnSpPr>
            <p:cNvPr id="257" name="Straight Connector 256"/>
            <p:cNvCxnSpPr/>
            <p:nvPr/>
          </p:nvCxnSpPr>
          <p:spPr>
            <a:xfrm flipH="1" flipV="1">
              <a:off x="1560905" y="35337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8" name="Oval 257"/>
            <p:cNvSpPr>
              <a:spLocks noChangeAspect="1"/>
            </p:cNvSpPr>
            <p:nvPr/>
          </p:nvSpPr>
          <p:spPr>
            <a:xfrm rot="10800000">
              <a:off x="1515884" y="3836966"/>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ea typeface="Verdana" panose="020B0604030504040204" pitchFamily="34" charset="0"/>
                <a:cs typeface="Arial" panose="020B0604020202020204" pitchFamily="34" charset="0"/>
              </a:endParaRPr>
            </a:p>
          </p:txBody>
        </p:sp>
        <p:sp>
          <p:nvSpPr>
            <p:cNvPr id="259" name="Oval 258"/>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ea typeface="Verdana" panose="020B0604030504040204" pitchFamily="34" charset="0"/>
                <a:cs typeface="Arial" panose="020B0604020202020204" pitchFamily="34" charset="0"/>
              </a:endParaRPr>
            </a:p>
          </p:txBody>
        </p:sp>
      </p:grpSp>
      <p:sp>
        <p:nvSpPr>
          <p:cNvPr id="6" name="2021"/>
          <p:cNvSpPr/>
          <p:nvPr/>
        </p:nvSpPr>
        <p:spPr>
          <a:xfrm>
            <a:off x="5715077" y="1257774"/>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2019</a:t>
            </a:r>
            <a:endParaRPr sz="1800">
              <a:solidFill>
                <a:srgbClr val="A11D22"/>
              </a:solidFill>
              <a:latin typeface="+mn-lt"/>
            </a:endParaRPr>
          </a:p>
        </p:txBody>
      </p:sp>
      <p:grpSp>
        <p:nvGrpSpPr>
          <p:cNvPr id="250" name="Group 17">
            <a:extLst>
              <a:ext uri="{FF2B5EF4-FFF2-40B4-BE49-F238E27FC236}">
                <a16:creationId xmlns:a16="http://schemas.microsoft.com/office/drawing/2014/main" id="{07142E4F-B260-2810-3E88-8B658274F04A}"/>
              </a:ext>
            </a:extLst>
          </p:cNvPr>
          <p:cNvGrpSpPr/>
          <p:nvPr/>
        </p:nvGrpSpPr>
        <p:grpSpPr>
          <a:xfrm>
            <a:off x="9131548" y="3744701"/>
            <a:ext cx="2397952" cy="2521036"/>
            <a:chOff x="9333150" y="3744701"/>
            <a:chExt cx="2397952" cy="2521036"/>
          </a:xfrm>
        </p:grpSpPr>
        <p:sp>
          <p:nvSpPr>
            <p:cNvPr id="251" name="TextBox 148">
              <a:extLst>
                <a:ext uri="{FF2B5EF4-FFF2-40B4-BE49-F238E27FC236}">
                  <a16:creationId xmlns:a16="http://schemas.microsoft.com/office/drawing/2014/main" id="{5F0D7EF6-CE6A-6329-8588-FD3EAF666DA2}"/>
                </a:ext>
              </a:extLst>
            </p:cNvPr>
            <p:cNvSpPr txBox="1"/>
            <p:nvPr/>
          </p:nvSpPr>
          <p:spPr>
            <a:xfrm>
              <a:off x="9333150" y="5841211"/>
              <a:ext cx="2397952" cy="424526"/>
            </a:xfrm>
            <a:prstGeom prst="rect">
              <a:avLst/>
            </a:prstGeom>
            <a:noFill/>
          </p:spPr>
          <p:txBody>
            <a:bodyPr wrap="square" lIns="54000" tIns="54000" rIns="54000" bIns="54000" rtlCol="0" anchor="t">
              <a:spAutoFit/>
            </a:bodyPr>
            <a:lstStyle/>
            <a:p>
              <a:pPr marL="171450" marR="0" lvl="0" indent="-171450"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lang="zh-CN" altLang="en-US" sz="900">
                  <a:solidFill>
                    <a:srgbClr val="283349"/>
                  </a:solidFill>
                  <a:latin typeface="Arial" panose="020B0604020202020204"/>
                </a:rPr>
                <a:t>苏州小分子创新药物产业化基地正式启用</a:t>
              </a:r>
              <a:endParaRPr lang="en-US" altLang="zh-CN" sz="900">
                <a:solidFill>
                  <a:srgbClr val="283349"/>
                </a:solidFill>
                <a:latin typeface="Arial" panose="020B0604020202020204"/>
              </a:endParaRPr>
            </a:p>
            <a:p>
              <a:pPr marL="171450" marR="0" lvl="0" indent="-171450"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lang="en-US" altLang="zh-CN" sz="900">
                  <a:solidFill>
                    <a:srgbClr val="283349"/>
                  </a:solidFill>
                  <a:latin typeface="Arial" panose="020B0604020202020204"/>
                </a:rPr>
                <a:t>TEVIMBRA</a:t>
              </a:r>
              <a:r>
                <a:rPr kumimoji="0" lang="en-US" altLang="zh-CN" sz="900" i="0" u="none" strike="noStrike" kern="1200" cap="none" spc="0" normalizeH="0" baseline="30000" noProof="0">
                  <a:ln>
                    <a:noFill/>
                  </a:ln>
                  <a:solidFill>
                    <a:srgbClr val="283349"/>
                  </a:solidFill>
                  <a:effectLst/>
                  <a:uLnTx/>
                  <a:uFillTx/>
                  <a:ea typeface="+mn-ea"/>
                  <a:cs typeface="+mn-cs"/>
                </a:rPr>
                <a:t>®</a:t>
              </a:r>
              <a:r>
                <a:rPr lang="zh-CN" altLang="en-US" sz="900">
                  <a:solidFill>
                    <a:srgbClr val="283349"/>
                  </a:solidFill>
                  <a:latin typeface="Arial" panose="020B0604020202020204"/>
                </a:rPr>
                <a:t>在欧盟获批上市</a:t>
              </a:r>
              <a:endParaRPr kumimoji="0" lang="en-US" altLang="zh-CN" sz="900" i="0" u="none" strike="noStrike" kern="1200" cap="none" spc="0" normalizeH="0" noProof="0">
                <a:ln>
                  <a:noFill/>
                </a:ln>
                <a:solidFill>
                  <a:srgbClr val="283349"/>
                </a:solidFill>
                <a:effectLst/>
                <a:uLnTx/>
                <a:uFillTx/>
                <a:latin typeface="Arial" panose="020B0604020202020204"/>
                <a:ea typeface="+mn-ea"/>
                <a:cs typeface="+mn-cs"/>
              </a:endParaRPr>
            </a:p>
          </p:txBody>
        </p:sp>
        <p:grpSp>
          <p:nvGrpSpPr>
            <p:cNvPr id="264" name="组合 263">
              <a:extLst>
                <a:ext uri="{FF2B5EF4-FFF2-40B4-BE49-F238E27FC236}">
                  <a16:creationId xmlns:a16="http://schemas.microsoft.com/office/drawing/2014/main" id="{F3988D1A-A6E3-B43E-86CC-D30A29EEE082}"/>
                </a:ext>
              </a:extLst>
            </p:cNvPr>
            <p:cNvGrpSpPr/>
            <p:nvPr/>
          </p:nvGrpSpPr>
          <p:grpSpPr>
            <a:xfrm>
              <a:off x="9737369" y="3744701"/>
              <a:ext cx="1105878" cy="2099601"/>
              <a:chOff x="10727875" y="3760769"/>
              <a:chExt cx="1105878" cy="2099601"/>
            </a:xfrm>
          </p:grpSpPr>
          <p:grpSp>
            <p:nvGrpSpPr>
              <p:cNvPr id="266" name="Group 259">
                <a:extLst>
                  <a:ext uri="{FF2B5EF4-FFF2-40B4-BE49-F238E27FC236}">
                    <a16:creationId xmlns:a16="http://schemas.microsoft.com/office/drawing/2014/main" id="{ACD37714-7B32-8ED8-5E14-6E07810F79AF}"/>
                  </a:ext>
                </a:extLst>
              </p:cNvPr>
              <p:cNvGrpSpPr/>
              <p:nvPr/>
            </p:nvGrpSpPr>
            <p:grpSpPr>
              <a:xfrm rot="10800000">
                <a:off x="11070332" y="3760769"/>
                <a:ext cx="90044" cy="366619"/>
                <a:chOff x="1515884" y="3484194"/>
                <a:chExt cx="90044" cy="366619"/>
              </a:xfrm>
            </p:grpSpPr>
            <p:cxnSp>
              <p:nvCxnSpPr>
                <p:cNvPr id="269" name="Straight Connector 260">
                  <a:extLst>
                    <a:ext uri="{FF2B5EF4-FFF2-40B4-BE49-F238E27FC236}">
                      <a16:creationId xmlns:a16="http://schemas.microsoft.com/office/drawing/2014/main" id="{9A0F311D-0123-E179-F9F4-C4037AAE776A}"/>
                    </a:ext>
                  </a:extLst>
                </p:cNvPr>
                <p:cNvCxnSpPr>
                  <a:stCxn id="270" idx="0"/>
                </p:cNvCxnSpPr>
                <p:nvPr/>
              </p:nvCxnSpPr>
              <p:spPr>
                <a:xfrm flipH="1" flipV="1">
                  <a:off x="156090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70" name="Oval 261">
                  <a:extLst>
                    <a:ext uri="{FF2B5EF4-FFF2-40B4-BE49-F238E27FC236}">
                      <a16:creationId xmlns:a16="http://schemas.microsoft.com/office/drawing/2014/main" id="{33FF3B81-0504-80A2-91AB-6D240C5B9D30}"/>
                    </a:ext>
                  </a:extLst>
                </p:cNvPr>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71" name="Oval 262">
                  <a:extLst>
                    <a:ext uri="{FF2B5EF4-FFF2-40B4-BE49-F238E27FC236}">
                      <a16:creationId xmlns:a16="http://schemas.microsoft.com/office/drawing/2014/main" id="{EDD1877A-EB57-8B5F-9949-8509673C2DC5}"/>
                    </a:ext>
                  </a:extLst>
                </p:cNvPr>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267" name="2021">
                <a:extLst>
                  <a:ext uri="{FF2B5EF4-FFF2-40B4-BE49-F238E27FC236}">
                    <a16:creationId xmlns:a16="http://schemas.microsoft.com/office/drawing/2014/main" id="{0DF61488-FBDA-79EA-4ACF-95E351643C09}"/>
                  </a:ext>
                </a:extLst>
              </p:cNvPr>
              <p:cNvSpPr/>
              <p:nvPr/>
            </p:nvSpPr>
            <p:spPr>
              <a:xfrm>
                <a:off x="10727875" y="5480779"/>
                <a:ext cx="1105878"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2023</a:t>
                </a:r>
                <a:endParaRPr sz="1800">
                  <a:solidFill>
                    <a:srgbClr val="A11D22"/>
                  </a:solidFill>
                  <a:latin typeface="+mn-lt"/>
                </a:endParaRPr>
              </a:p>
            </p:txBody>
          </p:sp>
        </p:grpSp>
      </p:grpSp>
      <p:pic>
        <p:nvPicPr>
          <p:cNvPr id="1028" name="Picture 4">
            <a:extLst>
              <a:ext uri="{FF2B5EF4-FFF2-40B4-BE49-F238E27FC236}">
                <a16:creationId xmlns:a16="http://schemas.microsoft.com/office/drawing/2014/main" id="{991AD3F7-BCC3-B3EA-93B8-67F40193D95B}"/>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9155239" y="4175377"/>
            <a:ext cx="1455540" cy="1230663"/>
          </a:xfrm>
          <a:prstGeom prst="roundRect">
            <a:avLst>
              <a:gd name="adj" fmla="val 16667"/>
            </a:avLst>
          </a:prstGeom>
          <a:ln w="6350">
            <a:solidFill>
              <a:schemeClr val="bg1"/>
            </a:solidFill>
          </a:ln>
          <a:effectLst>
            <a:outerShdw blurRad="635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C76FB937-BE62-D457-AF35-CA07B7AD5E2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131856" y="4649714"/>
            <a:ext cx="699688" cy="299952"/>
          </a:xfrm>
          <a:prstGeom prst="roundRect">
            <a:avLst/>
          </a:prstGeom>
        </p:spPr>
      </p:pic>
      <p:pic>
        <p:nvPicPr>
          <p:cNvPr id="36" name="图片 35" descr="卡车停在街道上&#10;&#10;描述已自动生成">
            <a:extLst>
              <a:ext uri="{FF2B5EF4-FFF2-40B4-BE49-F238E27FC236}">
                <a16:creationId xmlns:a16="http://schemas.microsoft.com/office/drawing/2014/main" id="{54582ECB-40D5-CE1D-47F3-1FA8317C6D6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641437" y="4217032"/>
            <a:ext cx="1562685" cy="1219910"/>
          </a:xfrm>
          <a:prstGeom prst="roundRect">
            <a:avLst>
              <a:gd name="adj" fmla="val 16667"/>
            </a:avLst>
          </a:prstGeom>
          <a:ln w="6350">
            <a:solidFill>
              <a:schemeClr val="bg1"/>
            </a:solidFill>
          </a:ln>
          <a:effectLst>
            <a:outerShdw blurRad="63500" sx="102000" sy="102000" algn="ctr" rotWithShape="0">
              <a:prstClr val="black">
                <a:alpha val="17000"/>
              </a:prstClr>
            </a:outerShdw>
          </a:effectLst>
        </p:spPr>
      </p:pic>
      <p:pic>
        <p:nvPicPr>
          <p:cNvPr id="39" name="图片 38">
            <a:extLst>
              <a:ext uri="{FF2B5EF4-FFF2-40B4-BE49-F238E27FC236}">
                <a16:creationId xmlns:a16="http://schemas.microsoft.com/office/drawing/2014/main" id="{0897F710-B91A-B9F9-F5C5-31B53E39813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26652" y="2944495"/>
            <a:ext cx="769763" cy="310046"/>
          </a:xfrm>
          <a:prstGeom prst="roundRect">
            <a:avLst/>
          </a:prstGeom>
        </p:spPr>
      </p:pic>
      <p:grpSp>
        <p:nvGrpSpPr>
          <p:cNvPr id="5" name="Group 21">
            <a:extLst>
              <a:ext uri="{FF2B5EF4-FFF2-40B4-BE49-F238E27FC236}">
                <a16:creationId xmlns:a16="http://schemas.microsoft.com/office/drawing/2014/main" id="{10B291CB-C75C-B151-5058-BADE17D62D11}"/>
              </a:ext>
            </a:extLst>
          </p:cNvPr>
          <p:cNvGrpSpPr/>
          <p:nvPr/>
        </p:nvGrpSpPr>
        <p:grpSpPr>
          <a:xfrm>
            <a:off x="9730257" y="1176993"/>
            <a:ext cx="2070154" cy="2662448"/>
            <a:chOff x="6821874" y="1188365"/>
            <a:chExt cx="2070154" cy="2662448"/>
          </a:xfrm>
        </p:grpSpPr>
        <p:sp>
          <p:nvSpPr>
            <p:cNvPr id="21" name="TextBox 22">
              <a:extLst>
                <a:ext uri="{FF2B5EF4-FFF2-40B4-BE49-F238E27FC236}">
                  <a16:creationId xmlns:a16="http://schemas.microsoft.com/office/drawing/2014/main" id="{0BC9D669-F64B-0D9C-5A46-E21A3DE6E637}"/>
                </a:ext>
              </a:extLst>
            </p:cNvPr>
            <p:cNvSpPr txBox="1"/>
            <p:nvPr/>
          </p:nvSpPr>
          <p:spPr>
            <a:xfrm>
              <a:off x="6821874" y="1536755"/>
              <a:ext cx="2070154" cy="386054"/>
            </a:xfrm>
            <a:prstGeom prst="rect">
              <a:avLst/>
            </a:prstGeom>
            <a:noFill/>
          </p:spPr>
          <p:txBody>
            <a:bodyPr wrap="square" lIns="54000" tIns="54000" rIns="54000" bIns="54000" rtlCol="0">
              <a:spAutoFit/>
            </a:bodyPr>
            <a:lstStyle/>
            <a:p>
              <a:pPr marL="171450" marR="0" lvl="0" indent="-171450" defTabSz="914400" rtl="0" eaLnBrk="1" fontAlgn="auto" latinLnBrk="0" hangingPunct="1">
                <a:lnSpc>
                  <a:spcPct val="100000"/>
                </a:lnSpc>
                <a:spcBef>
                  <a:spcPts val="0"/>
                </a:spcBef>
                <a:spcAft>
                  <a:spcPts val="300"/>
                </a:spcAft>
                <a:buClrTx/>
                <a:buSzTx/>
                <a:buFont typeface="Arial" panose="020B0604020202020204" pitchFamily="34" charset="0"/>
                <a:buChar char="•"/>
                <a:defRPr/>
              </a:pPr>
              <a:r>
                <a:rPr kumimoji="0" lang="zh-CN" altLang="en-US" sz="900" b="0" i="0" u="none" strike="noStrike" kern="1200" cap="none" spc="0" normalizeH="0" baseline="0" noProof="0">
                  <a:ln>
                    <a:noFill/>
                  </a:ln>
                  <a:solidFill>
                    <a:srgbClr val="283349"/>
                  </a:solidFill>
                  <a:effectLst/>
                  <a:uLnTx/>
                  <a:uFillTx/>
                  <a:latin typeface="Arial" panose="020B0604020202020204"/>
                  <a:ea typeface="+mn-ea"/>
                  <a:cs typeface="+mn-cs"/>
                </a:rPr>
                <a:t>位于美国新泽西州霍普维尔的旗舰级生产和临床研发中心正式启用</a:t>
              </a:r>
            </a:p>
          </p:txBody>
        </p:sp>
        <p:pic>
          <p:nvPicPr>
            <p:cNvPr id="30" name="Picture 16">
              <a:extLst>
                <a:ext uri="{FF2B5EF4-FFF2-40B4-BE49-F238E27FC236}">
                  <a16:creationId xmlns:a16="http://schemas.microsoft.com/office/drawing/2014/main" id="{EA4C60EA-0E8A-1D44-957D-B2FE1EFDD1F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7029947" y="2162088"/>
              <a:ext cx="1402954" cy="1248627"/>
            </a:xfrm>
            <a:prstGeom prst="roundRect">
              <a:avLst>
                <a:gd name="adj" fmla="val 16667"/>
              </a:avLst>
            </a:prstGeom>
            <a:ln w="6350">
              <a:solidFill>
                <a:schemeClr val="bg1"/>
              </a:solidFill>
            </a:ln>
            <a:effectLst>
              <a:outerShdw blurRad="63500" sx="102000" sy="102000" algn="ctr" rotWithShape="0">
                <a:prstClr val="black">
                  <a:alpha val="17000"/>
                </a:prstClr>
              </a:outerShdw>
            </a:effectLst>
            <a:extLst>
              <a:ext uri="{909E8E84-426E-40DD-AFC4-6F175D3DCCD1}">
                <a14:hiddenFill xmlns:a14="http://schemas.microsoft.com/office/drawing/2010/main">
                  <a:solidFill>
                    <a:srgbClr val="FFFFFF"/>
                  </a:solidFill>
                </a14:hiddenFill>
              </a:ext>
            </a:extLst>
          </p:spPr>
        </p:pic>
        <p:grpSp>
          <p:nvGrpSpPr>
            <p:cNvPr id="31" name="Group 24">
              <a:extLst>
                <a:ext uri="{FF2B5EF4-FFF2-40B4-BE49-F238E27FC236}">
                  <a16:creationId xmlns:a16="http://schemas.microsoft.com/office/drawing/2014/main" id="{195F970A-F962-8652-88D7-A227EC9157F7}"/>
                </a:ext>
              </a:extLst>
            </p:cNvPr>
            <p:cNvGrpSpPr/>
            <p:nvPr/>
          </p:nvGrpSpPr>
          <p:grpSpPr>
            <a:xfrm>
              <a:off x="7713902" y="3484194"/>
              <a:ext cx="90044" cy="366619"/>
              <a:chOff x="1515884" y="3484194"/>
              <a:chExt cx="90044" cy="366619"/>
            </a:xfrm>
          </p:grpSpPr>
          <p:cxnSp>
            <p:nvCxnSpPr>
              <p:cNvPr id="34" name="Straight Connector 26">
                <a:extLst>
                  <a:ext uri="{FF2B5EF4-FFF2-40B4-BE49-F238E27FC236}">
                    <a16:creationId xmlns:a16="http://schemas.microsoft.com/office/drawing/2014/main" id="{9EBBD1F5-58EF-0462-D921-18FE94CAE80E}"/>
                  </a:ext>
                </a:extLst>
              </p:cNvPr>
              <p:cNvCxnSpPr>
                <a:stCxn id="35" idx="0"/>
              </p:cNvCxnSpPr>
              <p:nvPr/>
            </p:nvCxnSpPr>
            <p:spPr>
              <a:xfrm flipH="1" flipV="1">
                <a:off x="1560905" y="3495614"/>
                <a:ext cx="1" cy="355199"/>
              </a:xfrm>
              <a:prstGeom prst="line">
                <a:avLst/>
              </a:prstGeom>
              <a:ln w="63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35" name="Oval 27">
                <a:extLst>
                  <a:ext uri="{FF2B5EF4-FFF2-40B4-BE49-F238E27FC236}">
                    <a16:creationId xmlns:a16="http://schemas.microsoft.com/office/drawing/2014/main" id="{681258C7-D427-2CB6-8DE2-403F795E6696}"/>
                  </a:ext>
                </a:extLst>
              </p:cNvPr>
              <p:cNvSpPr>
                <a:spLocks noChangeAspect="1"/>
              </p:cNvSpPr>
              <p:nvPr/>
            </p:nvSpPr>
            <p:spPr>
              <a:xfrm rot="10800000">
                <a:off x="1515884" y="3760769"/>
                <a:ext cx="90044" cy="90044"/>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1" name="Oval 28">
                <a:extLst>
                  <a:ext uri="{FF2B5EF4-FFF2-40B4-BE49-F238E27FC236}">
                    <a16:creationId xmlns:a16="http://schemas.microsoft.com/office/drawing/2014/main" id="{667234E0-4BD6-6C7D-0D5E-3E2E3BCED4E3}"/>
                  </a:ext>
                </a:extLst>
              </p:cNvPr>
              <p:cNvSpPr>
                <a:spLocks noChangeAspect="1"/>
              </p:cNvSpPr>
              <p:nvPr/>
            </p:nvSpPr>
            <p:spPr>
              <a:xfrm rot="10800000">
                <a:off x="1533406" y="3484194"/>
                <a:ext cx="54999" cy="54999"/>
              </a:xfrm>
              <a:prstGeom prst="ellipse">
                <a:avLst/>
              </a:prstGeom>
              <a:solidFill>
                <a:schemeClr val="accent1"/>
              </a:solidFill>
              <a:ln w="6350">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C3BFB6"/>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sp>
          <p:nvSpPr>
            <p:cNvPr id="33" name="2021">
              <a:extLst>
                <a:ext uri="{FF2B5EF4-FFF2-40B4-BE49-F238E27FC236}">
                  <a16:creationId xmlns:a16="http://schemas.microsoft.com/office/drawing/2014/main" id="{772A6C03-9FDC-7605-31D9-27FB6AAB902E}"/>
                </a:ext>
              </a:extLst>
            </p:cNvPr>
            <p:cNvSpPr/>
            <p:nvPr/>
          </p:nvSpPr>
          <p:spPr>
            <a:xfrm>
              <a:off x="7022830" y="1188365"/>
              <a:ext cx="1402954" cy="3795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p:spPr>
          <p:txBody>
            <a:bodyPr wrap="square" lIns="50800" tIns="50800" rIns="50800" bIns="50800" numCol="1" anchor="t">
              <a:spAutoFit/>
            </a:bodyPr>
            <a:lstStyle>
              <a:lvl1pPr defTabSz="457200">
                <a:defRPr sz="2600" b="0">
                  <a:solidFill>
                    <a:srgbClr val="FFFFFF"/>
                  </a:solidFill>
                  <a:latin typeface="DM Sans Medium"/>
                  <a:ea typeface="DM Sans Medium"/>
                  <a:cs typeface="DM Sans Medium"/>
                  <a:sym typeface="DM Sans Medium"/>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800">
                  <a:solidFill>
                    <a:srgbClr val="A11D22"/>
                  </a:solidFill>
                  <a:latin typeface="+mn-lt"/>
                </a:rPr>
                <a:t>2024</a:t>
              </a:r>
              <a:endParaRPr sz="1800">
                <a:solidFill>
                  <a:srgbClr val="A11D22"/>
                </a:solidFill>
                <a:latin typeface="+mn-lt"/>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50000"/>
              </a:lnSpc>
            </a:pPr>
            <a:r>
              <a:rPr lang="zh-CN" altLang="en-US"/>
              <a:t>我们的</a:t>
            </a:r>
            <a:br>
              <a:rPr lang="en-US" altLang="zh-CN"/>
            </a:br>
            <a:r>
              <a:rPr lang="zh-CN" altLang="en-US"/>
              <a:t>科学与管线</a:t>
            </a:r>
            <a:endParaRPr lang="en-US"/>
          </a:p>
        </p:txBody>
      </p:sp>
      <p:pic>
        <p:nvPicPr>
          <p:cNvPr id="7" name="Graphic 5" descr="Caret Left with solid fill">
            <a:extLst>
              <a:ext uri="{FF2B5EF4-FFF2-40B4-BE49-F238E27FC236}">
                <a16:creationId xmlns:a16="http://schemas.microsoft.com/office/drawing/2014/main" id="{3B8CFD74-67E2-71BA-440F-D0656A684A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689625" y="3861185"/>
            <a:ext cx="622630" cy="622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矩形 237"/>
          <p:cNvSpPr/>
          <p:nvPr/>
        </p:nvSpPr>
        <p:spPr>
          <a:xfrm>
            <a:off x="434681" y="1036974"/>
            <a:ext cx="5208783" cy="10628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p:cNvSpPr/>
          <p:nvPr/>
        </p:nvSpPr>
        <p:spPr>
          <a:xfrm>
            <a:off x="434682" y="2099803"/>
            <a:ext cx="5208783" cy="4758197"/>
          </a:xfrm>
          <a:prstGeom prst="rect">
            <a:avLst/>
          </a:prstGeom>
          <a:solidFill>
            <a:srgbClr val="E5E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标题 92"/>
          <p:cNvSpPr>
            <a:spLocks noGrp="1"/>
          </p:cNvSpPr>
          <p:nvPr>
            <p:ph type="ctrTitle"/>
          </p:nvPr>
        </p:nvSpPr>
        <p:spPr/>
        <p:txBody>
          <a:bodyPr/>
          <a:lstStyle/>
          <a:p>
            <a:r>
              <a:rPr lang="zh-CN" altLang="en-US"/>
              <a:t>广泛的研发管线，力争</a:t>
            </a:r>
            <a:r>
              <a:rPr lang="zh-CN" altLang="en-US">
                <a:latin typeface="+mj-lt"/>
              </a:rPr>
              <a:t>满足患者对创新药物的需求</a:t>
            </a:r>
            <a:endParaRPr lang="zh-CN" altLang="en-US"/>
          </a:p>
        </p:txBody>
      </p:sp>
      <p:sp>
        <p:nvSpPr>
          <p:cNvPr id="135" name="Freeform: Shape 29"/>
          <p:cNvSpPr/>
          <p:nvPr/>
        </p:nvSpPr>
        <p:spPr>
          <a:xfrm>
            <a:off x="3519444" y="2417037"/>
            <a:ext cx="1404160" cy="395323"/>
          </a:xfrm>
          <a:custGeom>
            <a:avLst/>
            <a:gdLst>
              <a:gd name="connsiteX0" fmla="*/ 0 w 1124483"/>
              <a:gd name="connsiteY0" fmla="*/ 0 h 417183"/>
              <a:gd name="connsiteX1" fmla="*/ 1124483 w 1124483"/>
              <a:gd name="connsiteY1" fmla="*/ 0 h 417183"/>
              <a:gd name="connsiteX2" fmla="*/ 1124483 w 1124483"/>
              <a:gd name="connsiteY2" fmla="*/ 417183 h 417183"/>
              <a:gd name="connsiteX3" fmla="*/ 0 w 1124483"/>
              <a:gd name="connsiteY3" fmla="*/ 417183 h 417183"/>
              <a:gd name="connsiteX4" fmla="*/ 0 w 1124483"/>
              <a:gd name="connsiteY4" fmla="*/ 0 h 41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83" h="417183">
                <a:moveTo>
                  <a:pt x="0" y="0"/>
                </a:moveTo>
                <a:lnTo>
                  <a:pt x="1124483" y="0"/>
                </a:lnTo>
                <a:lnTo>
                  <a:pt x="1124483" y="417183"/>
                </a:lnTo>
                <a:lnTo>
                  <a:pt x="0" y="4171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000" tIns="62400" rIns="120000" bIns="62400" numCol="1" spcCol="1270" anchor="t" anchorCtr="0">
            <a:spAutoFit/>
          </a:bodyPr>
          <a:lstStyle/>
          <a:p>
            <a:pPr marL="0" marR="0" lvl="0" indent="0" algn="ctr" defTabSz="652145" rtl="0" eaLnBrk="1" fontAlgn="base" latinLnBrk="0" hangingPunct="1">
              <a:lnSpc>
                <a:spcPts val="2100"/>
              </a:lnSpc>
              <a:spcBef>
                <a:spcPct val="0"/>
              </a:spcBef>
              <a:spcAft>
                <a:spcPct val="35000"/>
              </a:spcAft>
              <a:buClrTx/>
              <a:buSzTx/>
              <a:buFontTx/>
              <a:buNone/>
              <a:defRPr/>
            </a:pPr>
            <a:r>
              <a:rPr kumimoji="0" lang="zh-CN" altLang="en-US" b="1" i="0" u="none" strike="noStrike" kern="1200" cap="none" spc="0" normalizeH="0" baseline="0" noProof="0">
                <a:ln>
                  <a:noFill/>
                </a:ln>
                <a:solidFill>
                  <a:schemeClr val="bg1"/>
                </a:solidFill>
                <a:effectLst/>
                <a:uLnTx/>
                <a:uFillTx/>
                <a:cs typeface="Arial" panose="020B0604020202020204" pitchFamily="34" charset="0"/>
              </a:rPr>
              <a:t>实体肿瘤</a:t>
            </a:r>
            <a:endParaRPr kumimoji="0" lang="en-US" altLang="zh-CN" b="1" i="0" u="none" strike="noStrike" kern="1200" cap="none" spc="0" normalizeH="0" baseline="0" noProof="0">
              <a:ln>
                <a:noFill/>
              </a:ln>
              <a:solidFill>
                <a:schemeClr val="bg1"/>
              </a:solidFill>
              <a:effectLst/>
              <a:uLnTx/>
              <a:uFillTx/>
              <a:cs typeface="Arial" panose="020B0604020202020204" pitchFamily="34" charset="0"/>
            </a:endParaRPr>
          </a:p>
        </p:txBody>
      </p:sp>
      <p:sp>
        <p:nvSpPr>
          <p:cNvPr id="136" name="Freeform: Shape 32"/>
          <p:cNvSpPr/>
          <p:nvPr/>
        </p:nvSpPr>
        <p:spPr>
          <a:xfrm>
            <a:off x="1147872" y="2407688"/>
            <a:ext cx="1198883" cy="395323"/>
          </a:xfrm>
          <a:custGeom>
            <a:avLst/>
            <a:gdLst>
              <a:gd name="connsiteX0" fmla="*/ 0 w 1124483"/>
              <a:gd name="connsiteY0" fmla="*/ 0 h 417183"/>
              <a:gd name="connsiteX1" fmla="*/ 1124483 w 1124483"/>
              <a:gd name="connsiteY1" fmla="*/ 0 h 417183"/>
              <a:gd name="connsiteX2" fmla="*/ 1124483 w 1124483"/>
              <a:gd name="connsiteY2" fmla="*/ 417183 h 417183"/>
              <a:gd name="connsiteX3" fmla="*/ 0 w 1124483"/>
              <a:gd name="connsiteY3" fmla="*/ 417183 h 417183"/>
              <a:gd name="connsiteX4" fmla="*/ 0 w 1124483"/>
              <a:gd name="connsiteY4" fmla="*/ 0 h 41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83" h="417183">
                <a:moveTo>
                  <a:pt x="0" y="0"/>
                </a:moveTo>
                <a:lnTo>
                  <a:pt x="1124483" y="0"/>
                </a:lnTo>
                <a:lnTo>
                  <a:pt x="1124483" y="417183"/>
                </a:lnTo>
                <a:lnTo>
                  <a:pt x="0" y="4171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000" tIns="62400" rIns="120000" bIns="62400" numCol="1" spcCol="1270" anchor="t" anchorCtr="0">
            <a:spAutoFit/>
          </a:bodyPr>
          <a:lstStyle/>
          <a:p>
            <a:pPr marL="0" marR="0" lvl="0" indent="0" algn="ctr" defTabSz="652145" rtl="0" eaLnBrk="1" fontAlgn="base" latinLnBrk="0" hangingPunct="1">
              <a:lnSpc>
                <a:spcPts val="2100"/>
              </a:lnSpc>
              <a:spcBef>
                <a:spcPct val="0"/>
              </a:spcBef>
              <a:spcAft>
                <a:spcPct val="35000"/>
              </a:spcAft>
              <a:buClrTx/>
              <a:buSzTx/>
              <a:buFontTx/>
              <a:buNone/>
              <a:defRPr/>
            </a:pPr>
            <a:r>
              <a:rPr kumimoji="0" lang="zh-CN" altLang="en-US" b="1" i="0" u="none" strike="noStrike" kern="1200" cap="none" spc="0" normalizeH="0" baseline="0" noProof="0">
                <a:ln>
                  <a:noFill/>
                </a:ln>
                <a:solidFill>
                  <a:schemeClr val="bg1"/>
                </a:solidFill>
                <a:effectLst/>
                <a:uLnTx/>
                <a:uFillTx/>
                <a:cs typeface="Arial" panose="020B0604020202020204" pitchFamily="34" charset="0"/>
              </a:rPr>
              <a:t>血液肿瘤</a:t>
            </a:r>
            <a:endParaRPr kumimoji="0" lang="en-US" altLang="zh-CN" b="1" i="0" u="none" strike="noStrike" kern="1200" cap="none" spc="0" normalizeH="0" baseline="0" noProof="0">
              <a:ln>
                <a:noFill/>
              </a:ln>
              <a:solidFill>
                <a:schemeClr val="bg1"/>
              </a:solidFill>
              <a:effectLst/>
              <a:uLnTx/>
              <a:uFillTx/>
              <a:cs typeface="Arial" panose="020B0604020202020204" pitchFamily="34" charset="0"/>
            </a:endParaRPr>
          </a:p>
        </p:txBody>
      </p:sp>
      <p:sp>
        <p:nvSpPr>
          <p:cNvPr id="140" name="Freeform: Shape 39"/>
          <p:cNvSpPr/>
          <p:nvPr/>
        </p:nvSpPr>
        <p:spPr>
          <a:xfrm>
            <a:off x="2159763" y="4554622"/>
            <a:ext cx="1396506" cy="403018"/>
          </a:xfrm>
          <a:custGeom>
            <a:avLst/>
            <a:gdLst>
              <a:gd name="connsiteX0" fmla="*/ 0 w 1124483"/>
              <a:gd name="connsiteY0" fmla="*/ 0 h 417183"/>
              <a:gd name="connsiteX1" fmla="*/ 1124483 w 1124483"/>
              <a:gd name="connsiteY1" fmla="*/ 0 h 417183"/>
              <a:gd name="connsiteX2" fmla="*/ 1124483 w 1124483"/>
              <a:gd name="connsiteY2" fmla="*/ 417183 h 417183"/>
              <a:gd name="connsiteX3" fmla="*/ 0 w 1124483"/>
              <a:gd name="connsiteY3" fmla="*/ 417183 h 417183"/>
              <a:gd name="connsiteX4" fmla="*/ 0 w 1124483"/>
              <a:gd name="connsiteY4" fmla="*/ 0 h 41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483" h="417183">
                <a:moveTo>
                  <a:pt x="0" y="0"/>
                </a:moveTo>
                <a:lnTo>
                  <a:pt x="1124483" y="0"/>
                </a:lnTo>
                <a:lnTo>
                  <a:pt x="1124483" y="417183"/>
                </a:lnTo>
                <a:lnTo>
                  <a:pt x="0" y="4171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120000" tIns="62400" rIns="120000" bIns="62400" numCol="1" spcCol="1270" anchor="t" anchorCtr="0">
            <a:spAutoFit/>
          </a:bodyPr>
          <a:lstStyle/>
          <a:p>
            <a:pPr marL="0" marR="0" lvl="0" indent="0" algn="ctr" defTabSz="652145" rtl="0" eaLnBrk="1" fontAlgn="base" latinLnBrk="0" hangingPunct="1">
              <a:lnSpc>
                <a:spcPts val="2100"/>
              </a:lnSpc>
              <a:spcBef>
                <a:spcPct val="0"/>
              </a:spcBef>
              <a:spcAft>
                <a:spcPct val="35000"/>
              </a:spcAft>
              <a:buClrTx/>
              <a:buSzTx/>
              <a:buFontTx/>
              <a:buNone/>
              <a:defRPr/>
            </a:pPr>
            <a:r>
              <a:rPr kumimoji="0" lang="zh-CN" altLang="en-US" b="1" i="0" u="none" strike="noStrike" kern="1200" cap="none" spc="0" normalizeH="0" baseline="0" noProof="0">
                <a:ln>
                  <a:noFill/>
                </a:ln>
                <a:solidFill>
                  <a:schemeClr val="bg1"/>
                </a:solidFill>
                <a:effectLst/>
                <a:uLnTx/>
                <a:uFillTx/>
                <a:cs typeface="Arial" panose="020B0604020202020204" pitchFamily="34" charset="0"/>
              </a:rPr>
              <a:t>免疫与炎症</a:t>
            </a:r>
            <a:endParaRPr kumimoji="0" lang="en-US" altLang="zh-CN" b="1" i="0" u="none" strike="noStrike" kern="1200" cap="none" spc="0" normalizeH="0" baseline="0" noProof="0">
              <a:ln>
                <a:noFill/>
              </a:ln>
              <a:solidFill>
                <a:schemeClr val="bg1"/>
              </a:solidFill>
              <a:effectLst/>
              <a:uLnTx/>
              <a:uFillTx/>
              <a:cs typeface="Arial" panose="020B0604020202020204" pitchFamily="34" charset="0"/>
            </a:endParaRPr>
          </a:p>
        </p:txBody>
      </p:sp>
      <p:sp>
        <p:nvSpPr>
          <p:cNvPr id="143" name="文本框 142"/>
          <p:cNvSpPr txBox="1"/>
          <p:nvPr/>
        </p:nvSpPr>
        <p:spPr>
          <a:xfrm>
            <a:off x="531520" y="1231426"/>
            <a:ext cx="503805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1200"/>
              </a:spcAft>
              <a:buClr>
                <a:srgbClr val="FFC72C"/>
              </a:buClr>
              <a:buSzTx/>
              <a:buFont typeface="Arial" panose="020B0604020202020204" pitchFamily="34" charset="0"/>
              <a:buNone/>
              <a:defRPr/>
            </a:pPr>
            <a:r>
              <a:rPr kumimoji="0" lang="zh-CN" altLang="en-US" sz="2000" b="0" i="0" u="none" strike="noStrike" kern="1200" cap="none" normalizeH="0" baseline="0" noProof="0">
                <a:ln>
                  <a:noFill/>
                </a:ln>
                <a:solidFill>
                  <a:srgbClr val="FFFFFF"/>
                </a:solidFill>
                <a:effectLst/>
                <a:uLnTx/>
                <a:uFillTx/>
                <a:latin typeface="Arial" panose="020B0604020202020204"/>
                <a:ea typeface="+mn-ea"/>
                <a:cs typeface="Arial" panose="020B0604020202020204" pitchFamily="34" charset="0"/>
              </a:rPr>
              <a:t>在血液肿瘤和实体瘤领域持续强化</a:t>
            </a:r>
            <a:r>
              <a:rPr lang="zh-CN" altLang="en-US" sz="2000">
                <a:solidFill>
                  <a:srgbClr val="FFFFFF"/>
                </a:solidFill>
                <a:latin typeface="Arial" panose="020B0604020202020204"/>
                <a:cs typeface="Arial" panose="020B0604020202020204" pitchFamily="34" charset="0"/>
              </a:rPr>
              <a:t>优势</a:t>
            </a:r>
            <a:r>
              <a:rPr kumimoji="0" lang="zh-CN" altLang="en-US" sz="2000" b="0" i="0" u="none" strike="noStrike" kern="1200" cap="none" normalizeH="0" baseline="0" noProof="0">
                <a:ln>
                  <a:noFill/>
                </a:ln>
                <a:solidFill>
                  <a:srgbClr val="FFFFFF"/>
                </a:solidFill>
                <a:effectLst/>
                <a:uLnTx/>
                <a:uFillTx/>
                <a:latin typeface="Arial" panose="020B0604020202020204"/>
                <a:ea typeface="+mn-ea"/>
                <a:cs typeface="Arial" panose="020B0604020202020204" pitchFamily="34" charset="0"/>
              </a:rPr>
              <a:t>，并进一步</a:t>
            </a:r>
            <a:r>
              <a:rPr lang="zh-CN" altLang="en-US" sz="2000">
                <a:solidFill>
                  <a:srgbClr val="FFFFFF"/>
                </a:solidFill>
                <a:latin typeface="Arial" panose="020B0604020202020204"/>
              </a:rPr>
              <a:t>将研究领域</a:t>
            </a:r>
            <a:r>
              <a:rPr kumimoji="0" lang="zh-CN" altLang="en-US" sz="2000" b="0" i="0" u="none" strike="noStrike" kern="1200" cap="none" normalizeH="0" baseline="0" noProof="0">
                <a:ln>
                  <a:noFill/>
                </a:ln>
                <a:solidFill>
                  <a:srgbClr val="FFFFFF"/>
                </a:solidFill>
                <a:effectLst/>
                <a:uLnTx/>
                <a:uFillTx/>
                <a:latin typeface="Arial" panose="020B0604020202020204"/>
                <a:ea typeface="+mn-ea"/>
                <a:cs typeface="Arial" panose="020B0604020202020204" pitchFamily="34" charset="0"/>
              </a:rPr>
              <a:t>扩展至免疫与炎症</a:t>
            </a:r>
            <a:endParaRPr kumimoji="0" lang="en-US" altLang="zh-CN" sz="2000" b="0" i="0" u="none" strike="noStrike" kern="1200" cap="none" normalizeH="0" baseline="0" noProof="0">
              <a:ln>
                <a:noFill/>
              </a:ln>
              <a:solidFill>
                <a:srgbClr val="FFFFFF"/>
              </a:solidFill>
              <a:effectLst/>
              <a:uLnTx/>
              <a:uFillTx/>
              <a:latin typeface="Arial" panose="020B0604020202020204"/>
              <a:ea typeface="+mn-ea"/>
              <a:cs typeface="Arial" panose="020B0604020202020204" pitchFamily="34" charset="0"/>
            </a:endParaRPr>
          </a:p>
        </p:txBody>
      </p:sp>
      <p:grpSp>
        <p:nvGrpSpPr>
          <p:cNvPr id="147" name="组合 146"/>
          <p:cNvGrpSpPr/>
          <p:nvPr/>
        </p:nvGrpSpPr>
        <p:grpSpPr>
          <a:xfrm>
            <a:off x="5903946" y="1744946"/>
            <a:ext cx="6058474" cy="4867590"/>
            <a:chOff x="4770315" y="1222531"/>
            <a:chExt cx="6436019" cy="5110995"/>
          </a:xfrm>
        </p:grpSpPr>
        <p:sp>
          <p:nvSpPr>
            <p:cNvPr id="148" name="TextBox 136"/>
            <p:cNvSpPr txBox="1"/>
            <p:nvPr/>
          </p:nvSpPr>
          <p:spPr>
            <a:xfrm>
              <a:off x="4770315" y="1595240"/>
              <a:ext cx="954108" cy="246221"/>
            </a:xfrm>
            <a:prstGeom prst="rect">
              <a:avLst/>
            </a:prstGeom>
            <a:noFill/>
          </p:spPr>
          <p:txBody>
            <a:bodyPr wrap="none" rtlCol="0" anchor="ctr">
              <a:spAutoFit/>
            </a:bodyPr>
            <a:lstStyle/>
            <a:p>
              <a:pPr algn="r"/>
              <a:r>
                <a:rPr lang="zh-CN" altLang="en-US" sz="1000">
                  <a:solidFill>
                    <a:schemeClr val="accent1"/>
                  </a:solidFill>
                  <a:latin typeface="+mj-lt"/>
                </a:rPr>
                <a:t>霍奇金淋巴瘤</a:t>
              </a:r>
              <a:endParaRPr lang="en-US" sz="1000">
                <a:solidFill>
                  <a:schemeClr val="accent1"/>
                </a:solidFill>
                <a:latin typeface="+mj-lt"/>
              </a:endParaRPr>
            </a:p>
          </p:txBody>
        </p:sp>
        <p:grpSp>
          <p:nvGrpSpPr>
            <p:cNvPr id="149" name="组合 148"/>
            <p:cNvGrpSpPr/>
            <p:nvPr/>
          </p:nvGrpSpPr>
          <p:grpSpPr>
            <a:xfrm>
              <a:off x="5026797" y="1222531"/>
              <a:ext cx="6179537" cy="5110995"/>
              <a:chOff x="5026795" y="1329475"/>
              <a:chExt cx="6545837" cy="5110995"/>
            </a:xfrm>
          </p:grpSpPr>
          <p:cxnSp>
            <p:nvCxnSpPr>
              <p:cNvPr id="150" name="Straight Connector 109"/>
              <p:cNvCxnSpPr/>
              <p:nvPr/>
            </p:nvCxnSpPr>
            <p:spPr>
              <a:xfrm flipH="1">
                <a:off x="6537149" y="2836471"/>
                <a:ext cx="1757259" cy="0"/>
              </a:xfrm>
              <a:prstGeom prst="line">
                <a:avLst/>
              </a:prstGeom>
              <a:ln w="3175">
                <a:solidFill>
                  <a:schemeClr val="accent1"/>
                </a:solidFill>
                <a:headEnd type="oval"/>
                <a:tailEnd type="oval"/>
              </a:ln>
            </p:spPr>
            <p:style>
              <a:lnRef idx="1">
                <a:schemeClr val="accent2"/>
              </a:lnRef>
              <a:fillRef idx="0">
                <a:schemeClr val="accent2"/>
              </a:fillRef>
              <a:effectRef idx="0">
                <a:schemeClr val="accent2"/>
              </a:effectRef>
              <a:fontRef idx="minor">
                <a:schemeClr val="tx1"/>
              </a:fontRef>
            </p:style>
          </p:cxnSp>
          <p:sp>
            <p:nvSpPr>
              <p:cNvPr id="151" name="TextBox 292"/>
              <p:cNvSpPr txBox="1"/>
              <p:nvPr/>
            </p:nvSpPr>
            <p:spPr>
              <a:xfrm>
                <a:off x="10233804" y="2194073"/>
                <a:ext cx="569387" cy="246221"/>
              </a:xfrm>
              <a:prstGeom prst="rect">
                <a:avLst/>
              </a:prstGeom>
              <a:noFill/>
            </p:spPr>
            <p:txBody>
              <a:bodyPr wrap="none" rtlCol="0" anchor="ctr">
                <a:spAutoFit/>
              </a:bodyPr>
              <a:lstStyle/>
              <a:p>
                <a:r>
                  <a:rPr lang="zh-CN" altLang="en-US" sz="1000">
                    <a:solidFill>
                      <a:schemeClr val="accent1"/>
                    </a:solidFill>
                    <a:latin typeface="+mj-lt"/>
                  </a:rPr>
                  <a:t>头颈癌</a:t>
                </a:r>
                <a:endParaRPr lang="en-US" sz="1000">
                  <a:solidFill>
                    <a:schemeClr val="accent1"/>
                  </a:solidFill>
                  <a:latin typeface="+mj-lt"/>
                </a:endParaRPr>
              </a:p>
            </p:txBody>
          </p:sp>
          <p:sp>
            <p:nvSpPr>
              <p:cNvPr id="152" name="TextBox 293"/>
              <p:cNvSpPr txBox="1"/>
              <p:nvPr/>
            </p:nvSpPr>
            <p:spPr>
              <a:xfrm>
                <a:off x="10233804" y="2510403"/>
                <a:ext cx="1338828" cy="246221"/>
              </a:xfrm>
              <a:prstGeom prst="rect">
                <a:avLst/>
              </a:prstGeom>
              <a:noFill/>
            </p:spPr>
            <p:txBody>
              <a:bodyPr wrap="none" rtlCol="0" anchor="ctr">
                <a:spAutoFit/>
              </a:bodyPr>
              <a:lstStyle/>
              <a:p>
                <a:r>
                  <a:rPr lang="zh-CN" altLang="en-US" sz="1000">
                    <a:solidFill>
                      <a:schemeClr val="accent1"/>
                    </a:solidFill>
                    <a:latin typeface="+mj-lt"/>
                  </a:rPr>
                  <a:t>多边性胶质母细胞瘤</a:t>
                </a:r>
                <a:endParaRPr lang="en-US" sz="1000">
                  <a:solidFill>
                    <a:schemeClr val="accent1"/>
                  </a:solidFill>
                  <a:latin typeface="+mj-lt"/>
                </a:endParaRPr>
              </a:p>
            </p:txBody>
          </p:sp>
          <p:cxnSp>
            <p:nvCxnSpPr>
              <p:cNvPr id="153" name="Straight Connector 294"/>
              <p:cNvCxnSpPr/>
              <p:nvPr/>
            </p:nvCxnSpPr>
            <p:spPr>
              <a:xfrm flipV="1">
                <a:off x="10163337" y="2474244"/>
                <a:ext cx="13154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TextBox 289"/>
              <p:cNvSpPr txBox="1"/>
              <p:nvPr/>
            </p:nvSpPr>
            <p:spPr>
              <a:xfrm>
                <a:off x="10233804" y="3049513"/>
                <a:ext cx="954107" cy="246221"/>
              </a:xfrm>
              <a:prstGeom prst="rect">
                <a:avLst/>
              </a:prstGeom>
              <a:noFill/>
            </p:spPr>
            <p:txBody>
              <a:bodyPr wrap="none" rtlCol="0" anchor="ctr">
                <a:spAutoFit/>
              </a:bodyPr>
              <a:lstStyle/>
              <a:p>
                <a:r>
                  <a:rPr lang="zh-CN" altLang="en-US" sz="1000">
                    <a:solidFill>
                      <a:schemeClr val="accent1"/>
                    </a:solidFill>
                    <a:latin typeface="+mj-lt"/>
                  </a:rPr>
                  <a:t>非小细胞肺癌</a:t>
                </a:r>
                <a:endParaRPr lang="en-US" sz="1000">
                  <a:solidFill>
                    <a:schemeClr val="accent1"/>
                  </a:solidFill>
                  <a:latin typeface="+mj-lt"/>
                </a:endParaRPr>
              </a:p>
            </p:txBody>
          </p:sp>
          <p:sp>
            <p:nvSpPr>
              <p:cNvPr id="155" name="TextBox 290"/>
              <p:cNvSpPr txBox="1"/>
              <p:nvPr/>
            </p:nvSpPr>
            <p:spPr>
              <a:xfrm>
                <a:off x="10233804" y="3356258"/>
                <a:ext cx="825867" cy="246221"/>
              </a:xfrm>
              <a:prstGeom prst="rect">
                <a:avLst/>
              </a:prstGeom>
              <a:noFill/>
            </p:spPr>
            <p:txBody>
              <a:bodyPr wrap="none" rtlCol="0" anchor="ctr">
                <a:spAutoFit/>
              </a:bodyPr>
              <a:lstStyle/>
              <a:p>
                <a:r>
                  <a:rPr lang="zh-CN" altLang="en-US" sz="1000">
                    <a:solidFill>
                      <a:schemeClr val="accent1"/>
                    </a:solidFill>
                    <a:latin typeface="+mj-lt"/>
                  </a:rPr>
                  <a:t>小细胞肺癌</a:t>
                </a:r>
                <a:endParaRPr lang="en-US" sz="1000">
                  <a:solidFill>
                    <a:schemeClr val="accent1"/>
                  </a:solidFill>
                  <a:latin typeface="+mj-lt"/>
                </a:endParaRPr>
              </a:p>
            </p:txBody>
          </p:sp>
          <p:cxnSp>
            <p:nvCxnSpPr>
              <p:cNvPr id="156" name="Straight Connector 291"/>
              <p:cNvCxnSpPr/>
              <p:nvPr/>
            </p:nvCxnSpPr>
            <p:spPr>
              <a:xfrm flipV="1">
                <a:off x="10163337" y="3318123"/>
                <a:ext cx="13154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TextBox 286"/>
              <p:cNvSpPr txBox="1"/>
              <p:nvPr/>
            </p:nvSpPr>
            <p:spPr>
              <a:xfrm>
                <a:off x="10233804" y="3884128"/>
                <a:ext cx="1082348" cy="246221"/>
              </a:xfrm>
              <a:prstGeom prst="rect">
                <a:avLst/>
              </a:prstGeom>
              <a:noFill/>
            </p:spPr>
            <p:txBody>
              <a:bodyPr wrap="none" rtlCol="0" anchor="ctr">
                <a:spAutoFit/>
              </a:bodyPr>
              <a:lstStyle/>
              <a:p>
                <a:r>
                  <a:rPr lang="zh-CN" altLang="en-US" sz="1000">
                    <a:solidFill>
                      <a:schemeClr val="accent1"/>
                    </a:solidFill>
                    <a:latin typeface="+mj-lt"/>
                  </a:rPr>
                  <a:t>食管鳞状细胞癌</a:t>
                </a:r>
                <a:endParaRPr lang="en-US" sz="1000">
                  <a:solidFill>
                    <a:schemeClr val="accent1"/>
                  </a:solidFill>
                  <a:latin typeface="+mj-lt"/>
                </a:endParaRPr>
              </a:p>
            </p:txBody>
          </p:sp>
          <p:sp>
            <p:nvSpPr>
              <p:cNvPr id="158" name="TextBox 287"/>
              <p:cNvSpPr txBox="1"/>
              <p:nvPr/>
            </p:nvSpPr>
            <p:spPr>
              <a:xfrm>
                <a:off x="10233804" y="4200458"/>
                <a:ext cx="441146" cy="246221"/>
              </a:xfrm>
              <a:prstGeom prst="rect">
                <a:avLst/>
              </a:prstGeom>
              <a:noFill/>
            </p:spPr>
            <p:txBody>
              <a:bodyPr wrap="none" rtlCol="0" anchor="ctr">
                <a:spAutoFit/>
              </a:bodyPr>
              <a:lstStyle/>
              <a:p>
                <a:r>
                  <a:rPr lang="zh-CN" altLang="en-US" sz="1000">
                    <a:solidFill>
                      <a:schemeClr val="accent1"/>
                    </a:solidFill>
                    <a:latin typeface="+mj-lt"/>
                  </a:rPr>
                  <a:t>胃癌</a:t>
                </a:r>
                <a:endParaRPr lang="en-US" sz="1000">
                  <a:solidFill>
                    <a:schemeClr val="accent1"/>
                  </a:solidFill>
                  <a:latin typeface="+mj-lt"/>
                </a:endParaRPr>
              </a:p>
            </p:txBody>
          </p:sp>
          <p:cxnSp>
            <p:nvCxnSpPr>
              <p:cNvPr id="159" name="Straight Connector 288"/>
              <p:cNvCxnSpPr/>
              <p:nvPr/>
            </p:nvCxnSpPr>
            <p:spPr>
              <a:xfrm flipV="1">
                <a:off x="10163337" y="4164299"/>
                <a:ext cx="13154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TextBox 283"/>
              <p:cNvSpPr txBox="1"/>
              <p:nvPr/>
            </p:nvSpPr>
            <p:spPr>
              <a:xfrm>
                <a:off x="10233804" y="4721666"/>
                <a:ext cx="569387" cy="246221"/>
              </a:xfrm>
              <a:prstGeom prst="rect">
                <a:avLst/>
              </a:prstGeom>
              <a:noFill/>
            </p:spPr>
            <p:txBody>
              <a:bodyPr wrap="none" rtlCol="0" anchor="ctr">
                <a:spAutoFit/>
              </a:bodyPr>
              <a:lstStyle/>
              <a:p>
                <a:r>
                  <a:rPr lang="zh-CN" altLang="en-US" sz="1000">
                    <a:solidFill>
                      <a:schemeClr val="accent1"/>
                    </a:solidFill>
                    <a:latin typeface="+mj-lt"/>
                  </a:rPr>
                  <a:t>膀胱癌</a:t>
                </a:r>
                <a:endParaRPr lang="en-US" sz="1000">
                  <a:solidFill>
                    <a:schemeClr val="accent1"/>
                  </a:solidFill>
                  <a:latin typeface="+mj-lt"/>
                </a:endParaRPr>
              </a:p>
            </p:txBody>
          </p:sp>
          <p:sp>
            <p:nvSpPr>
              <p:cNvPr id="161" name="TextBox 284"/>
              <p:cNvSpPr txBox="1"/>
              <p:nvPr/>
            </p:nvSpPr>
            <p:spPr>
              <a:xfrm>
                <a:off x="10233804" y="5037996"/>
                <a:ext cx="697627" cy="246221"/>
              </a:xfrm>
              <a:prstGeom prst="rect">
                <a:avLst/>
              </a:prstGeom>
              <a:noFill/>
            </p:spPr>
            <p:txBody>
              <a:bodyPr wrap="none" rtlCol="0" anchor="ctr">
                <a:spAutoFit/>
              </a:bodyPr>
              <a:lstStyle/>
              <a:p>
                <a:r>
                  <a:rPr lang="zh-CN" altLang="en-US" sz="1000">
                    <a:solidFill>
                      <a:schemeClr val="accent1"/>
                    </a:solidFill>
                    <a:latin typeface="+mj-lt"/>
                  </a:rPr>
                  <a:t>前列腺癌</a:t>
                </a:r>
                <a:endParaRPr lang="en-US" sz="1000">
                  <a:solidFill>
                    <a:schemeClr val="accent1"/>
                  </a:solidFill>
                  <a:latin typeface="+mj-lt"/>
                </a:endParaRPr>
              </a:p>
            </p:txBody>
          </p:sp>
          <p:cxnSp>
            <p:nvCxnSpPr>
              <p:cNvPr id="162" name="Straight Connector 285"/>
              <p:cNvCxnSpPr/>
              <p:nvPr/>
            </p:nvCxnSpPr>
            <p:spPr>
              <a:xfrm flipV="1">
                <a:off x="10163337" y="5001837"/>
                <a:ext cx="13154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280"/>
              <p:cNvSpPr txBox="1"/>
              <p:nvPr/>
            </p:nvSpPr>
            <p:spPr>
              <a:xfrm>
                <a:off x="10233804" y="5554487"/>
                <a:ext cx="441146" cy="246221"/>
              </a:xfrm>
              <a:prstGeom prst="rect">
                <a:avLst/>
              </a:prstGeom>
              <a:noFill/>
            </p:spPr>
            <p:txBody>
              <a:bodyPr wrap="none" rtlCol="0" anchor="ctr">
                <a:spAutoFit/>
              </a:bodyPr>
              <a:lstStyle/>
              <a:p>
                <a:r>
                  <a:rPr lang="zh-CN" altLang="en-US" sz="1000">
                    <a:solidFill>
                      <a:schemeClr val="accent1"/>
                    </a:solidFill>
                    <a:latin typeface="+mj-lt"/>
                  </a:rPr>
                  <a:t>肉瘤</a:t>
                </a:r>
                <a:endParaRPr lang="en-US" sz="1000">
                  <a:solidFill>
                    <a:schemeClr val="accent1"/>
                  </a:solidFill>
                  <a:latin typeface="+mj-lt"/>
                </a:endParaRPr>
              </a:p>
            </p:txBody>
          </p:sp>
          <p:sp>
            <p:nvSpPr>
              <p:cNvPr id="164" name="TextBox 281"/>
              <p:cNvSpPr txBox="1"/>
              <p:nvPr/>
            </p:nvSpPr>
            <p:spPr>
              <a:xfrm>
                <a:off x="10233804" y="5870817"/>
                <a:ext cx="697627" cy="246221"/>
              </a:xfrm>
              <a:prstGeom prst="rect">
                <a:avLst/>
              </a:prstGeom>
              <a:noFill/>
            </p:spPr>
            <p:txBody>
              <a:bodyPr wrap="none" rtlCol="0" anchor="ctr">
                <a:spAutoFit/>
              </a:bodyPr>
              <a:lstStyle/>
              <a:p>
                <a:r>
                  <a:rPr lang="zh-CN" altLang="en-US" sz="1000">
                    <a:solidFill>
                      <a:schemeClr val="accent1"/>
                    </a:solidFill>
                    <a:latin typeface="+mj-lt"/>
                  </a:rPr>
                  <a:t>黑色素瘤</a:t>
                </a:r>
                <a:endParaRPr lang="en-US" sz="1000">
                  <a:solidFill>
                    <a:schemeClr val="accent1"/>
                  </a:solidFill>
                  <a:latin typeface="+mj-lt"/>
                </a:endParaRPr>
              </a:p>
            </p:txBody>
          </p:sp>
          <p:cxnSp>
            <p:nvCxnSpPr>
              <p:cNvPr id="165" name="Straight Connector 282"/>
              <p:cNvCxnSpPr/>
              <p:nvPr/>
            </p:nvCxnSpPr>
            <p:spPr>
              <a:xfrm flipV="1">
                <a:off x="10163337" y="5834658"/>
                <a:ext cx="13154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Freeform 112"/>
              <p:cNvSpPr/>
              <p:nvPr/>
            </p:nvSpPr>
            <p:spPr>
              <a:xfrm>
                <a:off x="8199095" y="4316836"/>
                <a:ext cx="1208202" cy="686813"/>
              </a:xfrm>
              <a:custGeom>
                <a:avLst/>
                <a:gdLst>
                  <a:gd name="connsiteX0" fmla="*/ 690664 w 690664"/>
                  <a:gd name="connsiteY0" fmla="*/ 476655 h 476655"/>
                  <a:gd name="connsiteX1" fmla="*/ 340468 w 690664"/>
                  <a:gd name="connsiteY1" fmla="*/ 476655 h 476655"/>
                  <a:gd name="connsiteX2" fmla="*/ 340468 w 690664"/>
                  <a:gd name="connsiteY2" fmla="*/ 0 h 476655"/>
                  <a:gd name="connsiteX3" fmla="*/ 0 w 690664"/>
                  <a:gd name="connsiteY3" fmla="*/ 0 h 476655"/>
                  <a:gd name="connsiteX0-1" fmla="*/ 690664 w 690664"/>
                  <a:gd name="connsiteY0-2" fmla="*/ 476655 h 476655"/>
                  <a:gd name="connsiteX1-3" fmla="*/ 340468 w 690664"/>
                  <a:gd name="connsiteY1-4" fmla="*/ 476655 h 476655"/>
                  <a:gd name="connsiteX2-5" fmla="*/ 551564 w 690664"/>
                  <a:gd name="connsiteY2-6" fmla="*/ 10107 h 476655"/>
                  <a:gd name="connsiteX3-7" fmla="*/ 0 w 690664"/>
                  <a:gd name="connsiteY3-8" fmla="*/ 0 h 476655"/>
                  <a:gd name="connsiteX0-9" fmla="*/ 690664 w 690664"/>
                  <a:gd name="connsiteY0-10" fmla="*/ 476655 h 476655"/>
                  <a:gd name="connsiteX1-11" fmla="*/ 548213 w 690664"/>
                  <a:gd name="connsiteY1-12" fmla="*/ 476655 h 476655"/>
                  <a:gd name="connsiteX2-13" fmla="*/ 551564 w 690664"/>
                  <a:gd name="connsiteY2-14" fmla="*/ 10107 h 476655"/>
                  <a:gd name="connsiteX3-15" fmla="*/ 0 w 690664"/>
                  <a:gd name="connsiteY3-16" fmla="*/ 0 h 476655"/>
                  <a:gd name="connsiteX0-17" fmla="*/ 690664 w 690664"/>
                  <a:gd name="connsiteY0-18" fmla="*/ 478807 h 478807"/>
                  <a:gd name="connsiteX1-19" fmla="*/ 548213 w 690664"/>
                  <a:gd name="connsiteY1-20" fmla="*/ 478807 h 478807"/>
                  <a:gd name="connsiteX2-21" fmla="*/ 551564 w 690664"/>
                  <a:gd name="connsiteY2-22" fmla="*/ 0 h 478807"/>
                  <a:gd name="connsiteX3-23" fmla="*/ 0 w 690664"/>
                  <a:gd name="connsiteY3-24" fmla="*/ 2152 h 478807"/>
                </a:gdLst>
                <a:ahLst/>
                <a:cxnLst>
                  <a:cxn ang="0">
                    <a:pos x="connsiteX0-1" y="connsiteY0-2"/>
                  </a:cxn>
                  <a:cxn ang="0">
                    <a:pos x="connsiteX1-3" y="connsiteY1-4"/>
                  </a:cxn>
                  <a:cxn ang="0">
                    <a:pos x="connsiteX2-5" y="connsiteY2-6"/>
                  </a:cxn>
                  <a:cxn ang="0">
                    <a:pos x="connsiteX3-7" y="connsiteY3-8"/>
                  </a:cxn>
                </a:cxnLst>
                <a:rect l="l" t="t" r="r" b="b"/>
                <a:pathLst>
                  <a:path w="690664" h="478807">
                    <a:moveTo>
                      <a:pt x="690664" y="478807"/>
                    </a:moveTo>
                    <a:lnTo>
                      <a:pt x="548213" y="478807"/>
                    </a:lnTo>
                    <a:lnTo>
                      <a:pt x="551564" y="0"/>
                    </a:lnTo>
                    <a:lnTo>
                      <a:pt x="0" y="2152"/>
                    </a:lnTo>
                  </a:path>
                </a:pathLst>
              </a:custGeom>
              <a:noFill/>
              <a:ln w="3175">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67" name="Freeform 114"/>
              <p:cNvSpPr/>
              <p:nvPr/>
            </p:nvSpPr>
            <p:spPr>
              <a:xfrm>
                <a:off x="6537149" y="3744800"/>
                <a:ext cx="1469460" cy="1342558"/>
              </a:xfrm>
              <a:custGeom>
                <a:avLst/>
                <a:gdLst>
                  <a:gd name="connsiteX0" fmla="*/ 0 w 875490"/>
                  <a:gd name="connsiteY0" fmla="*/ 1118681 h 1118681"/>
                  <a:gd name="connsiteX1" fmla="*/ 262647 w 875490"/>
                  <a:gd name="connsiteY1" fmla="*/ 1118681 h 1118681"/>
                  <a:gd name="connsiteX2" fmla="*/ 262647 w 875490"/>
                  <a:gd name="connsiteY2" fmla="*/ 0 h 1118681"/>
                  <a:gd name="connsiteX3" fmla="*/ 875490 w 875490"/>
                  <a:gd name="connsiteY3" fmla="*/ 0 h 1118681"/>
                </a:gdLst>
                <a:ahLst/>
                <a:cxnLst>
                  <a:cxn ang="0">
                    <a:pos x="connsiteX0" y="connsiteY0"/>
                  </a:cxn>
                  <a:cxn ang="0">
                    <a:pos x="connsiteX1" y="connsiteY1"/>
                  </a:cxn>
                  <a:cxn ang="0">
                    <a:pos x="connsiteX2" y="connsiteY2"/>
                  </a:cxn>
                  <a:cxn ang="0">
                    <a:pos x="connsiteX3" y="connsiteY3"/>
                  </a:cxn>
                </a:cxnLst>
                <a:rect l="l" t="t" r="r" b="b"/>
                <a:pathLst>
                  <a:path w="875490" h="1118681">
                    <a:moveTo>
                      <a:pt x="0" y="1118681"/>
                    </a:moveTo>
                    <a:lnTo>
                      <a:pt x="262647" y="1118681"/>
                    </a:lnTo>
                    <a:lnTo>
                      <a:pt x="262647" y="0"/>
                    </a:lnTo>
                    <a:lnTo>
                      <a:pt x="875490" y="0"/>
                    </a:lnTo>
                  </a:path>
                </a:pathLst>
              </a:custGeom>
              <a:noFill/>
              <a:ln w="3175">
                <a:solidFill>
                  <a:schemeClr val="accent1"/>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cxnSp>
            <p:nvCxnSpPr>
              <p:cNvPr id="168" name="Straight Connector 115"/>
              <p:cNvCxnSpPr/>
              <p:nvPr/>
            </p:nvCxnSpPr>
            <p:spPr>
              <a:xfrm flipH="1">
                <a:off x="7549436" y="3899516"/>
                <a:ext cx="1857861" cy="6277"/>
              </a:xfrm>
              <a:prstGeom prst="line">
                <a:avLst/>
              </a:prstGeom>
              <a:ln w="3175">
                <a:headEnd type="oval"/>
                <a:tailEnd type="oval"/>
              </a:ln>
            </p:spPr>
            <p:style>
              <a:lnRef idx="1">
                <a:schemeClr val="accent1"/>
              </a:lnRef>
              <a:fillRef idx="0">
                <a:schemeClr val="accent1"/>
              </a:fillRef>
              <a:effectRef idx="0">
                <a:schemeClr val="accent1"/>
              </a:effectRef>
              <a:fontRef idx="minor">
                <a:schemeClr val="tx1"/>
              </a:fontRef>
            </p:style>
          </p:cxnSp>
          <p:cxnSp>
            <p:nvCxnSpPr>
              <p:cNvPr id="169" name="Straight Connector 116"/>
              <p:cNvCxnSpPr/>
              <p:nvPr/>
            </p:nvCxnSpPr>
            <p:spPr>
              <a:xfrm flipH="1">
                <a:off x="6537149" y="3326806"/>
                <a:ext cx="1556381" cy="0"/>
              </a:xfrm>
              <a:prstGeom prst="line">
                <a:avLst/>
              </a:prstGeom>
              <a:ln w="3175">
                <a:headEnd type="oval"/>
                <a:tailEnd type="oval"/>
              </a:ln>
            </p:spPr>
            <p:style>
              <a:lnRef idx="1">
                <a:schemeClr val="accent1"/>
              </a:lnRef>
              <a:fillRef idx="0">
                <a:schemeClr val="accent1"/>
              </a:fillRef>
              <a:effectRef idx="0">
                <a:schemeClr val="accent1"/>
              </a:effectRef>
              <a:fontRef idx="minor">
                <a:schemeClr val="tx1"/>
              </a:fontRef>
            </p:style>
          </p:cxnSp>
          <p:cxnSp>
            <p:nvCxnSpPr>
              <p:cNvPr id="170" name="Straight Connector 117"/>
              <p:cNvCxnSpPr/>
              <p:nvPr/>
            </p:nvCxnSpPr>
            <p:spPr>
              <a:xfrm flipH="1">
                <a:off x="6537149" y="4319924"/>
                <a:ext cx="1556381" cy="3002"/>
              </a:xfrm>
              <a:prstGeom prst="line">
                <a:avLst/>
              </a:prstGeom>
              <a:ln w="3175">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nvGrpSpPr>
              <p:cNvPr id="171" name="Group 119"/>
              <p:cNvGrpSpPr>
                <a:grpSpLocks noChangeAspect="1"/>
              </p:cNvGrpSpPr>
              <p:nvPr/>
            </p:nvGrpSpPr>
            <p:grpSpPr>
              <a:xfrm>
                <a:off x="9480324" y="3004925"/>
                <a:ext cx="643506" cy="656158"/>
                <a:chOff x="2530686" y="2699878"/>
                <a:chExt cx="1382910" cy="1382910"/>
              </a:xfrm>
            </p:grpSpPr>
            <p:sp>
              <p:nvSpPr>
                <p:cNvPr id="229" name="Oval 271"/>
                <p:cNvSpPr>
                  <a:spLocks noChangeAspect="1"/>
                </p:cNvSpPr>
                <p:nvPr/>
              </p:nvSpPr>
              <p:spPr>
                <a:xfrm>
                  <a:off x="2530686" y="2699878"/>
                  <a:ext cx="1382910" cy="1382910"/>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sp>
              <p:nvSpPr>
                <p:cNvPr id="230" name="Freeform 5"/>
                <p:cNvSpPr>
                  <a:spLocks noChangeAspect="1" noEditPoints="1"/>
                </p:cNvSpPr>
                <p:nvPr/>
              </p:nvSpPr>
              <p:spPr bwMode="auto">
                <a:xfrm>
                  <a:off x="2777911" y="2954791"/>
                  <a:ext cx="888460" cy="846961"/>
                </a:xfrm>
                <a:custGeom>
                  <a:avLst/>
                  <a:gdLst>
                    <a:gd name="T0" fmla="*/ 268 w 394"/>
                    <a:gd name="T1" fmla="*/ 42 h 376"/>
                    <a:gd name="T2" fmla="*/ 222 w 394"/>
                    <a:gd name="T3" fmla="*/ 131 h 376"/>
                    <a:gd name="T4" fmla="*/ 196 w 394"/>
                    <a:gd name="T5" fmla="*/ 0 h 376"/>
                    <a:gd name="T6" fmla="*/ 171 w 394"/>
                    <a:gd name="T7" fmla="*/ 131 h 376"/>
                    <a:gd name="T8" fmla="*/ 126 w 394"/>
                    <a:gd name="T9" fmla="*/ 42 h 376"/>
                    <a:gd name="T10" fmla="*/ 12 w 394"/>
                    <a:gd name="T11" fmla="*/ 352 h 376"/>
                    <a:gd name="T12" fmla="*/ 31 w 394"/>
                    <a:gd name="T13" fmla="*/ 375 h 376"/>
                    <a:gd name="T14" fmla="*/ 112 w 394"/>
                    <a:gd name="T15" fmla="*/ 337 h 376"/>
                    <a:gd name="T16" fmla="*/ 155 w 394"/>
                    <a:gd name="T17" fmla="*/ 320 h 376"/>
                    <a:gd name="T18" fmla="*/ 164 w 394"/>
                    <a:gd name="T19" fmla="*/ 232 h 376"/>
                    <a:gd name="T20" fmla="*/ 179 w 394"/>
                    <a:gd name="T21" fmla="*/ 192 h 376"/>
                    <a:gd name="T22" fmla="*/ 228 w 394"/>
                    <a:gd name="T23" fmla="*/ 201 h 376"/>
                    <a:gd name="T24" fmla="*/ 233 w 394"/>
                    <a:gd name="T25" fmla="*/ 277 h 376"/>
                    <a:gd name="T26" fmla="*/ 240 w 394"/>
                    <a:gd name="T27" fmla="*/ 322 h 376"/>
                    <a:gd name="T28" fmla="*/ 317 w 394"/>
                    <a:gd name="T29" fmla="*/ 354 h 376"/>
                    <a:gd name="T30" fmla="*/ 371 w 394"/>
                    <a:gd name="T31" fmla="*/ 374 h 376"/>
                    <a:gd name="T32" fmla="*/ 275 w 394"/>
                    <a:gd name="T33" fmla="*/ 41 h 376"/>
                    <a:gd name="T34" fmla="*/ 209 w 394"/>
                    <a:gd name="T35" fmla="*/ 54 h 376"/>
                    <a:gd name="T36" fmla="*/ 183 w 394"/>
                    <a:gd name="T37" fmla="*/ 78 h 376"/>
                    <a:gd name="T38" fmla="*/ 196 w 394"/>
                    <a:gd name="T39" fmla="*/ 13 h 376"/>
                    <a:gd name="T40" fmla="*/ 208 w 394"/>
                    <a:gd name="T41" fmla="*/ 25 h 376"/>
                    <a:gd name="T42" fmla="*/ 182 w 394"/>
                    <a:gd name="T43" fmla="*/ 40 h 376"/>
                    <a:gd name="T44" fmla="*/ 194 w 394"/>
                    <a:gd name="T45" fmla="*/ 13 h 376"/>
                    <a:gd name="T46" fmla="*/ 153 w 394"/>
                    <a:gd name="T47" fmla="*/ 196 h 376"/>
                    <a:gd name="T48" fmla="*/ 148 w 394"/>
                    <a:gd name="T49" fmla="*/ 278 h 376"/>
                    <a:gd name="T50" fmla="*/ 114 w 394"/>
                    <a:gd name="T51" fmla="*/ 325 h 376"/>
                    <a:gd name="T52" fmla="*/ 29 w 394"/>
                    <a:gd name="T53" fmla="*/ 363 h 376"/>
                    <a:gd name="T54" fmla="*/ 121 w 394"/>
                    <a:gd name="T55" fmla="*/ 55 h 376"/>
                    <a:gd name="T56" fmla="*/ 153 w 394"/>
                    <a:gd name="T57" fmla="*/ 196 h 376"/>
                    <a:gd name="T58" fmla="*/ 175 w 394"/>
                    <a:gd name="T59" fmla="*/ 180 h 376"/>
                    <a:gd name="T60" fmla="*/ 165 w 394"/>
                    <a:gd name="T61" fmla="*/ 184 h 376"/>
                    <a:gd name="T62" fmla="*/ 165 w 394"/>
                    <a:gd name="T63" fmla="*/ 164 h 376"/>
                    <a:gd name="T64" fmla="*/ 164 w 394"/>
                    <a:gd name="T65" fmla="*/ 151 h 376"/>
                    <a:gd name="T66" fmla="*/ 177 w 394"/>
                    <a:gd name="T67" fmla="*/ 145 h 376"/>
                    <a:gd name="T68" fmla="*/ 183 w 394"/>
                    <a:gd name="T69" fmla="*/ 139 h 376"/>
                    <a:gd name="T70" fmla="*/ 187 w 394"/>
                    <a:gd name="T71" fmla="*/ 90 h 376"/>
                    <a:gd name="T72" fmla="*/ 204 w 394"/>
                    <a:gd name="T73" fmla="*/ 90 h 376"/>
                    <a:gd name="T74" fmla="*/ 210 w 394"/>
                    <a:gd name="T75" fmla="*/ 92 h 376"/>
                    <a:gd name="T76" fmla="*/ 216 w 394"/>
                    <a:gd name="T77" fmla="*/ 145 h 376"/>
                    <a:gd name="T78" fmla="*/ 219 w 394"/>
                    <a:gd name="T79" fmla="*/ 144 h 376"/>
                    <a:gd name="T80" fmla="*/ 230 w 394"/>
                    <a:gd name="T81" fmla="*/ 171 h 376"/>
                    <a:gd name="T82" fmla="*/ 230 w 394"/>
                    <a:gd name="T83" fmla="*/ 185 h 376"/>
                    <a:gd name="T84" fmla="*/ 196 w 394"/>
                    <a:gd name="T85" fmla="*/ 176 h 376"/>
                    <a:gd name="T86" fmla="*/ 370 w 394"/>
                    <a:gd name="T87" fmla="*/ 350 h 376"/>
                    <a:gd name="T88" fmla="*/ 366 w 394"/>
                    <a:gd name="T89" fmla="*/ 362 h 376"/>
                    <a:gd name="T90" fmla="*/ 283 w 394"/>
                    <a:gd name="T91" fmla="*/ 324 h 376"/>
                    <a:gd name="T92" fmla="*/ 251 w 394"/>
                    <a:gd name="T93" fmla="*/ 316 h 376"/>
                    <a:gd name="T94" fmla="*/ 242 w 394"/>
                    <a:gd name="T95" fmla="*/ 229 h 376"/>
                    <a:gd name="T96" fmla="*/ 241 w 394"/>
                    <a:gd name="T97" fmla="*/ 172 h 376"/>
                    <a:gd name="T98" fmla="*/ 273 w 394"/>
                    <a:gd name="T99" fmla="*/ 5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4" h="376">
                      <a:moveTo>
                        <a:pt x="275" y="41"/>
                      </a:moveTo>
                      <a:cubicBezTo>
                        <a:pt x="273" y="40"/>
                        <a:pt x="270" y="41"/>
                        <a:pt x="268" y="42"/>
                      </a:cubicBezTo>
                      <a:cubicBezTo>
                        <a:pt x="267" y="43"/>
                        <a:pt x="242" y="67"/>
                        <a:pt x="233" y="137"/>
                      </a:cubicBezTo>
                      <a:cubicBezTo>
                        <a:pt x="229" y="135"/>
                        <a:pt x="225" y="133"/>
                        <a:pt x="222" y="131"/>
                      </a:cubicBezTo>
                      <a:cubicBezTo>
                        <a:pt x="222" y="25"/>
                        <a:pt x="222" y="25"/>
                        <a:pt x="222" y="25"/>
                      </a:cubicBezTo>
                      <a:cubicBezTo>
                        <a:pt x="222" y="11"/>
                        <a:pt x="210" y="0"/>
                        <a:pt x="196" y="0"/>
                      </a:cubicBezTo>
                      <a:cubicBezTo>
                        <a:pt x="182" y="0"/>
                        <a:pt x="171" y="11"/>
                        <a:pt x="171" y="25"/>
                      </a:cubicBezTo>
                      <a:cubicBezTo>
                        <a:pt x="171" y="131"/>
                        <a:pt x="171" y="131"/>
                        <a:pt x="171" y="131"/>
                      </a:cubicBezTo>
                      <a:cubicBezTo>
                        <a:pt x="167" y="133"/>
                        <a:pt x="164" y="134"/>
                        <a:pt x="161" y="136"/>
                      </a:cubicBezTo>
                      <a:cubicBezTo>
                        <a:pt x="152" y="66"/>
                        <a:pt x="127" y="43"/>
                        <a:pt x="126" y="42"/>
                      </a:cubicBezTo>
                      <a:cubicBezTo>
                        <a:pt x="124" y="41"/>
                        <a:pt x="121" y="40"/>
                        <a:pt x="119" y="41"/>
                      </a:cubicBezTo>
                      <a:cubicBezTo>
                        <a:pt x="0" y="108"/>
                        <a:pt x="7" y="296"/>
                        <a:pt x="12" y="352"/>
                      </a:cubicBezTo>
                      <a:cubicBezTo>
                        <a:pt x="11" y="361"/>
                        <a:pt x="16" y="369"/>
                        <a:pt x="23" y="374"/>
                      </a:cubicBezTo>
                      <a:cubicBezTo>
                        <a:pt x="26" y="375"/>
                        <a:pt x="28" y="376"/>
                        <a:pt x="31" y="375"/>
                      </a:cubicBezTo>
                      <a:cubicBezTo>
                        <a:pt x="44" y="375"/>
                        <a:pt x="60" y="365"/>
                        <a:pt x="77" y="354"/>
                      </a:cubicBezTo>
                      <a:cubicBezTo>
                        <a:pt x="89" y="346"/>
                        <a:pt x="105" y="336"/>
                        <a:pt x="112" y="337"/>
                      </a:cubicBezTo>
                      <a:cubicBezTo>
                        <a:pt x="128" y="340"/>
                        <a:pt x="144" y="335"/>
                        <a:pt x="154" y="322"/>
                      </a:cubicBezTo>
                      <a:cubicBezTo>
                        <a:pt x="154" y="321"/>
                        <a:pt x="155" y="321"/>
                        <a:pt x="155" y="320"/>
                      </a:cubicBezTo>
                      <a:cubicBezTo>
                        <a:pt x="157" y="307"/>
                        <a:pt x="159" y="295"/>
                        <a:pt x="160" y="279"/>
                      </a:cubicBezTo>
                      <a:cubicBezTo>
                        <a:pt x="162" y="263"/>
                        <a:pt x="164" y="247"/>
                        <a:pt x="164" y="232"/>
                      </a:cubicBezTo>
                      <a:cubicBezTo>
                        <a:pt x="165" y="221"/>
                        <a:pt x="165" y="210"/>
                        <a:pt x="165" y="199"/>
                      </a:cubicBezTo>
                      <a:cubicBezTo>
                        <a:pt x="169" y="196"/>
                        <a:pt x="174" y="194"/>
                        <a:pt x="179" y="192"/>
                      </a:cubicBezTo>
                      <a:cubicBezTo>
                        <a:pt x="190" y="188"/>
                        <a:pt x="202" y="188"/>
                        <a:pt x="213" y="192"/>
                      </a:cubicBezTo>
                      <a:cubicBezTo>
                        <a:pt x="219" y="194"/>
                        <a:pt x="224" y="197"/>
                        <a:pt x="228" y="201"/>
                      </a:cubicBezTo>
                      <a:cubicBezTo>
                        <a:pt x="228" y="210"/>
                        <a:pt x="228" y="220"/>
                        <a:pt x="229" y="230"/>
                      </a:cubicBezTo>
                      <a:cubicBezTo>
                        <a:pt x="230" y="247"/>
                        <a:pt x="231" y="262"/>
                        <a:pt x="233" y="277"/>
                      </a:cubicBezTo>
                      <a:cubicBezTo>
                        <a:pt x="235" y="292"/>
                        <a:pt x="237" y="307"/>
                        <a:pt x="239" y="320"/>
                      </a:cubicBezTo>
                      <a:cubicBezTo>
                        <a:pt x="239" y="321"/>
                        <a:pt x="239" y="321"/>
                        <a:pt x="240" y="322"/>
                      </a:cubicBezTo>
                      <a:cubicBezTo>
                        <a:pt x="250" y="335"/>
                        <a:pt x="266" y="340"/>
                        <a:pt x="281" y="337"/>
                      </a:cubicBezTo>
                      <a:cubicBezTo>
                        <a:pt x="288" y="336"/>
                        <a:pt x="304" y="346"/>
                        <a:pt x="317" y="354"/>
                      </a:cubicBezTo>
                      <a:cubicBezTo>
                        <a:pt x="335" y="365"/>
                        <a:pt x="350" y="375"/>
                        <a:pt x="363" y="375"/>
                      </a:cubicBezTo>
                      <a:cubicBezTo>
                        <a:pt x="365" y="376"/>
                        <a:pt x="368" y="375"/>
                        <a:pt x="371" y="374"/>
                      </a:cubicBezTo>
                      <a:cubicBezTo>
                        <a:pt x="378" y="369"/>
                        <a:pt x="383" y="361"/>
                        <a:pt x="382" y="352"/>
                      </a:cubicBezTo>
                      <a:cubicBezTo>
                        <a:pt x="387" y="296"/>
                        <a:pt x="394" y="108"/>
                        <a:pt x="275" y="41"/>
                      </a:cubicBezTo>
                      <a:close/>
                      <a:moveTo>
                        <a:pt x="183" y="54"/>
                      </a:moveTo>
                      <a:cubicBezTo>
                        <a:pt x="191" y="50"/>
                        <a:pt x="201" y="50"/>
                        <a:pt x="209" y="54"/>
                      </a:cubicBezTo>
                      <a:cubicBezTo>
                        <a:pt x="209" y="78"/>
                        <a:pt x="209" y="78"/>
                        <a:pt x="209" y="78"/>
                      </a:cubicBezTo>
                      <a:cubicBezTo>
                        <a:pt x="201" y="75"/>
                        <a:pt x="191" y="75"/>
                        <a:pt x="183" y="78"/>
                      </a:cubicBezTo>
                      <a:lnTo>
                        <a:pt x="183" y="54"/>
                      </a:lnTo>
                      <a:close/>
                      <a:moveTo>
                        <a:pt x="196" y="13"/>
                      </a:moveTo>
                      <a:cubicBezTo>
                        <a:pt x="202" y="13"/>
                        <a:pt x="208" y="18"/>
                        <a:pt x="208" y="25"/>
                      </a:cubicBezTo>
                      <a:cubicBezTo>
                        <a:pt x="208" y="25"/>
                        <a:pt x="208" y="25"/>
                        <a:pt x="208" y="25"/>
                      </a:cubicBezTo>
                      <a:cubicBezTo>
                        <a:pt x="208" y="40"/>
                        <a:pt x="208" y="40"/>
                        <a:pt x="208" y="40"/>
                      </a:cubicBezTo>
                      <a:cubicBezTo>
                        <a:pt x="200" y="38"/>
                        <a:pt x="190" y="38"/>
                        <a:pt x="182" y="40"/>
                      </a:cubicBezTo>
                      <a:cubicBezTo>
                        <a:pt x="182" y="25"/>
                        <a:pt x="182" y="25"/>
                        <a:pt x="182" y="25"/>
                      </a:cubicBezTo>
                      <a:cubicBezTo>
                        <a:pt x="182" y="19"/>
                        <a:pt x="187" y="13"/>
                        <a:pt x="194" y="13"/>
                      </a:cubicBezTo>
                      <a:cubicBezTo>
                        <a:pt x="195" y="13"/>
                        <a:pt x="195" y="13"/>
                        <a:pt x="196" y="13"/>
                      </a:cubicBezTo>
                      <a:close/>
                      <a:moveTo>
                        <a:pt x="153" y="196"/>
                      </a:moveTo>
                      <a:cubicBezTo>
                        <a:pt x="153" y="208"/>
                        <a:pt x="153" y="219"/>
                        <a:pt x="152" y="232"/>
                      </a:cubicBezTo>
                      <a:cubicBezTo>
                        <a:pt x="151" y="246"/>
                        <a:pt x="150" y="262"/>
                        <a:pt x="148" y="278"/>
                      </a:cubicBezTo>
                      <a:cubicBezTo>
                        <a:pt x="146" y="294"/>
                        <a:pt x="145" y="305"/>
                        <a:pt x="143" y="316"/>
                      </a:cubicBezTo>
                      <a:cubicBezTo>
                        <a:pt x="135" y="324"/>
                        <a:pt x="124" y="327"/>
                        <a:pt x="114" y="325"/>
                      </a:cubicBezTo>
                      <a:cubicBezTo>
                        <a:pt x="103" y="323"/>
                        <a:pt x="87" y="333"/>
                        <a:pt x="70" y="344"/>
                      </a:cubicBezTo>
                      <a:cubicBezTo>
                        <a:pt x="55" y="353"/>
                        <a:pt x="36" y="366"/>
                        <a:pt x="29" y="363"/>
                      </a:cubicBezTo>
                      <a:cubicBezTo>
                        <a:pt x="25" y="361"/>
                        <a:pt x="24" y="355"/>
                        <a:pt x="24" y="351"/>
                      </a:cubicBezTo>
                      <a:cubicBezTo>
                        <a:pt x="19" y="297"/>
                        <a:pt x="13" y="120"/>
                        <a:pt x="121" y="55"/>
                      </a:cubicBezTo>
                      <a:cubicBezTo>
                        <a:pt x="127" y="64"/>
                        <a:pt x="144" y="91"/>
                        <a:pt x="150" y="148"/>
                      </a:cubicBezTo>
                      <a:cubicBezTo>
                        <a:pt x="152" y="164"/>
                        <a:pt x="153" y="180"/>
                        <a:pt x="153" y="196"/>
                      </a:cubicBezTo>
                      <a:close/>
                      <a:moveTo>
                        <a:pt x="196" y="177"/>
                      </a:moveTo>
                      <a:cubicBezTo>
                        <a:pt x="189" y="176"/>
                        <a:pt x="182" y="178"/>
                        <a:pt x="175" y="180"/>
                      </a:cubicBezTo>
                      <a:cubicBezTo>
                        <a:pt x="171" y="181"/>
                        <a:pt x="168" y="183"/>
                        <a:pt x="165" y="184"/>
                      </a:cubicBezTo>
                      <a:cubicBezTo>
                        <a:pt x="165" y="184"/>
                        <a:pt x="165" y="184"/>
                        <a:pt x="165" y="184"/>
                      </a:cubicBezTo>
                      <a:cubicBezTo>
                        <a:pt x="165" y="178"/>
                        <a:pt x="165" y="173"/>
                        <a:pt x="165" y="168"/>
                      </a:cubicBezTo>
                      <a:cubicBezTo>
                        <a:pt x="165" y="167"/>
                        <a:pt x="165" y="166"/>
                        <a:pt x="165" y="164"/>
                      </a:cubicBezTo>
                      <a:cubicBezTo>
                        <a:pt x="164" y="160"/>
                        <a:pt x="164" y="156"/>
                        <a:pt x="164" y="153"/>
                      </a:cubicBezTo>
                      <a:cubicBezTo>
                        <a:pt x="164" y="152"/>
                        <a:pt x="164" y="151"/>
                        <a:pt x="164" y="151"/>
                      </a:cubicBezTo>
                      <a:cubicBezTo>
                        <a:pt x="167" y="148"/>
                        <a:pt x="170" y="146"/>
                        <a:pt x="174" y="144"/>
                      </a:cubicBezTo>
                      <a:cubicBezTo>
                        <a:pt x="175" y="145"/>
                        <a:pt x="176" y="145"/>
                        <a:pt x="177" y="145"/>
                      </a:cubicBezTo>
                      <a:cubicBezTo>
                        <a:pt x="177" y="145"/>
                        <a:pt x="177" y="145"/>
                        <a:pt x="177" y="145"/>
                      </a:cubicBezTo>
                      <a:cubicBezTo>
                        <a:pt x="180" y="145"/>
                        <a:pt x="183" y="142"/>
                        <a:pt x="183" y="139"/>
                      </a:cubicBezTo>
                      <a:cubicBezTo>
                        <a:pt x="183" y="92"/>
                        <a:pt x="183" y="92"/>
                        <a:pt x="183" y="92"/>
                      </a:cubicBezTo>
                      <a:cubicBezTo>
                        <a:pt x="184" y="92"/>
                        <a:pt x="186" y="91"/>
                        <a:pt x="187" y="90"/>
                      </a:cubicBezTo>
                      <a:cubicBezTo>
                        <a:pt x="189" y="90"/>
                        <a:pt x="189" y="90"/>
                        <a:pt x="189" y="90"/>
                      </a:cubicBezTo>
                      <a:cubicBezTo>
                        <a:pt x="194" y="88"/>
                        <a:pt x="199" y="88"/>
                        <a:pt x="204" y="90"/>
                      </a:cubicBezTo>
                      <a:cubicBezTo>
                        <a:pt x="206" y="90"/>
                        <a:pt x="206" y="90"/>
                        <a:pt x="206" y="90"/>
                      </a:cubicBezTo>
                      <a:cubicBezTo>
                        <a:pt x="207" y="91"/>
                        <a:pt x="208" y="92"/>
                        <a:pt x="210" y="92"/>
                      </a:cubicBezTo>
                      <a:cubicBezTo>
                        <a:pt x="210" y="139"/>
                        <a:pt x="210" y="139"/>
                        <a:pt x="210" y="139"/>
                      </a:cubicBezTo>
                      <a:cubicBezTo>
                        <a:pt x="210" y="142"/>
                        <a:pt x="212" y="145"/>
                        <a:pt x="216" y="145"/>
                      </a:cubicBezTo>
                      <a:cubicBezTo>
                        <a:pt x="216" y="145"/>
                        <a:pt x="216" y="145"/>
                        <a:pt x="216" y="145"/>
                      </a:cubicBezTo>
                      <a:cubicBezTo>
                        <a:pt x="217" y="145"/>
                        <a:pt x="218" y="145"/>
                        <a:pt x="219" y="144"/>
                      </a:cubicBezTo>
                      <a:cubicBezTo>
                        <a:pt x="224" y="146"/>
                        <a:pt x="228" y="149"/>
                        <a:pt x="232" y="152"/>
                      </a:cubicBezTo>
                      <a:cubicBezTo>
                        <a:pt x="232" y="158"/>
                        <a:pt x="231" y="164"/>
                        <a:pt x="230" y="171"/>
                      </a:cubicBezTo>
                      <a:cubicBezTo>
                        <a:pt x="230" y="173"/>
                        <a:pt x="230" y="174"/>
                        <a:pt x="230" y="176"/>
                      </a:cubicBezTo>
                      <a:cubicBezTo>
                        <a:pt x="230" y="178"/>
                        <a:pt x="230" y="182"/>
                        <a:pt x="230" y="185"/>
                      </a:cubicBezTo>
                      <a:cubicBezTo>
                        <a:pt x="227" y="183"/>
                        <a:pt x="223" y="181"/>
                        <a:pt x="219" y="180"/>
                      </a:cubicBezTo>
                      <a:cubicBezTo>
                        <a:pt x="212" y="177"/>
                        <a:pt x="204" y="176"/>
                        <a:pt x="196" y="176"/>
                      </a:cubicBezTo>
                      <a:lnTo>
                        <a:pt x="196" y="177"/>
                      </a:lnTo>
                      <a:close/>
                      <a:moveTo>
                        <a:pt x="370" y="350"/>
                      </a:moveTo>
                      <a:cubicBezTo>
                        <a:pt x="370" y="350"/>
                        <a:pt x="370" y="350"/>
                        <a:pt x="370" y="350"/>
                      </a:cubicBezTo>
                      <a:cubicBezTo>
                        <a:pt x="370" y="354"/>
                        <a:pt x="369" y="360"/>
                        <a:pt x="366" y="362"/>
                      </a:cubicBezTo>
                      <a:cubicBezTo>
                        <a:pt x="358" y="366"/>
                        <a:pt x="339" y="353"/>
                        <a:pt x="324" y="344"/>
                      </a:cubicBezTo>
                      <a:cubicBezTo>
                        <a:pt x="310" y="335"/>
                        <a:pt x="294" y="324"/>
                        <a:pt x="283" y="324"/>
                      </a:cubicBezTo>
                      <a:cubicBezTo>
                        <a:pt x="280" y="324"/>
                        <a:pt x="280" y="324"/>
                        <a:pt x="280" y="324"/>
                      </a:cubicBezTo>
                      <a:cubicBezTo>
                        <a:pt x="270" y="327"/>
                        <a:pt x="259" y="323"/>
                        <a:pt x="251" y="316"/>
                      </a:cubicBezTo>
                      <a:cubicBezTo>
                        <a:pt x="249" y="303"/>
                        <a:pt x="248" y="291"/>
                        <a:pt x="246" y="275"/>
                      </a:cubicBezTo>
                      <a:cubicBezTo>
                        <a:pt x="244" y="260"/>
                        <a:pt x="243" y="246"/>
                        <a:pt x="242" y="229"/>
                      </a:cubicBezTo>
                      <a:cubicBezTo>
                        <a:pt x="241" y="218"/>
                        <a:pt x="241" y="207"/>
                        <a:pt x="241" y="197"/>
                      </a:cubicBezTo>
                      <a:cubicBezTo>
                        <a:pt x="241" y="187"/>
                        <a:pt x="241" y="181"/>
                        <a:pt x="241" y="172"/>
                      </a:cubicBezTo>
                      <a:cubicBezTo>
                        <a:pt x="241" y="164"/>
                        <a:pt x="242" y="156"/>
                        <a:pt x="243" y="149"/>
                      </a:cubicBezTo>
                      <a:cubicBezTo>
                        <a:pt x="249" y="90"/>
                        <a:pt x="266" y="63"/>
                        <a:pt x="273" y="54"/>
                      </a:cubicBezTo>
                      <a:cubicBezTo>
                        <a:pt x="381" y="120"/>
                        <a:pt x="375" y="297"/>
                        <a:pt x="370" y="350"/>
                      </a:cubicBezTo>
                      <a:close/>
                    </a:path>
                  </a:pathLst>
                </a:custGeom>
                <a:solidFill>
                  <a:schemeClr val="accent1"/>
                </a:solidFill>
                <a:ln>
                  <a:noFill/>
                </a:ln>
              </p:spPr>
              <p:txBody>
                <a:bodyPr vert="horz" wrap="square" lIns="91440" tIns="45720" rIns="91440" bIns="45720" numCol="1" anchor="t" anchorCtr="0" compatLnSpc="1"/>
                <a:lstStyle/>
                <a:p>
                  <a:endParaRPr lang="en-US" sz="1200">
                    <a:latin typeface="+mj-lt"/>
                  </a:endParaRPr>
                </a:p>
              </p:txBody>
            </p:sp>
          </p:grpSp>
          <p:grpSp>
            <p:nvGrpSpPr>
              <p:cNvPr id="172" name="Group 120"/>
              <p:cNvGrpSpPr>
                <a:grpSpLocks noChangeAspect="1"/>
              </p:cNvGrpSpPr>
              <p:nvPr/>
            </p:nvGrpSpPr>
            <p:grpSpPr>
              <a:xfrm>
                <a:off x="5830212" y="3063500"/>
                <a:ext cx="643504" cy="656160"/>
                <a:chOff x="3407362" y="1863419"/>
                <a:chExt cx="897134" cy="897134"/>
              </a:xfrm>
            </p:grpSpPr>
            <p:sp>
              <p:nvSpPr>
                <p:cNvPr id="225" name="Oval 267"/>
                <p:cNvSpPr/>
                <p:nvPr/>
              </p:nvSpPr>
              <p:spPr>
                <a:xfrm>
                  <a:off x="3407362" y="1863419"/>
                  <a:ext cx="897134" cy="897134"/>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grpSp>
              <p:nvGrpSpPr>
                <p:cNvPr id="226" name="Group 26"/>
                <p:cNvGrpSpPr>
                  <a:grpSpLocks noChangeAspect="1"/>
                </p:cNvGrpSpPr>
                <p:nvPr/>
              </p:nvGrpSpPr>
              <p:grpSpPr bwMode="auto">
                <a:xfrm>
                  <a:off x="3552291" y="2090235"/>
                  <a:ext cx="607276" cy="443502"/>
                  <a:chOff x="3761" y="727"/>
                  <a:chExt cx="927" cy="677"/>
                </a:xfrm>
                <a:solidFill>
                  <a:schemeClr val="accent1"/>
                </a:solidFill>
              </p:grpSpPr>
              <p:sp>
                <p:nvSpPr>
                  <p:cNvPr id="227" name="Freeform 27"/>
                  <p:cNvSpPr>
                    <a:spLocks noEditPoints="1"/>
                  </p:cNvSpPr>
                  <p:nvPr/>
                </p:nvSpPr>
                <p:spPr bwMode="auto">
                  <a:xfrm>
                    <a:off x="3761" y="727"/>
                    <a:ext cx="581" cy="677"/>
                  </a:xfrm>
                  <a:custGeom>
                    <a:avLst/>
                    <a:gdLst>
                      <a:gd name="T0" fmla="*/ 11 w 243"/>
                      <a:gd name="T1" fmla="*/ 205 h 283"/>
                      <a:gd name="T2" fmla="*/ 18 w 243"/>
                      <a:gd name="T3" fmla="*/ 236 h 283"/>
                      <a:gd name="T4" fmla="*/ 38 w 243"/>
                      <a:gd name="T5" fmla="*/ 279 h 283"/>
                      <a:gd name="T6" fmla="*/ 52 w 243"/>
                      <a:gd name="T7" fmla="*/ 283 h 283"/>
                      <a:gd name="T8" fmla="*/ 58 w 243"/>
                      <a:gd name="T9" fmla="*/ 282 h 283"/>
                      <a:gd name="T10" fmla="*/ 82 w 243"/>
                      <a:gd name="T11" fmla="*/ 264 h 283"/>
                      <a:gd name="T12" fmla="*/ 84 w 243"/>
                      <a:gd name="T13" fmla="*/ 261 h 283"/>
                      <a:gd name="T14" fmla="*/ 104 w 243"/>
                      <a:gd name="T15" fmla="*/ 238 h 283"/>
                      <a:gd name="T16" fmla="*/ 153 w 243"/>
                      <a:gd name="T17" fmla="*/ 209 h 283"/>
                      <a:gd name="T18" fmla="*/ 184 w 243"/>
                      <a:gd name="T19" fmla="*/ 204 h 283"/>
                      <a:gd name="T20" fmla="*/ 191 w 243"/>
                      <a:gd name="T21" fmla="*/ 203 h 283"/>
                      <a:gd name="T22" fmla="*/ 197 w 243"/>
                      <a:gd name="T23" fmla="*/ 202 h 283"/>
                      <a:gd name="T24" fmla="*/ 220 w 243"/>
                      <a:gd name="T25" fmla="*/ 199 h 283"/>
                      <a:gd name="T26" fmla="*/ 236 w 243"/>
                      <a:gd name="T27" fmla="*/ 183 h 283"/>
                      <a:gd name="T28" fmla="*/ 242 w 243"/>
                      <a:gd name="T29" fmla="*/ 136 h 283"/>
                      <a:gd name="T30" fmla="*/ 242 w 243"/>
                      <a:gd name="T31" fmla="*/ 130 h 283"/>
                      <a:gd name="T32" fmla="*/ 239 w 243"/>
                      <a:gd name="T33" fmla="*/ 81 h 283"/>
                      <a:gd name="T34" fmla="*/ 223 w 243"/>
                      <a:gd name="T35" fmla="*/ 28 h 283"/>
                      <a:gd name="T36" fmla="*/ 190 w 243"/>
                      <a:gd name="T37" fmla="*/ 11 h 283"/>
                      <a:gd name="T38" fmla="*/ 183 w 243"/>
                      <a:gd name="T39" fmla="*/ 9 h 283"/>
                      <a:gd name="T40" fmla="*/ 147 w 243"/>
                      <a:gd name="T41" fmla="*/ 2 h 283"/>
                      <a:gd name="T42" fmla="*/ 45 w 243"/>
                      <a:gd name="T43" fmla="*/ 34 h 283"/>
                      <a:gd name="T44" fmla="*/ 1 w 243"/>
                      <a:gd name="T45" fmla="*/ 136 h 283"/>
                      <a:gd name="T46" fmla="*/ 11 w 243"/>
                      <a:gd name="T47" fmla="*/ 205 h 283"/>
                      <a:gd name="T48" fmla="*/ 55 w 243"/>
                      <a:gd name="T49" fmla="*/ 45 h 283"/>
                      <a:gd name="T50" fmla="*/ 136 w 243"/>
                      <a:gd name="T51" fmla="*/ 18 h 283"/>
                      <a:gd name="T52" fmla="*/ 146 w 243"/>
                      <a:gd name="T53" fmla="*/ 19 h 283"/>
                      <a:gd name="T54" fmla="*/ 178 w 243"/>
                      <a:gd name="T55" fmla="*/ 25 h 283"/>
                      <a:gd name="T56" fmla="*/ 186 w 243"/>
                      <a:gd name="T57" fmla="*/ 27 h 283"/>
                      <a:gd name="T58" fmla="*/ 210 w 243"/>
                      <a:gd name="T59" fmla="*/ 38 h 283"/>
                      <a:gd name="T60" fmla="*/ 223 w 243"/>
                      <a:gd name="T61" fmla="*/ 83 h 283"/>
                      <a:gd name="T62" fmla="*/ 225 w 243"/>
                      <a:gd name="T63" fmla="*/ 131 h 283"/>
                      <a:gd name="T64" fmla="*/ 225 w 243"/>
                      <a:gd name="T65" fmla="*/ 137 h 283"/>
                      <a:gd name="T66" fmla="*/ 221 w 243"/>
                      <a:gd name="T67" fmla="*/ 177 h 283"/>
                      <a:gd name="T68" fmla="*/ 214 w 243"/>
                      <a:gd name="T69" fmla="*/ 184 h 283"/>
                      <a:gd name="T70" fmla="*/ 195 w 243"/>
                      <a:gd name="T71" fmla="*/ 187 h 283"/>
                      <a:gd name="T72" fmla="*/ 189 w 243"/>
                      <a:gd name="T73" fmla="*/ 188 h 283"/>
                      <a:gd name="T74" fmla="*/ 182 w 243"/>
                      <a:gd name="T75" fmla="*/ 189 h 283"/>
                      <a:gd name="T76" fmla="*/ 147 w 243"/>
                      <a:gd name="T77" fmla="*/ 194 h 283"/>
                      <a:gd name="T78" fmla="*/ 92 w 243"/>
                      <a:gd name="T79" fmla="*/ 227 h 283"/>
                      <a:gd name="T80" fmla="*/ 70 w 243"/>
                      <a:gd name="T81" fmla="*/ 251 h 283"/>
                      <a:gd name="T82" fmla="*/ 68 w 243"/>
                      <a:gd name="T83" fmla="*/ 255 h 283"/>
                      <a:gd name="T84" fmla="*/ 54 w 243"/>
                      <a:gd name="T85" fmla="*/ 267 h 283"/>
                      <a:gd name="T86" fmla="*/ 46 w 243"/>
                      <a:gd name="T87" fmla="*/ 266 h 283"/>
                      <a:gd name="T88" fmla="*/ 32 w 243"/>
                      <a:gd name="T89" fmla="*/ 232 h 283"/>
                      <a:gd name="T90" fmla="*/ 25 w 243"/>
                      <a:gd name="T91" fmla="*/ 201 h 283"/>
                      <a:gd name="T92" fmla="*/ 17 w 243"/>
                      <a:gd name="T93" fmla="*/ 137 h 283"/>
                      <a:gd name="T94" fmla="*/ 55 w 243"/>
                      <a:gd name="T95" fmla="*/ 45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3" h="283">
                        <a:moveTo>
                          <a:pt x="11" y="205"/>
                        </a:moveTo>
                        <a:cubicBezTo>
                          <a:pt x="13" y="215"/>
                          <a:pt x="16" y="226"/>
                          <a:pt x="18" y="236"/>
                        </a:cubicBezTo>
                        <a:cubicBezTo>
                          <a:pt x="21" y="252"/>
                          <a:pt x="26" y="271"/>
                          <a:pt x="38" y="279"/>
                        </a:cubicBezTo>
                        <a:cubicBezTo>
                          <a:pt x="42" y="282"/>
                          <a:pt x="47" y="283"/>
                          <a:pt x="52" y="283"/>
                        </a:cubicBezTo>
                        <a:cubicBezTo>
                          <a:pt x="54" y="283"/>
                          <a:pt x="56" y="283"/>
                          <a:pt x="58" y="282"/>
                        </a:cubicBezTo>
                        <a:cubicBezTo>
                          <a:pt x="70" y="280"/>
                          <a:pt x="76" y="271"/>
                          <a:pt x="82" y="264"/>
                        </a:cubicBezTo>
                        <a:cubicBezTo>
                          <a:pt x="82" y="262"/>
                          <a:pt x="83" y="262"/>
                          <a:pt x="84" y="261"/>
                        </a:cubicBezTo>
                        <a:cubicBezTo>
                          <a:pt x="90" y="252"/>
                          <a:pt x="97" y="245"/>
                          <a:pt x="104" y="238"/>
                        </a:cubicBezTo>
                        <a:cubicBezTo>
                          <a:pt x="118" y="224"/>
                          <a:pt x="135" y="214"/>
                          <a:pt x="153" y="209"/>
                        </a:cubicBezTo>
                        <a:cubicBezTo>
                          <a:pt x="163" y="206"/>
                          <a:pt x="173" y="205"/>
                          <a:pt x="184" y="204"/>
                        </a:cubicBezTo>
                        <a:cubicBezTo>
                          <a:pt x="187" y="204"/>
                          <a:pt x="188" y="203"/>
                          <a:pt x="191" y="203"/>
                        </a:cubicBezTo>
                        <a:cubicBezTo>
                          <a:pt x="193" y="203"/>
                          <a:pt x="195" y="203"/>
                          <a:pt x="197" y="202"/>
                        </a:cubicBezTo>
                        <a:cubicBezTo>
                          <a:pt x="205" y="202"/>
                          <a:pt x="212" y="201"/>
                          <a:pt x="220" y="199"/>
                        </a:cubicBezTo>
                        <a:cubicBezTo>
                          <a:pt x="227" y="196"/>
                          <a:pt x="233" y="191"/>
                          <a:pt x="236" y="183"/>
                        </a:cubicBezTo>
                        <a:cubicBezTo>
                          <a:pt x="243" y="168"/>
                          <a:pt x="242" y="151"/>
                          <a:pt x="242" y="136"/>
                        </a:cubicBezTo>
                        <a:cubicBezTo>
                          <a:pt x="242" y="130"/>
                          <a:pt x="242" y="130"/>
                          <a:pt x="242" y="130"/>
                        </a:cubicBezTo>
                        <a:cubicBezTo>
                          <a:pt x="241" y="114"/>
                          <a:pt x="241" y="97"/>
                          <a:pt x="239" y="81"/>
                        </a:cubicBezTo>
                        <a:cubicBezTo>
                          <a:pt x="237" y="63"/>
                          <a:pt x="235" y="44"/>
                          <a:pt x="223" y="28"/>
                        </a:cubicBezTo>
                        <a:cubicBezTo>
                          <a:pt x="215" y="18"/>
                          <a:pt x="202" y="14"/>
                          <a:pt x="190" y="11"/>
                        </a:cubicBezTo>
                        <a:cubicBezTo>
                          <a:pt x="188" y="11"/>
                          <a:pt x="185" y="10"/>
                          <a:pt x="183" y="9"/>
                        </a:cubicBezTo>
                        <a:cubicBezTo>
                          <a:pt x="170" y="5"/>
                          <a:pt x="158" y="3"/>
                          <a:pt x="147" y="2"/>
                        </a:cubicBezTo>
                        <a:cubicBezTo>
                          <a:pt x="107" y="0"/>
                          <a:pt x="71" y="11"/>
                          <a:pt x="45" y="34"/>
                        </a:cubicBezTo>
                        <a:cubicBezTo>
                          <a:pt x="18" y="57"/>
                          <a:pt x="2" y="95"/>
                          <a:pt x="1" y="136"/>
                        </a:cubicBezTo>
                        <a:cubicBezTo>
                          <a:pt x="0" y="160"/>
                          <a:pt x="6" y="183"/>
                          <a:pt x="11" y="205"/>
                        </a:cubicBezTo>
                        <a:close/>
                        <a:moveTo>
                          <a:pt x="55" y="45"/>
                        </a:moveTo>
                        <a:cubicBezTo>
                          <a:pt x="76" y="27"/>
                          <a:pt x="104" y="18"/>
                          <a:pt x="136" y="18"/>
                        </a:cubicBezTo>
                        <a:cubicBezTo>
                          <a:pt x="139" y="18"/>
                          <a:pt x="143" y="18"/>
                          <a:pt x="146" y="19"/>
                        </a:cubicBezTo>
                        <a:cubicBezTo>
                          <a:pt x="155" y="19"/>
                          <a:pt x="166" y="21"/>
                          <a:pt x="178" y="25"/>
                        </a:cubicBezTo>
                        <a:cubicBezTo>
                          <a:pt x="180" y="25"/>
                          <a:pt x="183" y="26"/>
                          <a:pt x="186" y="27"/>
                        </a:cubicBezTo>
                        <a:cubicBezTo>
                          <a:pt x="195" y="30"/>
                          <a:pt x="205" y="32"/>
                          <a:pt x="210" y="38"/>
                        </a:cubicBezTo>
                        <a:cubicBezTo>
                          <a:pt x="219" y="50"/>
                          <a:pt x="221" y="66"/>
                          <a:pt x="223" y="83"/>
                        </a:cubicBezTo>
                        <a:cubicBezTo>
                          <a:pt x="224" y="99"/>
                          <a:pt x="225" y="115"/>
                          <a:pt x="225" y="131"/>
                        </a:cubicBezTo>
                        <a:cubicBezTo>
                          <a:pt x="225" y="137"/>
                          <a:pt x="225" y="137"/>
                          <a:pt x="225" y="137"/>
                        </a:cubicBezTo>
                        <a:cubicBezTo>
                          <a:pt x="226" y="151"/>
                          <a:pt x="226" y="165"/>
                          <a:pt x="221" y="177"/>
                        </a:cubicBezTo>
                        <a:cubicBezTo>
                          <a:pt x="219" y="181"/>
                          <a:pt x="217" y="184"/>
                          <a:pt x="214" y="184"/>
                        </a:cubicBezTo>
                        <a:cubicBezTo>
                          <a:pt x="208" y="186"/>
                          <a:pt x="202" y="187"/>
                          <a:pt x="195" y="187"/>
                        </a:cubicBezTo>
                        <a:cubicBezTo>
                          <a:pt x="193" y="187"/>
                          <a:pt x="191" y="187"/>
                          <a:pt x="189" y="188"/>
                        </a:cubicBezTo>
                        <a:cubicBezTo>
                          <a:pt x="187" y="188"/>
                          <a:pt x="185" y="189"/>
                          <a:pt x="182" y="189"/>
                        </a:cubicBezTo>
                        <a:cubicBezTo>
                          <a:pt x="171" y="189"/>
                          <a:pt x="159" y="190"/>
                          <a:pt x="147" y="194"/>
                        </a:cubicBezTo>
                        <a:cubicBezTo>
                          <a:pt x="127" y="200"/>
                          <a:pt x="108" y="212"/>
                          <a:pt x="92" y="227"/>
                        </a:cubicBezTo>
                        <a:cubicBezTo>
                          <a:pt x="85" y="234"/>
                          <a:pt x="77" y="242"/>
                          <a:pt x="70" y="251"/>
                        </a:cubicBezTo>
                        <a:cubicBezTo>
                          <a:pt x="70" y="252"/>
                          <a:pt x="68" y="254"/>
                          <a:pt x="68" y="255"/>
                        </a:cubicBezTo>
                        <a:cubicBezTo>
                          <a:pt x="63" y="261"/>
                          <a:pt x="60" y="266"/>
                          <a:pt x="54" y="267"/>
                        </a:cubicBezTo>
                        <a:cubicBezTo>
                          <a:pt x="50" y="269"/>
                          <a:pt x="48" y="267"/>
                          <a:pt x="46" y="266"/>
                        </a:cubicBezTo>
                        <a:cubicBezTo>
                          <a:pt x="37" y="260"/>
                          <a:pt x="33" y="240"/>
                          <a:pt x="32" y="232"/>
                        </a:cubicBezTo>
                        <a:cubicBezTo>
                          <a:pt x="30" y="222"/>
                          <a:pt x="28" y="211"/>
                          <a:pt x="25" y="201"/>
                        </a:cubicBezTo>
                        <a:cubicBezTo>
                          <a:pt x="21" y="179"/>
                          <a:pt x="16" y="159"/>
                          <a:pt x="17" y="137"/>
                        </a:cubicBezTo>
                        <a:cubicBezTo>
                          <a:pt x="17" y="100"/>
                          <a:pt x="31" y="67"/>
                          <a:pt x="55"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28" name="Freeform 28"/>
                  <p:cNvSpPr>
                    <a:spLocks noEditPoints="1"/>
                  </p:cNvSpPr>
                  <p:nvPr/>
                </p:nvSpPr>
                <p:spPr bwMode="auto">
                  <a:xfrm>
                    <a:off x="4339" y="779"/>
                    <a:ext cx="349" cy="376"/>
                  </a:xfrm>
                  <a:custGeom>
                    <a:avLst/>
                    <a:gdLst>
                      <a:gd name="T0" fmla="*/ 140 w 146"/>
                      <a:gd name="T1" fmla="*/ 92 h 157"/>
                      <a:gd name="T2" fmla="*/ 144 w 146"/>
                      <a:gd name="T3" fmla="*/ 63 h 157"/>
                      <a:gd name="T4" fmla="*/ 113 w 146"/>
                      <a:gd name="T5" fmla="*/ 25 h 157"/>
                      <a:gd name="T6" fmla="*/ 41 w 146"/>
                      <a:gd name="T7" fmla="*/ 4 h 157"/>
                      <a:gd name="T8" fmla="*/ 25 w 146"/>
                      <a:gd name="T9" fmla="*/ 2 h 157"/>
                      <a:gd name="T10" fmla="*/ 10 w 146"/>
                      <a:gd name="T11" fmla="*/ 8 h 157"/>
                      <a:gd name="T12" fmla="*/ 7 w 146"/>
                      <a:gd name="T13" fmla="*/ 60 h 157"/>
                      <a:gd name="T14" fmla="*/ 9 w 146"/>
                      <a:gd name="T15" fmla="*/ 70 h 157"/>
                      <a:gd name="T16" fmla="*/ 13 w 146"/>
                      <a:gd name="T17" fmla="*/ 109 h 157"/>
                      <a:gd name="T18" fmla="*/ 10 w 146"/>
                      <a:gd name="T19" fmla="*/ 130 h 157"/>
                      <a:gd name="T20" fmla="*/ 8 w 146"/>
                      <a:gd name="T21" fmla="*/ 142 h 157"/>
                      <a:gd name="T22" fmla="*/ 13 w 146"/>
                      <a:gd name="T23" fmla="*/ 155 h 157"/>
                      <a:gd name="T24" fmla="*/ 20 w 146"/>
                      <a:gd name="T25" fmla="*/ 157 h 157"/>
                      <a:gd name="T26" fmla="*/ 35 w 146"/>
                      <a:gd name="T27" fmla="*/ 152 h 157"/>
                      <a:gd name="T28" fmla="*/ 51 w 146"/>
                      <a:gd name="T29" fmla="*/ 140 h 157"/>
                      <a:gd name="T30" fmla="*/ 57 w 146"/>
                      <a:gd name="T31" fmla="*/ 134 h 157"/>
                      <a:gd name="T32" fmla="*/ 76 w 146"/>
                      <a:gd name="T33" fmla="*/ 118 h 157"/>
                      <a:gd name="T34" fmla="*/ 97 w 146"/>
                      <a:gd name="T35" fmla="*/ 113 h 157"/>
                      <a:gd name="T36" fmla="*/ 140 w 146"/>
                      <a:gd name="T37" fmla="*/ 92 h 157"/>
                      <a:gd name="T38" fmla="*/ 126 w 146"/>
                      <a:gd name="T39" fmla="*/ 83 h 157"/>
                      <a:gd name="T40" fmla="*/ 95 w 146"/>
                      <a:gd name="T41" fmla="*/ 97 h 157"/>
                      <a:gd name="T42" fmla="*/ 69 w 146"/>
                      <a:gd name="T43" fmla="*/ 103 h 157"/>
                      <a:gd name="T44" fmla="*/ 46 w 146"/>
                      <a:gd name="T45" fmla="*/ 122 h 157"/>
                      <a:gd name="T46" fmla="*/ 40 w 146"/>
                      <a:gd name="T47" fmla="*/ 128 h 157"/>
                      <a:gd name="T48" fmla="*/ 28 w 146"/>
                      <a:gd name="T49" fmla="*/ 138 h 157"/>
                      <a:gd name="T50" fmla="*/ 25 w 146"/>
                      <a:gd name="T51" fmla="*/ 140 h 157"/>
                      <a:gd name="T52" fmla="*/ 26 w 146"/>
                      <a:gd name="T53" fmla="*/ 132 h 157"/>
                      <a:gd name="T54" fmla="*/ 28 w 146"/>
                      <a:gd name="T55" fmla="*/ 108 h 157"/>
                      <a:gd name="T56" fmla="*/ 24 w 146"/>
                      <a:gd name="T57" fmla="*/ 67 h 157"/>
                      <a:gd name="T58" fmla="*/ 22 w 146"/>
                      <a:gd name="T59" fmla="*/ 56 h 157"/>
                      <a:gd name="T60" fmla="*/ 22 w 146"/>
                      <a:gd name="T61" fmla="*/ 17 h 157"/>
                      <a:gd name="T62" fmla="*/ 37 w 146"/>
                      <a:gd name="T63" fmla="*/ 19 h 157"/>
                      <a:gd name="T64" fmla="*/ 104 w 146"/>
                      <a:gd name="T65" fmla="*/ 38 h 157"/>
                      <a:gd name="T66" fmla="*/ 128 w 146"/>
                      <a:gd name="T67" fmla="*/ 67 h 157"/>
                      <a:gd name="T68" fmla="*/ 126 w 146"/>
                      <a:gd name="T69" fmla="*/ 8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57">
                        <a:moveTo>
                          <a:pt x="140" y="92"/>
                        </a:moveTo>
                        <a:cubicBezTo>
                          <a:pt x="145" y="83"/>
                          <a:pt x="146" y="73"/>
                          <a:pt x="144" y="63"/>
                        </a:cubicBezTo>
                        <a:cubicBezTo>
                          <a:pt x="140" y="46"/>
                          <a:pt x="125" y="31"/>
                          <a:pt x="113" y="25"/>
                        </a:cubicBezTo>
                        <a:cubicBezTo>
                          <a:pt x="90" y="12"/>
                          <a:pt x="65" y="8"/>
                          <a:pt x="41" y="4"/>
                        </a:cubicBezTo>
                        <a:cubicBezTo>
                          <a:pt x="35" y="3"/>
                          <a:pt x="30" y="2"/>
                          <a:pt x="25" y="2"/>
                        </a:cubicBezTo>
                        <a:cubicBezTo>
                          <a:pt x="19" y="0"/>
                          <a:pt x="13" y="3"/>
                          <a:pt x="10" y="8"/>
                        </a:cubicBezTo>
                        <a:cubicBezTo>
                          <a:pt x="0" y="23"/>
                          <a:pt x="4" y="43"/>
                          <a:pt x="7" y="60"/>
                        </a:cubicBezTo>
                        <a:cubicBezTo>
                          <a:pt x="8" y="63"/>
                          <a:pt x="8" y="67"/>
                          <a:pt x="9" y="70"/>
                        </a:cubicBezTo>
                        <a:cubicBezTo>
                          <a:pt x="11" y="82"/>
                          <a:pt x="13" y="95"/>
                          <a:pt x="13" y="109"/>
                        </a:cubicBezTo>
                        <a:cubicBezTo>
                          <a:pt x="13" y="116"/>
                          <a:pt x="11" y="123"/>
                          <a:pt x="10" y="130"/>
                        </a:cubicBezTo>
                        <a:cubicBezTo>
                          <a:pt x="10" y="133"/>
                          <a:pt x="9" y="138"/>
                          <a:pt x="8" y="142"/>
                        </a:cubicBezTo>
                        <a:cubicBezTo>
                          <a:pt x="8" y="150"/>
                          <a:pt x="10" y="153"/>
                          <a:pt x="13" y="155"/>
                        </a:cubicBezTo>
                        <a:cubicBezTo>
                          <a:pt x="15" y="157"/>
                          <a:pt x="18" y="157"/>
                          <a:pt x="20" y="157"/>
                        </a:cubicBezTo>
                        <a:cubicBezTo>
                          <a:pt x="25" y="157"/>
                          <a:pt x="31" y="154"/>
                          <a:pt x="35" y="152"/>
                        </a:cubicBezTo>
                        <a:cubicBezTo>
                          <a:pt x="41" y="149"/>
                          <a:pt x="47" y="144"/>
                          <a:pt x="51" y="140"/>
                        </a:cubicBezTo>
                        <a:cubicBezTo>
                          <a:pt x="53" y="138"/>
                          <a:pt x="55" y="136"/>
                          <a:pt x="57" y="134"/>
                        </a:cubicBezTo>
                        <a:cubicBezTo>
                          <a:pt x="63" y="128"/>
                          <a:pt x="69" y="122"/>
                          <a:pt x="76" y="118"/>
                        </a:cubicBezTo>
                        <a:cubicBezTo>
                          <a:pt x="82" y="115"/>
                          <a:pt x="90" y="114"/>
                          <a:pt x="97" y="113"/>
                        </a:cubicBezTo>
                        <a:cubicBezTo>
                          <a:pt x="113" y="110"/>
                          <a:pt x="130" y="107"/>
                          <a:pt x="140" y="92"/>
                        </a:cubicBezTo>
                        <a:close/>
                        <a:moveTo>
                          <a:pt x="126" y="83"/>
                        </a:moveTo>
                        <a:cubicBezTo>
                          <a:pt x="120" y="92"/>
                          <a:pt x="109" y="94"/>
                          <a:pt x="95" y="97"/>
                        </a:cubicBezTo>
                        <a:cubicBezTo>
                          <a:pt x="86" y="98"/>
                          <a:pt x="77" y="100"/>
                          <a:pt x="69" y="103"/>
                        </a:cubicBezTo>
                        <a:cubicBezTo>
                          <a:pt x="60" y="108"/>
                          <a:pt x="53" y="115"/>
                          <a:pt x="46" y="122"/>
                        </a:cubicBezTo>
                        <a:cubicBezTo>
                          <a:pt x="44" y="124"/>
                          <a:pt x="42" y="126"/>
                          <a:pt x="40" y="128"/>
                        </a:cubicBezTo>
                        <a:cubicBezTo>
                          <a:pt x="37" y="132"/>
                          <a:pt x="33" y="135"/>
                          <a:pt x="28" y="138"/>
                        </a:cubicBezTo>
                        <a:cubicBezTo>
                          <a:pt x="27" y="138"/>
                          <a:pt x="26" y="139"/>
                          <a:pt x="25" y="140"/>
                        </a:cubicBezTo>
                        <a:cubicBezTo>
                          <a:pt x="25" y="137"/>
                          <a:pt x="25" y="134"/>
                          <a:pt x="26" y="132"/>
                        </a:cubicBezTo>
                        <a:cubicBezTo>
                          <a:pt x="27" y="124"/>
                          <a:pt x="28" y="117"/>
                          <a:pt x="28" y="108"/>
                        </a:cubicBezTo>
                        <a:cubicBezTo>
                          <a:pt x="28" y="94"/>
                          <a:pt x="26" y="79"/>
                          <a:pt x="24" y="67"/>
                        </a:cubicBezTo>
                        <a:cubicBezTo>
                          <a:pt x="23" y="63"/>
                          <a:pt x="23" y="60"/>
                          <a:pt x="22" y="56"/>
                        </a:cubicBezTo>
                        <a:cubicBezTo>
                          <a:pt x="20" y="42"/>
                          <a:pt x="16" y="27"/>
                          <a:pt x="22" y="17"/>
                        </a:cubicBezTo>
                        <a:cubicBezTo>
                          <a:pt x="27" y="17"/>
                          <a:pt x="32" y="18"/>
                          <a:pt x="37" y="19"/>
                        </a:cubicBezTo>
                        <a:cubicBezTo>
                          <a:pt x="61" y="23"/>
                          <a:pt x="83" y="27"/>
                          <a:pt x="104" y="38"/>
                        </a:cubicBezTo>
                        <a:cubicBezTo>
                          <a:pt x="113" y="43"/>
                          <a:pt x="125" y="55"/>
                          <a:pt x="128" y="67"/>
                        </a:cubicBezTo>
                        <a:cubicBezTo>
                          <a:pt x="130" y="73"/>
                          <a:pt x="130" y="78"/>
                          <a:pt x="126"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grpSp>
          </p:grpSp>
          <p:grpSp>
            <p:nvGrpSpPr>
              <p:cNvPr id="173" name="Group 122"/>
              <p:cNvGrpSpPr>
                <a:grpSpLocks noChangeAspect="1"/>
              </p:cNvGrpSpPr>
              <p:nvPr/>
            </p:nvGrpSpPr>
            <p:grpSpPr>
              <a:xfrm>
                <a:off x="5830212" y="3965180"/>
                <a:ext cx="644226" cy="656894"/>
                <a:chOff x="6125528" y="2306769"/>
                <a:chExt cx="516134" cy="516134"/>
              </a:xfrm>
            </p:grpSpPr>
            <p:sp>
              <p:nvSpPr>
                <p:cNvPr id="223" name="Oval 265"/>
                <p:cNvSpPr/>
                <p:nvPr/>
              </p:nvSpPr>
              <p:spPr>
                <a:xfrm>
                  <a:off x="6125528" y="2306769"/>
                  <a:ext cx="516134" cy="516134"/>
                </a:xfrm>
                <a:prstGeom prst="ellipse">
                  <a:avLst/>
                </a:prstGeom>
                <a:no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sp>
              <p:nvSpPr>
                <p:cNvPr id="224" name="Freeform 32"/>
                <p:cNvSpPr>
                  <a:spLocks noEditPoints="1"/>
                </p:cNvSpPr>
                <p:nvPr/>
              </p:nvSpPr>
              <p:spPr bwMode="auto">
                <a:xfrm>
                  <a:off x="6207601" y="2431573"/>
                  <a:ext cx="351988" cy="325517"/>
                </a:xfrm>
                <a:custGeom>
                  <a:avLst/>
                  <a:gdLst>
                    <a:gd name="T0" fmla="*/ 397 w 412"/>
                    <a:gd name="T1" fmla="*/ 25 h 381"/>
                    <a:gd name="T2" fmla="*/ 284 w 412"/>
                    <a:gd name="T3" fmla="*/ 22 h 381"/>
                    <a:gd name="T4" fmla="*/ 128 w 412"/>
                    <a:gd name="T5" fmla="*/ 22 h 381"/>
                    <a:gd name="T6" fmla="*/ 15 w 412"/>
                    <a:gd name="T7" fmla="*/ 25 h 381"/>
                    <a:gd name="T8" fmla="*/ 9 w 412"/>
                    <a:gd name="T9" fmla="*/ 119 h 381"/>
                    <a:gd name="T10" fmla="*/ 81 w 412"/>
                    <a:gd name="T11" fmla="*/ 152 h 381"/>
                    <a:gd name="T12" fmla="*/ 59 w 412"/>
                    <a:gd name="T13" fmla="*/ 104 h 381"/>
                    <a:gd name="T14" fmla="*/ 25 w 412"/>
                    <a:gd name="T15" fmla="*/ 32 h 381"/>
                    <a:gd name="T16" fmla="*/ 115 w 412"/>
                    <a:gd name="T17" fmla="*/ 33 h 381"/>
                    <a:gd name="T18" fmla="*/ 118 w 412"/>
                    <a:gd name="T19" fmla="*/ 147 h 381"/>
                    <a:gd name="T20" fmla="*/ 173 w 412"/>
                    <a:gd name="T21" fmla="*/ 249 h 381"/>
                    <a:gd name="T22" fmla="*/ 200 w 412"/>
                    <a:gd name="T23" fmla="*/ 375 h 381"/>
                    <a:gd name="T24" fmla="*/ 212 w 412"/>
                    <a:gd name="T25" fmla="*/ 375 h 381"/>
                    <a:gd name="T26" fmla="*/ 238 w 412"/>
                    <a:gd name="T27" fmla="*/ 249 h 381"/>
                    <a:gd name="T28" fmla="*/ 294 w 412"/>
                    <a:gd name="T29" fmla="*/ 147 h 381"/>
                    <a:gd name="T30" fmla="*/ 297 w 412"/>
                    <a:gd name="T31" fmla="*/ 33 h 381"/>
                    <a:gd name="T32" fmla="*/ 387 w 412"/>
                    <a:gd name="T33" fmla="*/ 32 h 381"/>
                    <a:gd name="T34" fmla="*/ 352 w 412"/>
                    <a:gd name="T35" fmla="*/ 104 h 381"/>
                    <a:gd name="T36" fmla="*/ 382 w 412"/>
                    <a:gd name="T37" fmla="*/ 168 h 381"/>
                    <a:gd name="T38" fmla="*/ 394 w 412"/>
                    <a:gd name="T39" fmla="*/ 108 h 381"/>
                    <a:gd name="T40" fmla="*/ 70 w 412"/>
                    <a:gd name="T41" fmla="*/ 147 h 381"/>
                    <a:gd name="T42" fmla="*/ 20 w 412"/>
                    <a:gd name="T43" fmla="*/ 125 h 381"/>
                    <a:gd name="T44" fmla="*/ 283 w 412"/>
                    <a:gd name="T45" fmla="*/ 141 h 381"/>
                    <a:gd name="T46" fmla="*/ 230 w 412"/>
                    <a:gd name="T47" fmla="*/ 211 h 381"/>
                    <a:gd name="T48" fmla="*/ 206 w 412"/>
                    <a:gd name="T49" fmla="*/ 318 h 381"/>
                    <a:gd name="T50" fmla="*/ 186 w 412"/>
                    <a:gd name="T51" fmla="*/ 249 h 381"/>
                    <a:gd name="T52" fmla="*/ 161 w 412"/>
                    <a:gd name="T53" fmla="*/ 183 h 381"/>
                    <a:gd name="T54" fmla="*/ 125 w 412"/>
                    <a:gd name="T55" fmla="*/ 40 h 381"/>
                    <a:gd name="T56" fmla="*/ 287 w 412"/>
                    <a:gd name="T57" fmla="*/ 40 h 381"/>
                    <a:gd name="T58" fmla="*/ 377 w 412"/>
                    <a:gd name="T59" fmla="*/ 156 h 381"/>
                    <a:gd name="T60" fmla="*/ 343 w 412"/>
                    <a:gd name="T61" fmla="*/ 146 h 381"/>
                    <a:gd name="T62" fmla="*/ 392 w 412"/>
                    <a:gd name="T63" fmla="*/ 12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381">
                      <a:moveTo>
                        <a:pt x="394" y="108"/>
                      </a:moveTo>
                      <a:cubicBezTo>
                        <a:pt x="409" y="70"/>
                        <a:pt x="410" y="42"/>
                        <a:pt x="397" y="25"/>
                      </a:cubicBezTo>
                      <a:cubicBezTo>
                        <a:pt x="379" y="0"/>
                        <a:pt x="347" y="6"/>
                        <a:pt x="323" y="14"/>
                      </a:cubicBezTo>
                      <a:cubicBezTo>
                        <a:pt x="311" y="18"/>
                        <a:pt x="298" y="21"/>
                        <a:pt x="284" y="22"/>
                      </a:cubicBezTo>
                      <a:cubicBezTo>
                        <a:pt x="261" y="8"/>
                        <a:pt x="221" y="3"/>
                        <a:pt x="206" y="3"/>
                      </a:cubicBezTo>
                      <a:cubicBezTo>
                        <a:pt x="191" y="3"/>
                        <a:pt x="151" y="8"/>
                        <a:pt x="128" y="22"/>
                      </a:cubicBezTo>
                      <a:cubicBezTo>
                        <a:pt x="114" y="21"/>
                        <a:pt x="101" y="18"/>
                        <a:pt x="89" y="14"/>
                      </a:cubicBezTo>
                      <a:cubicBezTo>
                        <a:pt x="65" y="6"/>
                        <a:pt x="33" y="0"/>
                        <a:pt x="15" y="25"/>
                      </a:cubicBezTo>
                      <a:cubicBezTo>
                        <a:pt x="2" y="42"/>
                        <a:pt x="3" y="70"/>
                        <a:pt x="18" y="108"/>
                      </a:cubicBezTo>
                      <a:cubicBezTo>
                        <a:pt x="14" y="111"/>
                        <a:pt x="11" y="115"/>
                        <a:pt x="9" y="119"/>
                      </a:cubicBezTo>
                      <a:cubicBezTo>
                        <a:pt x="0" y="139"/>
                        <a:pt x="13" y="159"/>
                        <a:pt x="31" y="167"/>
                      </a:cubicBezTo>
                      <a:cubicBezTo>
                        <a:pt x="48" y="175"/>
                        <a:pt x="72" y="172"/>
                        <a:pt x="81" y="152"/>
                      </a:cubicBezTo>
                      <a:cubicBezTo>
                        <a:pt x="81" y="152"/>
                        <a:pt x="81" y="152"/>
                        <a:pt x="81" y="152"/>
                      </a:cubicBezTo>
                      <a:cubicBezTo>
                        <a:pt x="90" y="133"/>
                        <a:pt x="77" y="112"/>
                        <a:pt x="59" y="104"/>
                      </a:cubicBezTo>
                      <a:cubicBezTo>
                        <a:pt x="50" y="100"/>
                        <a:pt x="39" y="99"/>
                        <a:pt x="29" y="102"/>
                      </a:cubicBezTo>
                      <a:cubicBezTo>
                        <a:pt x="17" y="70"/>
                        <a:pt x="15" y="46"/>
                        <a:pt x="25" y="32"/>
                      </a:cubicBezTo>
                      <a:cubicBezTo>
                        <a:pt x="39" y="13"/>
                        <a:pt x="66" y="19"/>
                        <a:pt x="85" y="25"/>
                      </a:cubicBezTo>
                      <a:cubicBezTo>
                        <a:pt x="95" y="29"/>
                        <a:pt x="105" y="31"/>
                        <a:pt x="115" y="33"/>
                      </a:cubicBezTo>
                      <a:cubicBezTo>
                        <a:pt x="114" y="33"/>
                        <a:pt x="114" y="33"/>
                        <a:pt x="114" y="33"/>
                      </a:cubicBezTo>
                      <a:cubicBezTo>
                        <a:pt x="102" y="52"/>
                        <a:pt x="102" y="118"/>
                        <a:pt x="118" y="147"/>
                      </a:cubicBezTo>
                      <a:cubicBezTo>
                        <a:pt x="127" y="163"/>
                        <a:pt x="140" y="178"/>
                        <a:pt x="151" y="191"/>
                      </a:cubicBezTo>
                      <a:cubicBezTo>
                        <a:pt x="175" y="218"/>
                        <a:pt x="173" y="213"/>
                        <a:pt x="173" y="249"/>
                      </a:cubicBezTo>
                      <a:cubicBezTo>
                        <a:pt x="174" y="283"/>
                        <a:pt x="175" y="324"/>
                        <a:pt x="200" y="329"/>
                      </a:cubicBezTo>
                      <a:cubicBezTo>
                        <a:pt x="200" y="375"/>
                        <a:pt x="200" y="375"/>
                        <a:pt x="200" y="375"/>
                      </a:cubicBezTo>
                      <a:cubicBezTo>
                        <a:pt x="200" y="378"/>
                        <a:pt x="202" y="381"/>
                        <a:pt x="206" y="381"/>
                      </a:cubicBezTo>
                      <a:cubicBezTo>
                        <a:pt x="209" y="381"/>
                        <a:pt x="212" y="378"/>
                        <a:pt x="212" y="375"/>
                      </a:cubicBezTo>
                      <a:cubicBezTo>
                        <a:pt x="212" y="329"/>
                        <a:pt x="212" y="329"/>
                        <a:pt x="212" y="329"/>
                      </a:cubicBezTo>
                      <a:cubicBezTo>
                        <a:pt x="237" y="324"/>
                        <a:pt x="238" y="283"/>
                        <a:pt x="238" y="249"/>
                      </a:cubicBezTo>
                      <a:cubicBezTo>
                        <a:pt x="239" y="213"/>
                        <a:pt x="237" y="218"/>
                        <a:pt x="260" y="191"/>
                      </a:cubicBezTo>
                      <a:cubicBezTo>
                        <a:pt x="272" y="178"/>
                        <a:pt x="285" y="163"/>
                        <a:pt x="294" y="147"/>
                      </a:cubicBezTo>
                      <a:cubicBezTo>
                        <a:pt x="310" y="118"/>
                        <a:pt x="310" y="52"/>
                        <a:pt x="297" y="33"/>
                      </a:cubicBezTo>
                      <a:cubicBezTo>
                        <a:pt x="297" y="33"/>
                        <a:pt x="297" y="33"/>
                        <a:pt x="297" y="33"/>
                      </a:cubicBezTo>
                      <a:cubicBezTo>
                        <a:pt x="307" y="31"/>
                        <a:pt x="317" y="29"/>
                        <a:pt x="327" y="25"/>
                      </a:cubicBezTo>
                      <a:cubicBezTo>
                        <a:pt x="345" y="19"/>
                        <a:pt x="373" y="13"/>
                        <a:pt x="387" y="32"/>
                      </a:cubicBezTo>
                      <a:cubicBezTo>
                        <a:pt x="397" y="46"/>
                        <a:pt x="395" y="70"/>
                        <a:pt x="382" y="102"/>
                      </a:cubicBezTo>
                      <a:cubicBezTo>
                        <a:pt x="372" y="99"/>
                        <a:pt x="361" y="100"/>
                        <a:pt x="352" y="104"/>
                      </a:cubicBezTo>
                      <a:cubicBezTo>
                        <a:pt x="334" y="112"/>
                        <a:pt x="322" y="133"/>
                        <a:pt x="331" y="152"/>
                      </a:cubicBezTo>
                      <a:cubicBezTo>
                        <a:pt x="340" y="171"/>
                        <a:pt x="364" y="176"/>
                        <a:pt x="382" y="168"/>
                      </a:cubicBezTo>
                      <a:cubicBezTo>
                        <a:pt x="400" y="160"/>
                        <a:pt x="412" y="139"/>
                        <a:pt x="403" y="120"/>
                      </a:cubicBezTo>
                      <a:cubicBezTo>
                        <a:pt x="401" y="115"/>
                        <a:pt x="397" y="111"/>
                        <a:pt x="394" y="108"/>
                      </a:cubicBezTo>
                      <a:close/>
                      <a:moveTo>
                        <a:pt x="54" y="116"/>
                      </a:moveTo>
                      <a:cubicBezTo>
                        <a:pt x="65" y="121"/>
                        <a:pt x="76" y="134"/>
                        <a:pt x="70" y="147"/>
                      </a:cubicBezTo>
                      <a:cubicBezTo>
                        <a:pt x="65" y="158"/>
                        <a:pt x="49" y="162"/>
                        <a:pt x="36" y="156"/>
                      </a:cubicBezTo>
                      <a:cubicBezTo>
                        <a:pt x="24" y="151"/>
                        <a:pt x="14" y="137"/>
                        <a:pt x="20" y="125"/>
                      </a:cubicBezTo>
                      <a:cubicBezTo>
                        <a:pt x="26" y="112"/>
                        <a:pt x="43" y="110"/>
                        <a:pt x="54" y="116"/>
                      </a:cubicBezTo>
                      <a:close/>
                      <a:moveTo>
                        <a:pt x="283" y="141"/>
                      </a:moveTo>
                      <a:cubicBezTo>
                        <a:pt x="275" y="155"/>
                        <a:pt x="262" y="170"/>
                        <a:pt x="251" y="183"/>
                      </a:cubicBezTo>
                      <a:cubicBezTo>
                        <a:pt x="241" y="195"/>
                        <a:pt x="233" y="204"/>
                        <a:pt x="230" y="211"/>
                      </a:cubicBezTo>
                      <a:cubicBezTo>
                        <a:pt x="227" y="219"/>
                        <a:pt x="227" y="232"/>
                        <a:pt x="226" y="249"/>
                      </a:cubicBezTo>
                      <a:cubicBezTo>
                        <a:pt x="226" y="278"/>
                        <a:pt x="225" y="318"/>
                        <a:pt x="206" y="318"/>
                      </a:cubicBezTo>
                      <a:cubicBezTo>
                        <a:pt x="206" y="318"/>
                        <a:pt x="206" y="318"/>
                        <a:pt x="206" y="318"/>
                      </a:cubicBezTo>
                      <a:cubicBezTo>
                        <a:pt x="187" y="317"/>
                        <a:pt x="187" y="278"/>
                        <a:pt x="186" y="249"/>
                      </a:cubicBezTo>
                      <a:cubicBezTo>
                        <a:pt x="186" y="232"/>
                        <a:pt x="185" y="219"/>
                        <a:pt x="182" y="212"/>
                      </a:cubicBezTo>
                      <a:cubicBezTo>
                        <a:pt x="179" y="204"/>
                        <a:pt x="171" y="195"/>
                        <a:pt x="161" y="183"/>
                      </a:cubicBezTo>
                      <a:cubicBezTo>
                        <a:pt x="150" y="170"/>
                        <a:pt x="137" y="155"/>
                        <a:pt x="129" y="141"/>
                      </a:cubicBezTo>
                      <a:cubicBezTo>
                        <a:pt x="114" y="115"/>
                        <a:pt x="116" y="54"/>
                        <a:pt x="125" y="40"/>
                      </a:cubicBezTo>
                      <a:cubicBezTo>
                        <a:pt x="135" y="25"/>
                        <a:pt x="183" y="15"/>
                        <a:pt x="206" y="15"/>
                      </a:cubicBezTo>
                      <a:cubicBezTo>
                        <a:pt x="229" y="15"/>
                        <a:pt x="277" y="25"/>
                        <a:pt x="287" y="40"/>
                      </a:cubicBezTo>
                      <a:cubicBezTo>
                        <a:pt x="297" y="54"/>
                        <a:pt x="298" y="115"/>
                        <a:pt x="283" y="141"/>
                      </a:cubicBezTo>
                      <a:close/>
                      <a:moveTo>
                        <a:pt x="377" y="156"/>
                      </a:moveTo>
                      <a:cubicBezTo>
                        <a:pt x="363" y="162"/>
                        <a:pt x="348" y="158"/>
                        <a:pt x="343" y="146"/>
                      </a:cubicBezTo>
                      <a:cubicBezTo>
                        <a:pt x="343" y="146"/>
                        <a:pt x="343" y="146"/>
                        <a:pt x="343" y="146"/>
                      </a:cubicBezTo>
                      <a:cubicBezTo>
                        <a:pt x="337" y="134"/>
                        <a:pt x="346" y="120"/>
                        <a:pt x="357" y="115"/>
                      </a:cubicBezTo>
                      <a:cubicBezTo>
                        <a:pt x="369" y="110"/>
                        <a:pt x="385" y="112"/>
                        <a:pt x="392" y="125"/>
                      </a:cubicBezTo>
                      <a:cubicBezTo>
                        <a:pt x="398" y="138"/>
                        <a:pt x="389" y="151"/>
                        <a:pt x="377" y="156"/>
                      </a:cubicBezTo>
                      <a:close/>
                    </a:path>
                  </a:pathLst>
                </a:custGeom>
                <a:solidFill>
                  <a:schemeClr val="accent1"/>
                </a:solidFill>
                <a:ln w="3175">
                  <a:solidFill>
                    <a:schemeClr val="accent1"/>
                  </a:solidFill>
                </a:ln>
              </p:spPr>
              <p:txBody>
                <a:bodyPr vert="horz" wrap="square" lIns="91440" tIns="45720" rIns="91440" bIns="45720" numCol="1" anchor="t" anchorCtr="0" compatLnSpc="1"/>
                <a:lstStyle/>
                <a:p>
                  <a:endParaRPr lang="en-US" sz="1200">
                    <a:latin typeface="+mj-lt"/>
                  </a:endParaRPr>
                </a:p>
              </p:txBody>
            </p:sp>
          </p:grpSp>
          <p:grpSp>
            <p:nvGrpSpPr>
              <p:cNvPr id="174" name="Group 123"/>
              <p:cNvGrpSpPr>
                <a:grpSpLocks noChangeAspect="1"/>
              </p:cNvGrpSpPr>
              <p:nvPr/>
            </p:nvGrpSpPr>
            <p:grpSpPr>
              <a:xfrm>
                <a:off x="9480321" y="2167200"/>
                <a:ext cx="643504" cy="656158"/>
                <a:chOff x="7395065" y="1964818"/>
                <a:chExt cx="516134" cy="516134"/>
              </a:xfrm>
            </p:grpSpPr>
            <p:sp>
              <p:nvSpPr>
                <p:cNvPr id="221" name="Oval 263"/>
                <p:cNvSpPr/>
                <p:nvPr/>
              </p:nvSpPr>
              <p:spPr>
                <a:xfrm>
                  <a:off x="7395065" y="1964818"/>
                  <a:ext cx="516134" cy="516134"/>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sp>
              <p:nvSpPr>
                <p:cNvPr id="222" name="Freeform 264"/>
                <p:cNvSpPr>
                  <a:spLocks noEditPoints="1"/>
                </p:cNvSpPr>
                <p:nvPr/>
              </p:nvSpPr>
              <p:spPr bwMode="auto">
                <a:xfrm>
                  <a:off x="7473693" y="2073286"/>
                  <a:ext cx="358879" cy="299199"/>
                </a:xfrm>
                <a:custGeom>
                  <a:avLst/>
                  <a:gdLst>
                    <a:gd name="T0" fmla="*/ 295 w 375"/>
                    <a:gd name="T1" fmla="*/ 189 h 312"/>
                    <a:gd name="T2" fmla="*/ 353 w 375"/>
                    <a:gd name="T3" fmla="*/ 174 h 312"/>
                    <a:gd name="T4" fmla="*/ 329 w 375"/>
                    <a:gd name="T5" fmla="*/ 98 h 312"/>
                    <a:gd name="T6" fmla="*/ 323 w 375"/>
                    <a:gd name="T7" fmla="*/ 116 h 312"/>
                    <a:gd name="T8" fmla="*/ 302 w 375"/>
                    <a:gd name="T9" fmla="*/ 107 h 312"/>
                    <a:gd name="T10" fmla="*/ 279 w 375"/>
                    <a:gd name="T11" fmla="*/ 101 h 312"/>
                    <a:gd name="T12" fmla="*/ 315 w 375"/>
                    <a:gd name="T13" fmla="*/ 59 h 312"/>
                    <a:gd name="T14" fmla="*/ 206 w 375"/>
                    <a:gd name="T15" fmla="*/ 46 h 312"/>
                    <a:gd name="T16" fmla="*/ 105 w 375"/>
                    <a:gd name="T17" fmla="*/ 36 h 312"/>
                    <a:gd name="T18" fmla="*/ 102 w 375"/>
                    <a:gd name="T19" fmla="*/ 61 h 312"/>
                    <a:gd name="T20" fmla="*/ 86 w 375"/>
                    <a:gd name="T21" fmla="*/ 35 h 312"/>
                    <a:gd name="T22" fmla="*/ 59 w 375"/>
                    <a:gd name="T23" fmla="*/ 86 h 312"/>
                    <a:gd name="T24" fmla="*/ 13 w 375"/>
                    <a:gd name="T25" fmla="*/ 142 h 312"/>
                    <a:gd name="T26" fmla="*/ 67 w 375"/>
                    <a:gd name="T27" fmla="*/ 166 h 312"/>
                    <a:gd name="T28" fmla="*/ 75 w 375"/>
                    <a:gd name="T29" fmla="*/ 191 h 312"/>
                    <a:gd name="T30" fmla="*/ 129 w 375"/>
                    <a:gd name="T31" fmla="*/ 232 h 312"/>
                    <a:gd name="T32" fmla="*/ 137 w 375"/>
                    <a:gd name="T33" fmla="*/ 207 h 312"/>
                    <a:gd name="T34" fmla="*/ 146 w 375"/>
                    <a:gd name="T35" fmla="*/ 205 h 312"/>
                    <a:gd name="T36" fmla="*/ 190 w 375"/>
                    <a:gd name="T37" fmla="*/ 214 h 312"/>
                    <a:gd name="T38" fmla="*/ 270 w 375"/>
                    <a:gd name="T39" fmla="*/ 290 h 312"/>
                    <a:gd name="T40" fmla="*/ 298 w 375"/>
                    <a:gd name="T41" fmla="*/ 292 h 312"/>
                    <a:gd name="T42" fmla="*/ 278 w 375"/>
                    <a:gd name="T43" fmla="*/ 237 h 312"/>
                    <a:gd name="T44" fmla="*/ 305 w 375"/>
                    <a:gd name="T45" fmla="*/ 214 h 312"/>
                    <a:gd name="T46" fmla="*/ 349 w 375"/>
                    <a:gd name="T47" fmla="*/ 232 h 312"/>
                    <a:gd name="T48" fmla="*/ 306 w 375"/>
                    <a:gd name="T49" fmla="*/ 290 h 312"/>
                    <a:gd name="T50" fmla="*/ 263 w 375"/>
                    <a:gd name="T51" fmla="*/ 295 h 312"/>
                    <a:gd name="T52" fmla="*/ 194 w 375"/>
                    <a:gd name="T53" fmla="*/ 221 h 312"/>
                    <a:gd name="T54" fmla="*/ 155 w 375"/>
                    <a:gd name="T55" fmla="*/ 242 h 312"/>
                    <a:gd name="T56" fmla="*/ 49 w 375"/>
                    <a:gd name="T57" fmla="*/ 196 h 312"/>
                    <a:gd name="T58" fmla="*/ 8 w 375"/>
                    <a:gd name="T59" fmla="*/ 95 h 312"/>
                    <a:gd name="T60" fmla="*/ 100 w 375"/>
                    <a:gd name="T61" fmla="*/ 29 h 312"/>
                    <a:gd name="T62" fmla="*/ 322 w 375"/>
                    <a:gd name="T63" fmla="*/ 54 h 312"/>
                    <a:gd name="T64" fmla="*/ 360 w 375"/>
                    <a:gd name="T65" fmla="*/ 182 h 312"/>
                    <a:gd name="T66" fmla="*/ 302 w 375"/>
                    <a:gd name="T67" fmla="*/ 282 h 312"/>
                    <a:gd name="T68" fmla="*/ 195 w 375"/>
                    <a:gd name="T69" fmla="*/ 109 h 312"/>
                    <a:gd name="T70" fmla="*/ 185 w 375"/>
                    <a:gd name="T71" fmla="*/ 127 h 312"/>
                    <a:gd name="T72" fmla="*/ 146 w 375"/>
                    <a:gd name="T73" fmla="*/ 143 h 312"/>
                    <a:gd name="T74" fmla="*/ 99 w 375"/>
                    <a:gd name="T75" fmla="*/ 165 h 312"/>
                    <a:gd name="T76" fmla="*/ 115 w 375"/>
                    <a:gd name="T77" fmla="*/ 137 h 312"/>
                    <a:gd name="T78" fmla="*/ 189 w 375"/>
                    <a:gd name="T79" fmla="*/ 110 h 312"/>
                    <a:gd name="T80" fmla="*/ 257 w 375"/>
                    <a:gd name="T81" fmla="*/ 184 h 312"/>
                    <a:gd name="T82" fmla="*/ 226 w 375"/>
                    <a:gd name="T83" fmla="*/ 179 h 312"/>
                    <a:gd name="T84" fmla="*/ 261 w 375"/>
                    <a:gd name="T85" fmla="*/ 170 h 312"/>
                    <a:gd name="T86" fmla="*/ 39 w 375"/>
                    <a:gd name="T87" fmla="*/ 116 h 312"/>
                    <a:gd name="T88" fmla="*/ 62 w 375"/>
                    <a:gd name="T89" fmla="*/ 131 h 312"/>
                    <a:gd name="T90" fmla="*/ 45 w 375"/>
                    <a:gd name="T91" fmla="*/ 119 h 312"/>
                    <a:gd name="T92" fmla="*/ 234 w 375"/>
                    <a:gd name="T93" fmla="*/ 87 h 312"/>
                    <a:gd name="T94" fmla="*/ 286 w 375"/>
                    <a:gd name="T95" fmla="*/ 70 h 312"/>
                    <a:gd name="T96" fmla="*/ 242 w 375"/>
                    <a:gd name="T97" fmla="*/ 91 h 312"/>
                    <a:gd name="T98" fmla="*/ 170 w 375"/>
                    <a:gd name="T99" fmla="*/ 157 h 312"/>
                    <a:gd name="T100" fmla="*/ 185 w 375"/>
                    <a:gd name="T101" fmla="*/ 191 h 312"/>
                    <a:gd name="T102" fmla="*/ 228 w 375"/>
                    <a:gd name="T103" fmla="*/ 137 h 312"/>
                    <a:gd name="T104" fmla="*/ 299 w 375"/>
                    <a:gd name="T105" fmla="*/ 147 h 312"/>
                    <a:gd name="T106" fmla="*/ 97 w 375"/>
                    <a:gd name="T107" fmla="*/ 119 h 312"/>
                    <a:gd name="T108" fmla="*/ 112 w 375"/>
                    <a:gd name="T109" fmla="*/ 83 h 312"/>
                    <a:gd name="T110" fmla="*/ 186 w 375"/>
                    <a:gd name="T111" fmla="*/ 58 h 312"/>
                    <a:gd name="T112" fmla="*/ 129 w 375"/>
                    <a:gd name="T113" fmla="*/ 103 h 312"/>
                    <a:gd name="T114" fmla="*/ 114 w 375"/>
                    <a:gd name="T115" fmla="*/ 9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5" h="312">
                      <a:moveTo>
                        <a:pt x="351" y="184"/>
                      </a:moveTo>
                      <a:cubicBezTo>
                        <a:pt x="350" y="183"/>
                        <a:pt x="349" y="182"/>
                        <a:pt x="348" y="181"/>
                      </a:cubicBezTo>
                      <a:cubicBezTo>
                        <a:pt x="342" y="176"/>
                        <a:pt x="334" y="174"/>
                        <a:pt x="325" y="174"/>
                      </a:cubicBezTo>
                      <a:cubicBezTo>
                        <a:pt x="317" y="174"/>
                        <a:pt x="308" y="177"/>
                        <a:pt x="301" y="183"/>
                      </a:cubicBezTo>
                      <a:cubicBezTo>
                        <a:pt x="299" y="185"/>
                        <a:pt x="297" y="187"/>
                        <a:pt x="295" y="189"/>
                      </a:cubicBezTo>
                      <a:cubicBezTo>
                        <a:pt x="294" y="191"/>
                        <a:pt x="291" y="191"/>
                        <a:pt x="289" y="190"/>
                      </a:cubicBezTo>
                      <a:cubicBezTo>
                        <a:pt x="287" y="189"/>
                        <a:pt x="287" y="186"/>
                        <a:pt x="288" y="184"/>
                      </a:cubicBezTo>
                      <a:cubicBezTo>
                        <a:pt x="291" y="182"/>
                        <a:pt x="293" y="179"/>
                        <a:pt x="295" y="177"/>
                      </a:cubicBezTo>
                      <a:cubicBezTo>
                        <a:pt x="304" y="169"/>
                        <a:pt x="315" y="166"/>
                        <a:pt x="325" y="165"/>
                      </a:cubicBezTo>
                      <a:cubicBezTo>
                        <a:pt x="336" y="165"/>
                        <a:pt x="345" y="169"/>
                        <a:pt x="353" y="174"/>
                      </a:cubicBezTo>
                      <a:cubicBezTo>
                        <a:pt x="353" y="175"/>
                        <a:pt x="354" y="175"/>
                        <a:pt x="355" y="176"/>
                      </a:cubicBezTo>
                      <a:cubicBezTo>
                        <a:pt x="362" y="169"/>
                        <a:pt x="365" y="159"/>
                        <a:pt x="366" y="148"/>
                      </a:cubicBezTo>
                      <a:cubicBezTo>
                        <a:pt x="366" y="141"/>
                        <a:pt x="365" y="134"/>
                        <a:pt x="363" y="128"/>
                      </a:cubicBezTo>
                      <a:cubicBezTo>
                        <a:pt x="361" y="121"/>
                        <a:pt x="358" y="115"/>
                        <a:pt x="354" y="110"/>
                      </a:cubicBezTo>
                      <a:cubicBezTo>
                        <a:pt x="348" y="103"/>
                        <a:pt x="339" y="99"/>
                        <a:pt x="329" y="98"/>
                      </a:cubicBezTo>
                      <a:cubicBezTo>
                        <a:pt x="329" y="98"/>
                        <a:pt x="328" y="98"/>
                        <a:pt x="328" y="98"/>
                      </a:cubicBezTo>
                      <a:cubicBezTo>
                        <a:pt x="325" y="97"/>
                        <a:pt x="320" y="97"/>
                        <a:pt x="316" y="99"/>
                      </a:cubicBezTo>
                      <a:cubicBezTo>
                        <a:pt x="314" y="99"/>
                        <a:pt x="312" y="100"/>
                        <a:pt x="311" y="101"/>
                      </a:cubicBezTo>
                      <a:cubicBezTo>
                        <a:pt x="316" y="104"/>
                        <a:pt x="320" y="108"/>
                        <a:pt x="322" y="112"/>
                      </a:cubicBezTo>
                      <a:cubicBezTo>
                        <a:pt x="322" y="114"/>
                        <a:pt x="323" y="115"/>
                        <a:pt x="323" y="116"/>
                      </a:cubicBezTo>
                      <a:cubicBezTo>
                        <a:pt x="324" y="119"/>
                        <a:pt x="322" y="121"/>
                        <a:pt x="320" y="121"/>
                      </a:cubicBezTo>
                      <a:cubicBezTo>
                        <a:pt x="318" y="122"/>
                        <a:pt x="316" y="120"/>
                        <a:pt x="315" y="118"/>
                      </a:cubicBezTo>
                      <a:cubicBezTo>
                        <a:pt x="315" y="117"/>
                        <a:pt x="315" y="117"/>
                        <a:pt x="314" y="116"/>
                      </a:cubicBezTo>
                      <a:cubicBezTo>
                        <a:pt x="313" y="113"/>
                        <a:pt x="309" y="110"/>
                        <a:pt x="305" y="108"/>
                      </a:cubicBezTo>
                      <a:cubicBezTo>
                        <a:pt x="304" y="107"/>
                        <a:pt x="303" y="107"/>
                        <a:pt x="302" y="107"/>
                      </a:cubicBezTo>
                      <a:cubicBezTo>
                        <a:pt x="302" y="107"/>
                        <a:pt x="302" y="107"/>
                        <a:pt x="302" y="107"/>
                      </a:cubicBezTo>
                      <a:cubicBezTo>
                        <a:pt x="298" y="105"/>
                        <a:pt x="294" y="105"/>
                        <a:pt x="289" y="106"/>
                      </a:cubicBezTo>
                      <a:cubicBezTo>
                        <a:pt x="287" y="106"/>
                        <a:pt x="285" y="107"/>
                        <a:pt x="283" y="108"/>
                      </a:cubicBezTo>
                      <a:cubicBezTo>
                        <a:pt x="281" y="109"/>
                        <a:pt x="278" y="109"/>
                        <a:pt x="277" y="107"/>
                      </a:cubicBezTo>
                      <a:cubicBezTo>
                        <a:pt x="276" y="104"/>
                        <a:pt x="277" y="102"/>
                        <a:pt x="279" y="101"/>
                      </a:cubicBezTo>
                      <a:cubicBezTo>
                        <a:pt x="282" y="99"/>
                        <a:pt x="285" y="98"/>
                        <a:pt x="288" y="98"/>
                      </a:cubicBezTo>
                      <a:cubicBezTo>
                        <a:pt x="293" y="97"/>
                        <a:pt x="298" y="97"/>
                        <a:pt x="302" y="98"/>
                      </a:cubicBezTo>
                      <a:cubicBezTo>
                        <a:pt x="305" y="95"/>
                        <a:pt x="309" y="92"/>
                        <a:pt x="313" y="91"/>
                      </a:cubicBezTo>
                      <a:cubicBezTo>
                        <a:pt x="317" y="89"/>
                        <a:pt x="321" y="89"/>
                        <a:pt x="325" y="89"/>
                      </a:cubicBezTo>
                      <a:cubicBezTo>
                        <a:pt x="324" y="78"/>
                        <a:pt x="321" y="68"/>
                        <a:pt x="315" y="59"/>
                      </a:cubicBezTo>
                      <a:cubicBezTo>
                        <a:pt x="306" y="46"/>
                        <a:pt x="293" y="36"/>
                        <a:pt x="278" y="29"/>
                      </a:cubicBezTo>
                      <a:cubicBezTo>
                        <a:pt x="263" y="21"/>
                        <a:pt x="246" y="17"/>
                        <a:pt x="231" y="17"/>
                      </a:cubicBezTo>
                      <a:cubicBezTo>
                        <a:pt x="219" y="16"/>
                        <a:pt x="208" y="18"/>
                        <a:pt x="200" y="22"/>
                      </a:cubicBezTo>
                      <a:cubicBezTo>
                        <a:pt x="203" y="26"/>
                        <a:pt x="207" y="32"/>
                        <a:pt x="209" y="41"/>
                      </a:cubicBezTo>
                      <a:cubicBezTo>
                        <a:pt x="210" y="43"/>
                        <a:pt x="208" y="45"/>
                        <a:pt x="206" y="46"/>
                      </a:cubicBezTo>
                      <a:cubicBezTo>
                        <a:pt x="204" y="46"/>
                        <a:pt x="202" y="45"/>
                        <a:pt x="201" y="43"/>
                      </a:cubicBezTo>
                      <a:cubicBezTo>
                        <a:pt x="199" y="32"/>
                        <a:pt x="192" y="25"/>
                        <a:pt x="191" y="24"/>
                      </a:cubicBezTo>
                      <a:cubicBezTo>
                        <a:pt x="190" y="24"/>
                        <a:pt x="190" y="24"/>
                        <a:pt x="190" y="24"/>
                      </a:cubicBezTo>
                      <a:cubicBezTo>
                        <a:pt x="176" y="13"/>
                        <a:pt x="160" y="9"/>
                        <a:pt x="145" y="11"/>
                      </a:cubicBezTo>
                      <a:cubicBezTo>
                        <a:pt x="131" y="13"/>
                        <a:pt x="117" y="21"/>
                        <a:pt x="105" y="36"/>
                      </a:cubicBezTo>
                      <a:cubicBezTo>
                        <a:pt x="105" y="36"/>
                        <a:pt x="105" y="36"/>
                        <a:pt x="105" y="36"/>
                      </a:cubicBezTo>
                      <a:cubicBezTo>
                        <a:pt x="105" y="36"/>
                        <a:pt x="105" y="36"/>
                        <a:pt x="105" y="36"/>
                      </a:cubicBezTo>
                      <a:cubicBezTo>
                        <a:pt x="105" y="36"/>
                        <a:pt x="105" y="36"/>
                        <a:pt x="105" y="36"/>
                      </a:cubicBezTo>
                      <a:cubicBezTo>
                        <a:pt x="103" y="39"/>
                        <a:pt x="102" y="43"/>
                        <a:pt x="102" y="47"/>
                      </a:cubicBezTo>
                      <a:cubicBezTo>
                        <a:pt x="101" y="52"/>
                        <a:pt x="101" y="57"/>
                        <a:pt x="102" y="61"/>
                      </a:cubicBezTo>
                      <a:cubicBezTo>
                        <a:pt x="102" y="63"/>
                        <a:pt x="100" y="65"/>
                        <a:pt x="98" y="66"/>
                      </a:cubicBezTo>
                      <a:cubicBezTo>
                        <a:pt x="96" y="66"/>
                        <a:pt x="94" y="64"/>
                        <a:pt x="93" y="62"/>
                      </a:cubicBezTo>
                      <a:cubicBezTo>
                        <a:pt x="93" y="57"/>
                        <a:pt x="93" y="51"/>
                        <a:pt x="93" y="46"/>
                      </a:cubicBezTo>
                      <a:cubicBezTo>
                        <a:pt x="94" y="43"/>
                        <a:pt x="95" y="40"/>
                        <a:pt x="96" y="37"/>
                      </a:cubicBezTo>
                      <a:cubicBezTo>
                        <a:pt x="92" y="36"/>
                        <a:pt x="89" y="35"/>
                        <a:pt x="86" y="35"/>
                      </a:cubicBezTo>
                      <a:cubicBezTo>
                        <a:pt x="77" y="35"/>
                        <a:pt x="68" y="39"/>
                        <a:pt x="60" y="44"/>
                      </a:cubicBezTo>
                      <a:cubicBezTo>
                        <a:pt x="52" y="49"/>
                        <a:pt x="45" y="57"/>
                        <a:pt x="42" y="66"/>
                      </a:cubicBezTo>
                      <a:cubicBezTo>
                        <a:pt x="40" y="70"/>
                        <a:pt x="39" y="74"/>
                        <a:pt x="38" y="78"/>
                      </a:cubicBezTo>
                      <a:cubicBezTo>
                        <a:pt x="43" y="78"/>
                        <a:pt x="50" y="78"/>
                        <a:pt x="56" y="81"/>
                      </a:cubicBezTo>
                      <a:cubicBezTo>
                        <a:pt x="58" y="81"/>
                        <a:pt x="59" y="84"/>
                        <a:pt x="59" y="86"/>
                      </a:cubicBezTo>
                      <a:cubicBezTo>
                        <a:pt x="58" y="88"/>
                        <a:pt x="55" y="89"/>
                        <a:pt x="53" y="88"/>
                      </a:cubicBezTo>
                      <a:cubicBezTo>
                        <a:pt x="45" y="85"/>
                        <a:pt x="35" y="87"/>
                        <a:pt x="35" y="87"/>
                      </a:cubicBezTo>
                      <a:cubicBezTo>
                        <a:pt x="26" y="90"/>
                        <a:pt x="19" y="94"/>
                        <a:pt x="15" y="100"/>
                      </a:cubicBezTo>
                      <a:cubicBezTo>
                        <a:pt x="10" y="106"/>
                        <a:pt x="8" y="113"/>
                        <a:pt x="8" y="121"/>
                      </a:cubicBezTo>
                      <a:cubicBezTo>
                        <a:pt x="8" y="128"/>
                        <a:pt x="10" y="135"/>
                        <a:pt x="13" y="142"/>
                      </a:cubicBezTo>
                      <a:cubicBezTo>
                        <a:pt x="17" y="149"/>
                        <a:pt x="23" y="155"/>
                        <a:pt x="31" y="158"/>
                      </a:cubicBezTo>
                      <a:cubicBezTo>
                        <a:pt x="35" y="159"/>
                        <a:pt x="41" y="160"/>
                        <a:pt x="48" y="160"/>
                      </a:cubicBezTo>
                      <a:cubicBezTo>
                        <a:pt x="53" y="160"/>
                        <a:pt x="59" y="160"/>
                        <a:pt x="64" y="158"/>
                      </a:cubicBezTo>
                      <a:cubicBezTo>
                        <a:pt x="66" y="157"/>
                        <a:pt x="68" y="158"/>
                        <a:pt x="69" y="160"/>
                      </a:cubicBezTo>
                      <a:cubicBezTo>
                        <a:pt x="70" y="162"/>
                        <a:pt x="69" y="165"/>
                        <a:pt x="67" y="166"/>
                      </a:cubicBezTo>
                      <a:cubicBezTo>
                        <a:pt x="61" y="168"/>
                        <a:pt x="54" y="169"/>
                        <a:pt x="48" y="169"/>
                      </a:cubicBezTo>
                      <a:cubicBezTo>
                        <a:pt x="43" y="169"/>
                        <a:pt x="39" y="168"/>
                        <a:pt x="35" y="168"/>
                      </a:cubicBezTo>
                      <a:cubicBezTo>
                        <a:pt x="35" y="169"/>
                        <a:pt x="36" y="170"/>
                        <a:pt x="36" y="171"/>
                      </a:cubicBezTo>
                      <a:cubicBezTo>
                        <a:pt x="40" y="179"/>
                        <a:pt x="46" y="185"/>
                        <a:pt x="52" y="188"/>
                      </a:cubicBezTo>
                      <a:cubicBezTo>
                        <a:pt x="59" y="192"/>
                        <a:pt x="67" y="193"/>
                        <a:pt x="75" y="191"/>
                      </a:cubicBezTo>
                      <a:cubicBezTo>
                        <a:pt x="78" y="191"/>
                        <a:pt x="82" y="190"/>
                        <a:pt x="85" y="189"/>
                      </a:cubicBezTo>
                      <a:cubicBezTo>
                        <a:pt x="85" y="188"/>
                        <a:pt x="85" y="188"/>
                        <a:pt x="86" y="188"/>
                      </a:cubicBezTo>
                      <a:cubicBezTo>
                        <a:pt x="88" y="188"/>
                        <a:pt x="90" y="189"/>
                        <a:pt x="91" y="192"/>
                      </a:cubicBezTo>
                      <a:cubicBezTo>
                        <a:pt x="92" y="204"/>
                        <a:pt x="99" y="214"/>
                        <a:pt x="107" y="221"/>
                      </a:cubicBezTo>
                      <a:cubicBezTo>
                        <a:pt x="113" y="227"/>
                        <a:pt x="121" y="230"/>
                        <a:pt x="129" y="232"/>
                      </a:cubicBezTo>
                      <a:cubicBezTo>
                        <a:pt x="137" y="234"/>
                        <a:pt x="146" y="235"/>
                        <a:pt x="154" y="234"/>
                      </a:cubicBezTo>
                      <a:cubicBezTo>
                        <a:pt x="158" y="233"/>
                        <a:pt x="162" y="232"/>
                        <a:pt x="165" y="231"/>
                      </a:cubicBezTo>
                      <a:cubicBezTo>
                        <a:pt x="158" y="230"/>
                        <a:pt x="152" y="226"/>
                        <a:pt x="148" y="223"/>
                      </a:cubicBezTo>
                      <a:cubicBezTo>
                        <a:pt x="141" y="217"/>
                        <a:pt x="138" y="210"/>
                        <a:pt x="138" y="208"/>
                      </a:cubicBezTo>
                      <a:cubicBezTo>
                        <a:pt x="138" y="208"/>
                        <a:pt x="138" y="207"/>
                        <a:pt x="137" y="207"/>
                      </a:cubicBezTo>
                      <a:cubicBezTo>
                        <a:pt x="137" y="207"/>
                        <a:pt x="137" y="207"/>
                        <a:pt x="137" y="207"/>
                      </a:cubicBezTo>
                      <a:cubicBezTo>
                        <a:pt x="137" y="205"/>
                        <a:pt x="138" y="202"/>
                        <a:pt x="141" y="202"/>
                      </a:cubicBezTo>
                      <a:cubicBezTo>
                        <a:pt x="143" y="202"/>
                        <a:pt x="145" y="203"/>
                        <a:pt x="145" y="205"/>
                      </a:cubicBezTo>
                      <a:cubicBezTo>
                        <a:pt x="145" y="205"/>
                        <a:pt x="145" y="205"/>
                        <a:pt x="145" y="205"/>
                      </a:cubicBezTo>
                      <a:cubicBezTo>
                        <a:pt x="146" y="205"/>
                        <a:pt x="146" y="205"/>
                        <a:pt x="146" y="205"/>
                      </a:cubicBezTo>
                      <a:cubicBezTo>
                        <a:pt x="146" y="207"/>
                        <a:pt x="148" y="212"/>
                        <a:pt x="153" y="217"/>
                      </a:cubicBezTo>
                      <a:cubicBezTo>
                        <a:pt x="159" y="221"/>
                        <a:pt x="167" y="225"/>
                        <a:pt x="180" y="222"/>
                      </a:cubicBezTo>
                      <a:cubicBezTo>
                        <a:pt x="180" y="222"/>
                        <a:pt x="181" y="222"/>
                        <a:pt x="182" y="222"/>
                      </a:cubicBezTo>
                      <a:cubicBezTo>
                        <a:pt x="184" y="220"/>
                        <a:pt x="187" y="217"/>
                        <a:pt x="189" y="215"/>
                      </a:cubicBezTo>
                      <a:cubicBezTo>
                        <a:pt x="189" y="214"/>
                        <a:pt x="190" y="214"/>
                        <a:pt x="190" y="214"/>
                      </a:cubicBezTo>
                      <a:cubicBezTo>
                        <a:pt x="195" y="212"/>
                        <a:pt x="200" y="211"/>
                        <a:pt x="204" y="211"/>
                      </a:cubicBezTo>
                      <a:cubicBezTo>
                        <a:pt x="215" y="209"/>
                        <a:pt x="225" y="211"/>
                        <a:pt x="233" y="216"/>
                      </a:cubicBezTo>
                      <a:cubicBezTo>
                        <a:pt x="242" y="221"/>
                        <a:pt x="248" y="229"/>
                        <a:pt x="252" y="240"/>
                      </a:cubicBezTo>
                      <a:cubicBezTo>
                        <a:pt x="253" y="244"/>
                        <a:pt x="254" y="249"/>
                        <a:pt x="255" y="254"/>
                      </a:cubicBezTo>
                      <a:cubicBezTo>
                        <a:pt x="255" y="260"/>
                        <a:pt x="261" y="277"/>
                        <a:pt x="270" y="290"/>
                      </a:cubicBezTo>
                      <a:cubicBezTo>
                        <a:pt x="275" y="298"/>
                        <a:pt x="280" y="304"/>
                        <a:pt x="285" y="304"/>
                      </a:cubicBezTo>
                      <a:cubicBezTo>
                        <a:pt x="286" y="304"/>
                        <a:pt x="287" y="304"/>
                        <a:pt x="287" y="303"/>
                      </a:cubicBezTo>
                      <a:cubicBezTo>
                        <a:pt x="290" y="303"/>
                        <a:pt x="293" y="301"/>
                        <a:pt x="295" y="299"/>
                      </a:cubicBezTo>
                      <a:cubicBezTo>
                        <a:pt x="297" y="296"/>
                        <a:pt x="298" y="294"/>
                        <a:pt x="298" y="292"/>
                      </a:cubicBezTo>
                      <a:cubicBezTo>
                        <a:pt x="298" y="292"/>
                        <a:pt x="298" y="292"/>
                        <a:pt x="298" y="292"/>
                      </a:cubicBezTo>
                      <a:cubicBezTo>
                        <a:pt x="297" y="290"/>
                        <a:pt x="296" y="288"/>
                        <a:pt x="295" y="286"/>
                      </a:cubicBezTo>
                      <a:cubicBezTo>
                        <a:pt x="295" y="286"/>
                        <a:pt x="295" y="286"/>
                        <a:pt x="295" y="286"/>
                      </a:cubicBezTo>
                      <a:cubicBezTo>
                        <a:pt x="295" y="286"/>
                        <a:pt x="295" y="286"/>
                        <a:pt x="295" y="286"/>
                      </a:cubicBezTo>
                      <a:cubicBezTo>
                        <a:pt x="291" y="277"/>
                        <a:pt x="286" y="267"/>
                        <a:pt x="296" y="259"/>
                      </a:cubicBezTo>
                      <a:cubicBezTo>
                        <a:pt x="284" y="251"/>
                        <a:pt x="279" y="241"/>
                        <a:pt x="278" y="237"/>
                      </a:cubicBezTo>
                      <a:cubicBezTo>
                        <a:pt x="269" y="238"/>
                        <a:pt x="263" y="235"/>
                        <a:pt x="263" y="235"/>
                      </a:cubicBezTo>
                      <a:cubicBezTo>
                        <a:pt x="261" y="235"/>
                        <a:pt x="260" y="232"/>
                        <a:pt x="261" y="230"/>
                      </a:cubicBezTo>
                      <a:cubicBezTo>
                        <a:pt x="262" y="228"/>
                        <a:pt x="264" y="227"/>
                        <a:pt x="266" y="228"/>
                      </a:cubicBezTo>
                      <a:cubicBezTo>
                        <a:pt x="266" y="228"/>
                        <a:pt x="285" y="235"/>
                        <a:pt x="299" y="215"/>
                      </a:cubicBezTo>
                      <a:cubicBezTo>
                        <a:pt x="300" y="213"/>
                        <a:pt x="303" y="212"/>
                        <a:pt x="305" y="214"/>
                      </a:cubicBezTo>
                      <a:cubicBezTo>
                        <a:pt x="307" y="215"/>
                        <a:pt x="307" y="217"/>
                        <a:pt x="306" y="219"/>
                      </a:cubicBezTo>
                      <a:cubicBezTo>
                        <a:pt x="300" y="228"/>
                        <a:pt x="293" y="233"/>
                        <a:pt x="286" y="235"/>
                      </a:cubicBezTo>
                      <a:cubicBezTo>
                        <a:pt x="288" y="240"/>
                        <a:pt x="293" y="248"/>
                        <a:pt x="305" y="255"/>
                      </a:cubicBezTo>
                      <a:cubicBezTo>
                        <a:pt x="317" y="257"/>
                        <a:pt x="327" y="254"/>
                        <a:pt x="335" y="248"/>
                      </a:cubicBezTo>
                      <a:cubicBezTo>
                        <a:pt x="341" y="243"/>
                        <a:pt x="346" y="238"/>
                        <a:pt x="349" y="232"/>
                      </a:cubicBezTo>
                      <a:cubicBezTo>
                        <a:pt x="352" y="225"/>
                        <a:pt x="355" y="218"/>
                        <a:pt x="356" y="212"/>
                      </a:cubicBezTo>
                      <a:cubicBezTo>
                        <a:pt x="357" y="201"/>
                        <a:pt x="356" y="191"/>
                        <a:pt x="351" y="184"/>
                      </a:cubicBezTo>
                      <a:cubicBezTo>
                        <a:pt x="351" y="184"/>
                        <a:pt x="351" y="184"/>
                        <a:pt x="351" y="184"/>
                      </a:cubicBezTo>
                      <a:cubicBezTo>
                        <a:pt x="351" y="184"/>
                        <a:pt x="351" y="184"/>
                        <a:pt x="351" y="184"/>
                      </a:cubicBezTo>
                      <a:close/>
                      <a:moveTo>
                        <a:pt x="306" y="290"/>
                      </a:moveTo>
                      <a:cubicBezTo>
                        <a:pt x="306" y="291"/>
                        <a:pt x="306" y="292"/>
                        <a:pt x="306" y="292"/>
                      </a:cubicBezTo>
                      <a:cubicBezTo>
                        <a:pt x="306" y="296"/>
                        <a:pt x="304" y="301"/>
                        <a:pt x="301" y="304"/>
                      </a:cubicBezTo>
                      <a:cubicBezTo>
                        <a:pt x="298" y="307"/>
                        <a:pt x="294" y="310"/>
                        <a:pt x="289" y="311"/>
                      </a:cubicBezTo>
                      <a:cubicBezTo>
                        <a:pt x="288" y="312"/>
                        <a:pt x="286" y="312"/>
                        <a:pt x="285" y="312"/>
                      </a:cubicBezTo>
                      <a:cubicBezTo>
                        <a:pt x="277" y="312"/>
                        <a:pt x="269" y="304"/>
                        <a:pt x="263" y="295"/>
                      </a:cubicBezTo>
                      <a:cubicBezTo>
                        <a:pt x="254" y="281"/>
                        <a:pt x="247" y="262"/>
                        <a:pt x="246" y="255"/>
                      </a:cubicBezTo>
                      <a:cubicBezTo>
                        <a:pt x="246" y="250"/>
                        <a:pt x="245" y="246"/>
                        <a:pt x="244" y="243"/>
                      </a:cubicBezTo>
                      <a:cubicBezTo>
                        <a:pt x="241" y="234"/>
                        <a:pt x="236" y="227"/>
                        <a:pt x="229" y="223"/>
                      </a:cubicBezTo>
                      <a:cubicBezTo>
                        <a:pt x="222" y="219"/>
                        <a:pt x="214" y="218"/>
                        <a:pt x="205" y="219"/>
                      </a:cubicBezTo>
                      <a:cubicBezTo>
                        <a:pt x="202" y="219"/>
                        <a:pt x="198" y="220"/>
                        <a:pt x="194" y="221"/>
                      </a:cubicBezTo>
                      <a:cubicBezTo>
                        <a:pt x="192" y="224"/>
                        <a:pt x="189" y="226"/>
                        <a:pt x="187" y="229"/>
                      </a:cubicBezTo>
                      <a:cubicBezTo>
                        <a:pt x="186" y="229"/>
                        <a:pt x="186" y="229"/>
                        <a:pt x="186" y="229"/>
                      </a:cubicBezTo>
                      <a:cubicBezTo>
                        <a:pt x="186" y="229"/>
                        <a:pt x="186" y="229"/>
                        <a:pt x="186" y="229"/>
                      </a:cubicBezTo>
                      <a:cubicBezTo>
                        <a:pt x="186" y="229"/>
                        <a:pt x="186" y="229"/>
                        <a:pt x="186" y="229"/>
                      </a:cubicBezTo>
                      <a:cubicBezTo>
                        <a:pt x="177" y="236"/>
                        <a:pt x="167" y="240"/>
                        <a:pt x="155" y="242"/>
                      </a:cubicBezTo>
                      <a:cubicBezTo>
                        <a:pt x="146" y="243"/>
                        <a:pt x="136" y="243"/>
                        <a:pt x="127" y="240"/>
                      </a:cubicBezTo>
                      <a:cubicBezTo>
                        <a:pt x="118" y="238"/>
                        <a:pt x="109" y="234"/>
                        <a:pt x="102" y="228"/>
                      </a:cubicBezTo>
                      <a:cubicBezTo>
                        <a:pt x="93" y="221"/>
                        <a:pt x="86" y="210"/>
                        <a:pt x="83" y="198"/>
                      </a:cubicBezTo>
                      <a:cubicBezTo>
                        <a:pt x="81" y="199"/>
                        <a:pt x="79" y="199"/>
                        <a:pt x="77" y="200"/>
                      </a:cubicBezTo>
                      <a:cubicBezTo>
                        <a:pt x="67" y="201"/>
                        <a:pt x="57" y="200"/>
                        <a:pt x="49" y="196"/>
                      </a:cubicBezTo>
                      <a:cubicBezTo>
                        <a:pt x="40" y="191"/>
                        <a:pt x="33" y="184"/>
                        <a:pt x="29" y="174"/>
                      </a:cubicBezTo>
                      <a:cubicBezTo>
                        <a:pt x="28" y="171"/>
                        <a:pt x="26" y="168"/>
                        <a:pt x="26" y="165"/>
                      </a:cubicBezTo>
                      <a:cubicBezTo>
                        <a:pt x="17" y="161"/>
                        <a:pt x="10" y="154"/>
                        <a:pt x="6" y="146"/>
                      </a:cubicBezTo>
                      <a:cubicBezTo>
                        <a:pt x="2" y="138"/>
                        <a:pt x="0" y="129"/>
                        <a:pt x="0" y="120"/>
                      </a:cubicBezTo>
                      <a:cubicBezTo>
                        <a:pt x="0" y="112"/>
                        <a:pt x="3" y="103"/>
                        <a:pt x="8" y="95"/>
                      </a:cubicBezTo>
                      <a:cubicBezTo>
                        <a:pt x="13" y="89"/>
                        <a:pt x="20" y="83"/>
                        <a:pt x="30" y="80"/>
                      </a:cubicBezTo>
                      <a:cubicBezTo>
                        <a:pt x="30" y="74"/>
                        <a:pt x="32" y="68"/>
                        <a:pt x="34" y="63"/>
                      </a:cubicBezTo>
                      <a:cubicBezTo>
                        <a:pt x="38" y="52"/>
                        <a:pt x="46" y="43"/>
                        <a:pt x="55" y="37"/>
                      </a:cubicBezTo>
                      <a:cubicBezTo>
                        <a:pt x="64" y="31"/>
                        <a:pt x="75" y="27"/>
                        <a:pt x="86" y="27"/>
                      </a:cubicBezTo>
                      <a:cubicBezTo>
                        <a:pt x="91" y="27"/>
                        <a:pt x="95" y="28"/>
                        <a:pt x="100" y="29"/>
                      </a:cubicBezTo>
                      <a:cubicBezTo>
                        <a:pt x="112" y="13"/>
                        <a:pt x="128" y="5"/>
                        <a:pt x="144" y="2"/>
                      </a:cubicBezTo>
                      <a:cubicBezTo>
                        <a:pt x="161" y="0"/>
                        <a:pt x="178" y="5"/>
                        <a:pt x="194" y="16"/>
                      </a:cubicBezTo>
                      <a:cubicBezTo>
                        <a:pt x="204" y="10"/>
                        <a:pt x="217" y="8"/>
                        <a:pt x="231" y="8"/>
                      </a:cubicBezTo>
                      <a:cubicBezTo>
                        <a:pt x="248" y="9"/>
                        <a:pt x="266" y="13"/>
                        <a:pt x="282" y="21"/>
                      </a:cubicBezTo>
                      <a:cubicBezTo>
                        <a:pt x="298" y="29"/>
                        <a:pt x="312" y="40"/>
                        <a:pt x="322" y="54"/>
                      </a:cubicBezTo>
                      <a:cubicBezTo>
                        <a:pt x="329" y="65"/>
                        <a:pt x="333" y="77"/>
                        <a:pt x="333" y="90"/>
                      </a:cubicBezTo>
                      <a:cubicBezTo>
                        <a:pt x="344" y="92"/>
                        <a:pt x="353" y="97"/>
                        <a:pt x="360" y="105"/>
                      </a:cubicBezTo>
                      <a:cubicBezTo>
                        <a:pt x="365" y="111"/>
                        <a:pt x="369" y="118"/>
                        <a:pt x="371" y="125"/>
                      </a:cubicBezTo>
                      <a:cubicBezTo>
                        <a:pt x="374" y="133"/>
                        <a:pt x="375" y="141"/>
                        <a:pt x="374" y="149"/>
                      </a:cubicBezTo>
                      <a:cubicBezTo>
                        <a:pt x="373" y="161"/>
                        <a:pt x="369" y="173"/>
                        <a:pt x="360" y="182"/>
                      </a:cubicBezTo>
                      <a:cubicBezTo>
                        <a:pt x="364" y="190"/>
                        <a:pt x="366" y="201"/>
                        <a:pt x="364" y="213"/>
                      </a:cubicBezTo>
                      <a:cubicBezTo>
                        <a:pt x="363" y="220"/>
                        <a:pt x="360" y="228"/>
                        <a:pt x="356" y="235"/>
                      </a:cubicBezTo>
                      <a:cubicBezTo>
                        <a:pt x="352" y="243"/>
                        <a:pt x="347" y="249"/>
                        <a:pt x="340" y="254"/>
                      </a:cubicBezTo>
                      <a:cubicBezTo>
                        <a:pt x="331" y="261"/>
                        <a:pt x="319" y="265"/>
                        <a:pt x="304" y="263"/>
                      </a:cubicBezTo>
                      <a:cubicBezTo>
                        <a:pt x="296" y="268"/>
                        <a:pt x="299" y="275"/>
                        <a:pt x="302" y="282"/>
                      </a:cubicBezTo>
                      <a:cubicBezTo>
                        <a:pt x="302" y="282"/>
                        <a:pt x="302" y="282"/>
                        <a:pt x="302" y="282"/>
                      </a:cubicBezTo>
                      <a:cubicBezTo>
                        <a:pt x="304" y="285"/>
                        <a:pt x="305" y="287"/>
                        <a:pt x="306" y="290"/>
                      </a:cubicBezTo>
                      <a:cubicBezTo>
                        <a:pt x="306" y="290"/>
                        <a:pt x="306" y="290"/>
                        <a:pt x="306" y="290"/>
                      </a:cubicBezTo>
                      <a:close/>
                      <a:moveTo>
                        <a:pt x="189" y="110"/>
                      </a:moveTo>
                      <a:cubicBezTo>
                        <a:pt x="191" y="108"/>
                        <a:pt x="193" y="107"/>
                        <a:pt x="195" y="109"/>
                      </a:cubicBezTo>
                      <a:cubicBezTo>
                        <a:pt x="197" y="110"/>
                        <a:pt x="197" y="113"/>
                        <a:pt x="196" y="115"/>
                      </a:cubicBezTo>
                      <a:cubicBezTo>
                        <a:pt x="196" y="115"/>
                        <a:pt x="190" y="122"/>
                        <a:pt x="194" y="135"/>
                      </a:cubicBezTo>
                      <a:cubicBezTo>
                        <a:pt x="195" y="137"/>
                        <a:pt x="194" y="139"/>
                        <a:pt x="192" y="140"/>
                      </a:cubicBezTo>
                      <a:cubicBezTo>
                        <a:pt x="189" y="141"/>
                        <a:pt x="187" y="139"/>
                        <a:pt x="186" y="137"/>
                      </a:cubicBezTo>
                      <a:cubicBezTo>
                        <a:pt x="185" y="133"/>
                        <a:pt x="185" y="130"/>
                        <a:pt x="185" y="127"/>
                      </a:cubicBezTo>
                      <a:cubicBezTo>
                        <a:pt x="184" y="127"/>
                        <a:pt x="184" y="127"/>
                        <a:pt x="184" y="126"/>
                      </a:cubicBezTo>
                      <a:cubicBezTo>
                        <a:pt x="180" y="125"/>
                        <a:pt x="174" y="124"/>
                        <a:pt x="168" y="126"/>
                      </a:cubicBezTo>
                      <a:cubicBezTo>
                        <a:pt x="162" y="128"/>
                        <a:pt x="156" y="132"/>
                        <a:pt x="153" y="138"/>
                      </a:cubicBezTo>
                      <a:cubicBezTo>
                        <a:pt x="152" y="139"/>
                        <a:pt x="152" y="140"/>
                        <a:pt x="151" y="141"/>
                      </a:cubicBezTo>
                      <a:cubicBezTo>
                        <a:pt x="150" y="143"/>
                        <a:pt x="148" y="144"/>
                        <a:pt x="146" y="143"/>
                      </a:cubicBezTo>
                      <a:cubicBezTo>
                        <a:pt x="146" y="143"/>
                        <a:pt x="146" y="143"/>
                        <a:pt x="146" y="143"/>
                      </a:cubicBezTo>
                      <a:cubicBezTo>
                        <a:pt x="146" y="143"/>
                        <a:pt x="146" y="143"/>
                        <a:pt x="146" y="143"/>
                      </a:cubicBezTo>
                      <a:cubicBezTo>
                        <a:pt x="144" y="142"/>
                        <a:pt x="143" y="142"/>
                        <a:pt x="141" y="141"/>
                      </a:cubicBezTo>
                      <a:cubicBezTo>
                        <a:pt x="135" y="140"/>
                        <a:pt x="127" y="141"/>
                        <a:pt x="119" y="145"/>
                      </a:cubicBezTo>
                      <a:cubicBezTo>
                        <a:pt x="111" y="148"/>
                        <a:pt x="104" y="155"/>
                        <a:pt x="99" y="165"/>
                      </a:cubicBezTo>
                      <a:cubicBezTo>
                        <a:pt x="98" y="168"/>
                        <a:pt x="97" y="171"/>
                        <a:pt x="96" y="175"/>
                      </a:cubicBezTo>
                      <a:cubicBezTo>
                        <a:pt x="95" y="178"/>
                        <a:pt x="93" y="179"/>
                        <a:pt x="91" y="179"/>
                      </a:cubicBezTo>
                      <a:cubicBezTo>
                        <a:pt x="89" y="178"/>
                        <a:pt x="87" y="176"/>
                        <a:pt x="88" y="174"/>
                      </a:cubicBezTo>
                      <a:cubicBezTo>
                        <a:pt x="89" y="169"/>
                        <a:pt x="90" y="165"/>
                        <a:pt x="92" y="161"/>
                      </a:cubicBezTo>
                      <a:cubicBezTo>
                        <a:pt x="97" y="149"/>
                        <a:pt x="106" y="142"/>
                        <a:pt x="115" y="137"/>
                      </a:cubicBezTo>
                      <a:cubicBezTo>
                        <a:pt x="125" y="133"/>
                        <a:pt x="135" y="132"/>
                        <a:pt x="143" y="133"/>
                      </a:cubicBezTo>
                      <a:cubicBezTo>
                        <a:pt x="144" y="134"/>
                        <a:pt x="145" y="134"/>
                        <a:pt x="146" y="134"/>
                      </a:cubicBezTo>
                      <a:cubicBezTo>
                        <a:pt x="150" y="125"/>
                        <a:pt x="158" y="120"/>
                        <a:pt x="166" y="118"/>
                      </a:cubicBezTo>
                      <a:cubicBezTo>
                        <a:pt x="173" y="116"/>
                        <a:pt x="180" y="116"/>
                        <a:pt x="186" y="118"/>
                      </a:cubicBezTo>
                      <a:cubicBezTo>
                        <a:pt x="187" y="113"/>
                        <a:pt x="189" y="110"/>
                        <a:pt x="189" y="110"/>
                      </a:cubicBezTo>
                      <a:close/>
                      <a:moveTo>
                        <a:pt x="261" y="170"/>
                      </a:moveTo>
                      <a:cubicBezTo>
                        <a:pt x="262" y="168"/>
                        <a:pt x="264" y="166"/>
                        <a:pt x="266" y="167"/>
                      </a:cubicBezTo>
                      <a:cubicBezTo>
                        <a:pt x="269" y="167"/>
                        <a:pt x="270" y="170"/>
                        <a:pt x="269" y="172"/>
                      </a:cubicBezTo>
                      <a:cubicBezTo>
                        <a:pt x="268" y="175"/>
                        <a:pt x="266" y="179"/>
                        <a:pt x="262" y="182"/>
                      </a:cubicBezTo>
                      <a:cubicBezTo>
                        <a:pt x="261" y="183"/>
                        <a:pt x="259" y="184"/>
                        <a:pt x="257" y="184"/>
                      </a:cubicBezTo>
                      <a:cubicBezTo>
                        <a:pt x="261" y="189"/>
                        <a:pt x="265" y="194"/>
                        <a:pt x="268" y="201"/>
                      </a:cubicBezTo>
                      <a:cubicBezTo>
                        <a:pt x="269" y="203"/>
                        <a:pt x="268" y="206"/>
                        <a:pt x="266" y="207"/>
                      </a:cubicBezTo>
                      <a:cubicBezTo>
                        <a:pt x="264" y="207"/>
                        <a:pt x="261" y="207"/>
                        <a:pt x="260" y="204"/>
                      </a:cubicBezTo>
                      <a:cubicBezTo>
                        <a:pt x="256" y="195"/>
                        <a:pt x="251" y="189"/>
                        <a:pt x="246" y="185"/>
                      </a:cubicBezTo>
                      <a:cubicBezTo>
                        <a:pt x="239" y="180"/>
                        <a:pt x="232" y="179"/>
                        <a:pt x="226" y="179"/>
                      </a:cubicBezTo>
                      <a:cubicBezTo>
                        <a:pt x="223" y="179"/>
                        <a:pt x="222" y="177"/>
                        <a:pt x="222" y="175"/>
                      </a:cubicBezTo>
                      <a:cubicBezTo>
                        <a:pt x="222" y="172"/>
                        <a:pt x="223" y="170"/>
                        <a:pt x="226" y="170"/>
                      </a:cubicBezTo>
                      <a:cubicBezTo>
                        <a:pt x="233" y="170"/>
                        <a:pt x="242" y="172"/>
                        <a:pt x="250" y="178"/>
                      </a:cubicBezTo>
                      <a:cubicBezTo>
                        <a:pt x="253" y="177"/>
                        <a:pt x="256" y="176"/>
                        <a:pt x="257" y="175"/>
                      </a:cubicBezTo>
                      <a:cubicBezTo>
                        <a:pt x="260" y="173"/>
                        <a:pt x="261" y="172"/>
                        <a:pt x="261" y="170"/>
                      </a:cubicBezTo>
                      <a:close/>
                      <a:moveTo>
                        <a:pt x="145" y="205"/>
                      </a:moveTo>
                      <a:cubicBezTo>
                        <a:pt x="145" y="205"/>
                        <a:pt x="145" y="205"/>
                        <a:pt x="145" y="205"/>
                      </a:cubicBezTo>
                      <a:cubicBezTo>
                        <a:pt x="145" y="205"/>
                        <a:pt x="145" y="205"/>
                        <a:pt x="145" y="205"/>
                      </a:cubicBezTo>
                      <a:close/>
                      <a:moveTo>
                        <a:pt x="44" y="119"/>
                      </a:moveTo>
                      <a:cubicBezTo>
                        <a:pt x="42" y="119"/>
                        <a:pt x="40" y="118"/>
                        <a:pt x="39" y="116"/>
                      </a:cubicBezTo>
                      <a:cubicBezTo>
                        <a:pt x="38" y="114"/>
                        <a:pt x="39" y="112"/>
                        <a:pt x="41" y="111"/>
                      </a:cubicBezTo>
                      <a:cubicBezTo>
                        <a:pt x="43" y="110"/>
                        <a:pt x="44" y="110"/>
                        <a:pt x="46" y="110"/>
                      </a:cubicBezTo>
                      <a:cubicBezTo>
                        <a:pt x="49" y="111"/>
                        <a:pt x="52" y="112"/>
                        <a:pt x="54" y="114"/>
                      </a:cubicBezTo>
                      <a:cubicBezTo>
                        <a:pt x="57" y="116"/>
                        <a:pt x="60" y="119"/>
                        <a:pt x="61" y="122"/>
                      </a:cubicBezTo>
                      <a:cubicBezTo>
                        <a:pt x="62" y="125"/>
                        <a:pt x="63" y="128"/>
                        <a:pt x="62" y="131"/>
                      </a:cubicBezTo>
                      <a:cubicBezTo>
                        <a:pt x="62" y="133"/>
                        <a:pt x="60" y="135"/>
                        <a:pt x="57" y="135"/>
                      </a:cubicBezTo>
                      <a:cubicBezTo>
                        <a:pt x="55" y="134"/>
                        <a:pt x="54" y="132"/>
                        <a:pt x="54" y="130"/>
                      </a:cubicBezTo>
                      <a:cubicBezTo>
                        <a:pt x="54" y="128"/>
                        <a:pt x="54" y="127"/>
                        <a:pt x="53" y="125"/>
                      </a:cubicBezTo>
                      <a:cubicBezTo>
                        <a:pt x="53" y="123"/>
                        <a:pt x="51" y="122"/>
                        <a:pt x="50" y="121"/>
                      </a:cubicBezTo>
                      <a:cubicBezTo>
                        <a:pt x="48" y="119"/>
                        <a:pt x="46" y="119"/>
                        <a:pt x="45" y="119"/>
                      </a:cubicBezTo>
                      <a:cubicBezTo>
                        <a:pt x="44" y="119"/>
                        <a:pt x="44" y="119"/>
                        <a:pt x="44" y="119"/>
                      </a:cubicBezTo>
                      <a:close/>
                      <a:moveTo>
                        <a:pt x="206" y="95"/>
                      </a:moveTo>
                      <a:cubicBezTo>
                        <a:pt x="204" y="95"/>
                        <a:pt x="201" y="94"/>
                        <a:pt x="200" y="92"/>
                      </a:cubicBezTo>
                      <a:cubicBezTo>
                        <a:pt x="200" y="90"/>
                        <a:pt x="201" y="88"/>
                        <a:pt x="203" y="87"/>
                      </a:cubicBezTo>
                      <a:cubicBezTo>
                        <a:pt x="203" y="87"/>
                        <a:pt x="218" y="82"/>
                        <a:pt x="234" y="87"/>
                      </a:cubicBezTo>
                      <a:cubicBezTo>
                        <a:pt x="235" y="81"/>
                        <a:pt x="238" y="76"/>
                        <a:pt x="241" y="72"/>
                      </a:cubicBezTo>
                      <a:cubicBezTo>
                        <a:pt x="246" y="67"/>
                        <a:pt x="251" y="64"/>
                        <a:pt x="257" y="62"/>
                      </a:cubicBezTo>
                      <a:cubicBezTo>
                        <a:pt x="263" y="60"/>
                        <a:pt x="268" y="59"/>
                        <a:pt x="273" y="60"/>
                      </a:cubicBezTo>
                      <a:cubicBezTo>
                        <a:pt x="279" y="60"/>
                        <a:pt x="283" y="62"/>
                        <a:pt x="286" y="64"/>
                      </a:cubicBezTo>
                      <a:cubicBezTo>
                        <a:pt x="287" y="66"/>
                        <a:pt x="288" y="68"/>
                        <a:pt x="286" y="70"/>
                      </a:cubicBezTo>
                      <a:cubicBezTo>
                        <a:pt x="285" y="72"/>
                        <a:pt x="282" y="72"/>
                        <a:pt x="280" y="70"/>
                      </a:cubicBezTo>
                      <a:cubicBezTo>
                        <a:pt x="279" y="69"/>
                        <a:pt x="276" y="68"/>
                        <a:pt x="273" y="68"/>
                      </a:cubicBezTo>
                      <a:cubicBezTo>
                        <a:pt x="269" y="68"/>
                        <a:pt x="264" y="68"/>
                        <a:pt x="260" y="70"/>
                      </a:cubicBezTo>
                      <a:cubicBezTo>
                        <a:pt x="255" y="71"/>
                        <a:pt x="251" y="74"/>
                        <a:pt x="248" y="78"/>
                      </a:cubicBezTo>
                      <a:cubicBezTo>
                        <a:pt x="245" y="81"/>
                        <a:pt x="243" y="85"/>
                        <a:pt x="242" y="91"/>
                      </a:cubicBezTo>
                      <a:cubicBezTo>
                        <a:pt x="244" y="92"/>
                        <a:pt x="245" y="93"/>
                        <a:pt x="247" y="95"/>
                      </a:cubicBezTo>
                      <a:cubicBezTo>
                        <a:pt x="249" y="96"/>
                        <a:pt x="249" y="99"/>
                        <a:pt x="247" y="101"/>
                      </a:cubicBezTo>
                      <a:cubicBezTo>
                        <a:pt x="246" y="102"/>
                        <a:pt x="243" y="102"/>
                        <a:pt x="242" y="101"/>
                      </a:cubicBezTo>
                      <a:cubicBezTo>
                        <a:pt x="226" y="88"/>
                        <a:pt x="206" y="95"/>
                        <a:pt x="206" y="95"/>
                      </a:cubicBezTo>
                      <a:close/>
                      <a:moveTo>
                        <a:pt x="170" y="157"/>
                      </a:moveTo>
                      <a:cubicBezTo>
                        <a:pt x="168" y="156"/>
                        <a:pt x="167" y="154"/>
                        <a:pt x="168" y="152"/>
                      </a:cubicBezTo>
                      <a:cubicBezTo>
                        <a:pt x="169" y="150"/>
                        <a:pt x="171" y="148"/>
                        <a:pt x="173" y="149"/>
                      </a:cubicBezTo>
                      <a:cubicBezTo>
                        <a:pt x="177" y="150"/>
                        <a:pt x="184" y="156"/>
                        <a:pt x="188" y="165"/>
                      </a:cubicBezTo>
                      <a:cubicBezTo>
                        <a:pt x="190" y="171"/>
                        <a:pt x="191" y="179"/>
                        <a:pt x="190" y="188"/>
                      </a:cubicBezTo>
                      <a:cubicBezTo>
                        <a:pt x="190" y="190"/>
                        <a:pt x="188" y="192"/>
                        <a:pt x="185" y="191"/>
                      </a:cubicBezTo>
                      <a:cubicBezTo>
                        <a:pt x="183" y="191"/>
                        <a:pt x="182" y="189"/>
                        <a:pt x="182" y="187"/>
                      </a:cubicBezTo>
                      <a:cubicBezTo>
                        <a:pt x="183" y="179"/>
                        <a:pt x="182" y="173"/>
                        <a:pt x="180" y="169"/>
                      </a:cubicBezTo>
                      <a:cubicBezTo>
                        <a:pt x="177" y="162"/>
                        <a:pt x="173" y="158"/>
                        <a:pt x="170" y="157"/>
                      </a:cubicBezTo>
                      <a:close/>
                      <a:moveTo>
                        <a:pt x="233" y="138"/>
                      </a:moveTo>
                      <a:cubicBezTo>
                        <a:pt x="232" y="139"/>
                        <a:pt x="229" y="139"/>
                        <a:pt x="228" y="137"/>
                      </a:cubicBezTo>
                      <a:cubicBezTo>
                        <a:pt x="226" y="135"/>
                        <a:pt x="227" y="133"/>
                        <a:pt x="229" y="131"/>
                      </a:cubicBezTo>
                      <a:cubicBezTo>
                        <a:pt x="229" y="131"/>
                        <a:pt x="251" y="115"/>
                        <a:pt x="274" y="127"/>
                      </a:cubicBezTo>
                      <a:cubicBezTo>
                        <a:pt x="275" y="128"/>
                        <a:pt x="276" y="129"/>
                        <a:pt x="276" y="130"/>
                      </a:cubicBezTo>
                      <a:cubicBezTo>
                        <a:pt x="276" y="130"/>
                        <a:pt x="276" y="130"/>
                        <a:pt x="276" y="130"/>
                      </a:cubicBezTo>
                      <a:cubicBezTo>
                        <a:pt x="276" y="130"/>
                        <a:pt x="277" y="151"/>
                        <a:pt x="299" y="147"/>
                      </a:cubicBezTo>
                      <a:cubicBezTo>
                        <a:pt x="301" y="147"/>
                        <a:pt x="303" y="148"/>
                        <a:pt x="304" y="151"/>
                      </a:cubicBezTo>
                      <a:cubicBezTo>
                        <a:pt x="304" y="153"/>
                        <a:pt x="303" y="155"/>
                        <a:pt x="300" y="155"/>
                      </a:cubicBezTo>
                      <a:cubicBezTo>
                        <a:pt x="275" y="160"/>
                        <a:pt x="269" y="141"/>
                        <a:pt x="268" y="133"/>
                      </a:cubicBezTo>
                      <a:cubicBezTo>
                        <a:pt x="250" y="126"/>
                        <a:pt x="233" y="138"/>
                        <a:pt x="233" y="138"/>
                      </a:cubicBezTo>
                      <a:close/>
                      <a:moveTo>
                        <a:pt x="97" y="119"/>
                      </a:moveTo>
                      <a:cubicBezTo>
                        <a:pt x="97" y="121"/>
                        <a:pt x="96" y="124"/>
                        <a:pt x="94" y="124"/>
                      </a:cubicBezTo>
                      <a:cubicBezTo>
                        <a:pt x="92" y="125"/>
                        <a:pt x="89" y="124"/>
                        <a:pt x="89" y="121"/>
                      </a:cubicBezTo>
                      <a:cubicBezTo>
                        <a:pt x="87" y="115"/>
                        <a:pt x="88" y="108"/>
                        <a:pt x="91" y="101"/>
                      </a:cubicBezTo>
                      <a:cubicBezTo>
                        <a:pt x="93" y="97"/>
                        <a:pt x="96" y="93"/>
                        <a:pt x="99" y="90"/>
                      </a:cubicBezTo>
                      <a:cubicBezTo>
                        <a:pt x="103" y="87"/>
                        <a:pt x="107" y="84"/>
                        <a:pt x="112" y="83"/>
                      </a:cubicBezTo>
                      <a:cubicBezTo>
                        <a:pt x="118" y="81"/>
                        <a:pt x="126" y="81"/>
                        <a:pt x="135" y="85"/>
                      </a:cubicBezTo>
                      <a:cubicBezTo>
                        <a:pt x="146" y="74"/>
                        <a:pt x="159" y="73"/>
                        <a:pt x="166" y="74"/>
                      </a:cubicBezTo>
                      <a:cubicBezTo>
                        <a:pt x="166" y="59"/>
                        <a:pt x="182" y="51"/>
                        <a:pt x="182" y="51"/>
                      </a:cubicBezTo>
                      <a:cubicBezTo>
                        <a:pt x="184" y="50"/>
                        <a:pt x="186" y="50"/>
                        <a:pt x="187" y="52"/>
                      </a:cubicBezTo>
                      <a:cubicBezTo>
                        <a:pt x="188" y="54"/>
                        <a:pt x="188" y="57"/>
                        <a:pt x="186" y="58"/>
                      </a:cubicBezTo>
                      <a:cubicBezTo>
                        <a:pt x="186" y="58"/>
                        <a:pt x="172" y="65"/>
                        <a:pt x="175" y="78"/>
                      </a:cubicBezTo>
                      <a:cubicBezTo>
                        <a:pt x="176" y="80"/>
                        <a:pt x="175" y="82"/>
                        <a:pt x="172" y="83"/>
                      </a:cubicBezTo>
                      <a:cubicBezTo>
                        <a:pt x="172" y="83"/>
                        <a:pt x="171" y="83"/>
                        <a:pt x="170" y="83"/>
                      </a:cubicBezTo>
                      <a:cubicBezTo>
                        <a:pt x="169" y="82"/>
                        <a:pt x="145" y="77"/>
                        <a:pt x="134" y="101"/>
                      </a:cubicBezTo>
                      <a:cubicBezTo>
                        <a:pt x="133" y="103"/>
                        <a:pt x="131" y="104"/>
                        <a:pt x="129" y="103"/>
                      </a:cubicBezTo>
                      <a:cubicBezTo>
                        <a:pt x="127" y="103"/>
                        <a:pt x="126" y="100"/>
                        <a:pt x="127" y="98"/>
                      </a:cubicBezTo>
                      <a:cubicBezTo>
                        <a:pt x="127" y="97"/>
                        <a:pt x="127" y="97"/>
                        <a:pt x="128" y="96"/>
                      </a:cubicBezTo>
                      <a:cubicBezTo>
                        <a:pt x="128" y="94"/>
                        <a:pt x="129" y="93"/>
                        <a:pt x="130" y="91"/>
                      </a:cubicBezTo>
                      <a:cubicBezTo>
                        <a:pt x="130" y="91"/>
                        <a:pt x="129" y="91"/>
                        <a:pt x="129" y="91"/>
                      </a:cubicBezTo>
                      <a:cubicBezTo>
                        <a:pt x="123" y="89"/>
                        <a:pt x="118" y="89"/>
                        <a:pt x="114" y="91"/>
                      </a:cubicBezTo>
                      <a:cubicBezTo>
                        <a:pt x="110" y="92"/>
                        <a:pt x="107" y="93"/>
                        <a:pt x="105" y="96"/>
                      </a:cubicBezTo>
                      <a:cubicBezTo>
                        <a:pt x="102" y="98"/>
                        <a:pt x="100" y="101"/>
                        <a:pt x="99" y="104"/>
                      </a:cubicBezTo>
                      <a:cubicBezTo>
                        <a:pt x="97" y="109"/>
                        <a:pt x="96" y="114"/>
                        <a:pt x="96" y="118"/>
                      </a:cubicBezTo>
                      <a:cubicBezTo>
                        <a:pt x="96" y="118"/>
                        <a:pt x="97" y="119"/>
                        <a:pt x="97" y="119"/>
                      </a:cubicBezTo>
                      <a:close/>
                    </a:path>
                  </a:pathLst>
                </a:custGeom>
                <a:solidFill>
                  <a:schemeClr val="accent1"/>
                </a:solidFill>
                <a:ln w="3175">
                  <a:solidFill>
                    <a:schemeClr val="accent1"/>
                  </a:solidFill>
                </a:ln>
              </p:spPr>
              <p:txBody>
                <a:bodyPr vert="horz" wrap="square" lIns="91440" tIns="45720" rIns="91440" bIns="45720" numCol="1" anchor="t" anchorCtr="0" compatLnSpc="1"/>
                <a:lstStyle/>
                <a:p>
                  <a:endParaRPr lang="en-US" sz="1200">
                    <a:latin typeface="+mj-lt"/>
                  </a:endParaRPr>
                </a:p>
              </p:txBody>
            </p:sp>
          </p:grpSp>
          <p:grpSp>
            <p:nvGrpSpPr>
              <p:cNvPr id="175" name="Group 124"/>
              <p:cNvGrpSpPr>
                <a:grpSpLocks noChangeAspect="1"/>
              </p:cNvGrpSpPr>
              <p:nvPr/>
            </p:nvGrpSpPr>
            <p:grpSpPr>
              <a:xfrm>
                <a:off x="9480321" y="3842645"/>
                <a:ext cx="643504" cy="656157"/>
                <a:chOff x="6523143" y="3060996"/>
                <a:chExt cx="992384" cy="992384"/>
              </a:xfrm>
            </p:grpSpPr>
            <p:sp>
              <p:nvSpPr>
                <p:cNvPr id="217" name="Oval 259"/>
                <p:cNvSpPr/>
                <p:nvPr/>
              </p:nvSpPr>
              <p:spPr>
                <a:xfrm>
                  <a:off x="6523143" y="3060996"/>
                  <a:ext cx="992384" cy="992384"/>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grpSp>
              <p:nvGrpSpPr>
                <p:cNvPr id="218" name="Group 49"/>
                <p:cNvGrpSpPr>
                  <a:grpSpLocks noChangeAspect="1"/>
                </p:cNvGrpSpPr>
                <p:nvPr/>
              </p:nvGrpSpPr>
              <p:grpSpPr bwMode="auto">
                <a:xfrm>
                  <a:off x="6700593" y="3255204"/>
                  <a:ext cx="637485" cy="603968"/>
                  <a:chOff x="3836" y="-249"/>
                  <a:chExt cx="1008" cy="955"/>
                </a:xfrm>
                <a:solidFill>
                  <a:schemeClr val="accent1"/>
                </a:solidFill>
              </p:grpSpPr>
              <p:sp>
                <p:nvSpPr>
                  <p:cNvPr id="219" name="Freeform 50"/>
                  <p:cNvSpPr>
                    <a:spLocks noEditPoints="1"/>
                  </p:cNvSpPr>
                  <p:nvPr/>
                </p:nvSpPr>
                <p:spPr bwMode="auto">
                  <a:xfrm>
                    <a:off x="3836" y="-249"/>
                    <a:ext cx="1008" cy="955"/>
                  </a:xfrm>
                  <a:custGeom>
                    <a:avLst/>
                    <a:gdLst>
                      <a:gd name="T0" fmla="*/ 142 w 422"/>
                      <a:gd name="T1" fmla="*/ 400 h 400"/>
                      <a:gd name="T2" fmla="*/ 123 w 422"/>
                      <a:gd name="T3" fmla="*/ 399 h 400"/>
                      <a:gd name="T4" fmla="*/ 54 w 422"/>
                      <a:gd name="T5" fmla="*/ 371 h 400"/>
                      <a:gd name="T6" fmla="*/ 19 w 422"/>
                      <a:gd name="T7" fmla="*/ 267 h 400"/>
                      <a:gd name="T8" fmla="*/ 127 w 422"/>
                      <a:gd name="T9" fmla="*/ 238 h 400"/>
                      <a:gd name="T10" fmla="*/ 133 w 422"/>
                      <a:gd name="T11" fmla="*/ 241 h 400"/>
                      <a:gd name="T12" fmla="*/ 156 w 422"/>
                      <a:gd name="T13" fmla="*/ 249 h 400"/>
                      <a:gd name="T14" fmla="*/ 197 w 422"/>
                      <a:gd name="T15" fmla="*/ 235 h 400"/>
                      <a:gd name="T16" fmla="*/ 220 w 422"/>
                      <a:gd name="T17" fmla="*/ 189 h 400"/>
                      <a:gd name="T18" fmla="*/ 201 w 422"/>
                      <a:gd name="T19" fmla="*/ 152 h 400"/>
                      <a:gd name="T20" fmla="*/ 157 w 422"/>
                      <a:gd name="T21" fmla="*/ 18 h 400"/>
                      <a:gd name="T22" fmla="*/ 157 w 422"/>
                      <a:gd name="T23" fmla="*/ 17 h 400"/>
                      <a:gd name="T24" fmla="*/ 190 w 422"/>
                      <a:gd name="T25" fmla="*/ 0 h 400"/>
                      <a:gd name="T26" fmla="*/ 224 w 422"/>
                      <a:gd name="T27" fmla="*/ 20 h 400"/>
                      <a:gd name="T28" fmla="*/ 224 w 422"/>
                      <a:gd name="T29" fmla="*/ 29 h 400"/>
                      <a:gd name="T30" fmla="*/ 232 w 422"/>
                      <a:gd name="T31" fmla="*/ 86 h 400"/>
                      <a:gd name="T32" fmla="*/ 234 w 422"/>
                      <a:gd name="T33" fmla="*/ 85 h 400"/>
                      <a:gd name="T34" fmla="*/ 237 w 422"/>
                      <a:gd name="T35" fmla="*/ 84 h 400"/>
                      <a:gd name="T36" fmla="*/ 382 w 422"/>
                      <a:gd name="T37" fmla="*/ 127 h 400"/>
                      <a:gd name="T38" fmla="*/ 392 w 422"/>
                      <a:gd name="T39" fmla="*/ 296 h 400"/>
                      <a:gd name="T40" fmla="*/ 378 w 422"/>
                      <a:gd name="T41" fmla="*/ 318 h 400"/>
                      <a:gd name="T42" fmla="*/ 249 w 422"/>
                      <a:gd name="T43" fmla="*/ 362 h 400"/>
                      <a:gd name="T44" fmla="*/ 131 w 422"/>
                      <a:gd name="T45" fmla="*/ 314 h 400"/>
                      <a:gd name="T46" fmla="*/ 116 w 422"/>
                      <a:gd name="T47" fmla="*/ 304 h 400"/>
                      <a:gd name="T48" fmla="*/ 86 w 422"/>
                      <a:gd name="T49" fmla="*/ 303 h 400"/>
                      <a:gd name="T50" fmla="*/ 84 w 422"/>
                      <a:gd name="T51" fmla="*/ 311 h 400"/>
                      <a:gd name="T52" fmla="*/ 158 w 422"/>
                      <a:gd name="T53" fmla="*/ 346 h 400"/>
                      <a:gd name="T54" fmla="*/ 174 w 422"/>
                      <a:gd name="T55" fmla="*/ 360 h 400"/>
                      <a:gd name="T56" fmla="*/ 161 w 422"/>
                      <a:gd name="T57" fmla="*/ 397 h 400"/>
                      <a:gd name="T58" fmla="*/ 149 w 422"/>
                      <a:gd name="T59" fmla="*/ 400 h 400"/>
                      <a:gd name="T60" fmla="*/ 148 w 422"/>
                      <a:gd name="T61" fmla="*/ 400 h 400"/>
                      <a:gd name="T62" fmla="*/ 142 w 422"/>
                      <a:gd name="T63" fmla="*/ 400 h 400"/>
                      <a:gd name="T64" fmla="*/ 88 w 422"/>
                      <a:gd name="T65" fmla="*/ 243 h 400"/>
                      <a:gd name="T66" fmla="*/ 31 w 422"/>
                      <a:gd name="T67" fmla="*/ 273 h 400"/>
                      <a:gd name="T68" fmla="*/ 63 w 422"/>
                      <a:gd name="T69" fmla="*/ 361 h 400"/>
                      <a:gd name="T70" fmla="*/ 125 w 422"/>
                      <a:gd name="T71" fmla="*/ 386 h 400"/>
                      <a:gd name="T72" fmla="*/ 147 w 422"/>
                      <a:gd name="T73" fmla="*/ 387 h 400"/>
                      <a:gd name="T74" fmla="*/ 149 w 422"/>
                      <a:gd name="T75" fmla="*/ 387 h 400"/>
                      <a:gd name="T76" fmla="*/ 152 w 422"/>
                      <a:gd name="T77" fmla="*/ 387 h 400"/>
                      <a:gd name="T78" fmla="*/ 161 w 422"/>
                      <a:gd name="T79" fmla="*/ 364 h 400"/>
                      <a:gd name="T80" fmla="*/ 155 w 422"/>
                      <a:gd name="T81" fmla="*/ 359 h 400"/>
                      <a:gd name="T82" fmla="*/ 72 w 422"/>
                      <a:gd name="T83" fmla="*/ 316 h 400"/>
                      <a:gd name="T84" fmla="*/ 76 w 422"/>
                      <a:gd name="T85" fmla="*/ 295 h 400"/>
                      <a:gd name="T86" fmla="*/ 122 w 422"/>
                      <a:gd name="T87" fmla="*/ 293 h 400"/>
                      <a:gd name="T88" fmla="*/ 139 w 422"/>
                      <a:gd name="T89" fmla="*/ 303 h 400"/>
                      <a:gd name="T90" fmla="*/ 251 w 422"/>
                      <a:gd name="T91" fmla="*/ 349 h 400"/>
                      <a:gd name="T92" fmla="*/ 367 w 422"/>
                      <a:gd name="T93" fmla="*/ 309 h 400"/>
                      <a:gd name="T94" fmla="*/ 381 w 422"/>
                      <a:gd name="T95" fmla="*/ 289 h 400"/>
                      <a:gd name="T96" fmla="*/ 372 w 422"/>
                      <a:gd name="T97" fmla="*/ 136 h 400"/>
                      <a:gd name="T98" fmla="*/ 241 w 422"/>
                      <a:gd name="T99" fmla="*/ 96 h 400"/>
                      <a:gd name="T100" fmla="*/ 240 w 422"/>
                      <a:gd name="T101" fmla="*/ 97 h 400"/>
                      <a:gd name="T102" fmla="*/ 229 w 422"/>
                      <a:gd name="T103" fmla="*/ 99 h 400"/>
                      <a:gd name="T104" fmla="*/ 211 w 422"/>
                      <a:gd name="T105" fmla="*/ 29 h 400"/>
                      <a:gd name="T106" fmla="*/ 211 w 422"/>
                      <a:gd name="T107" fmla="*/ 20 h 400"/>
                      <a:gd name="T108" fmla="*/ 190 w 422"/>
                      <a:gd name="T109" fmla="*/ 13 h 400"/>
                      <a:gd name="T110" fmla="*/ 169 w 422"/>
                      <a:gd name="T111" fmla="*/ 23 h 400"/>
                      <a:gd name="T112" fmla="*/ 207 w 422"/>
                      <a:gd name="T113" fmla="*/ 141 h 400"/>
                      <a:gd name="T114" fmla="*/ 233 w 422"/>
                      <a:gd name="T115" fmla="*/ 189 h 400"/>
                      <a:gd name="T116" fmla="*/ 206 w 422"/>
                      <a:gd name="T117" fmla="*/ 245 h 400"/>
                      <a:gd name="T118" fmla="*/ 155 w 422"/>
                      <a:gd name="T119" fmla="*/ 262 h 400"/>
                      <a:gd name="T120" fmla="*/ 127 w 422"/>
                      <a:gd name="T121" fmla="*/ 253 h 400"/>
                      <a:gd name="T122" fmla="*/ 122 w 422"/>
                      <a:gd name="T123" fmla="*/ 250 h 400"/>
                      <a:gd name="T124" fmla="*/ 88 w 422"/>
                      <a:gd name="T125" fmla="*/ 24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2" h="400">
                        <a:moveTo>
                          <a:pt x="142" y="400"/>
                        </a:moveTo>
                        <a:cubicBezTo>
                          <a:pt x="136" y="400"/>
                          <a:pt x="129" y="400"/>
                          <a:pt x="123" y="399"/>
                        </a:cubicBezTo>
                        <a:cubicBezTo>
                          <a:pt x="97" y="396"/>
                          <a:pt x="73" y="386"/>
                          <a:pt x="54" y="371"/>
                        </a:cubicBezTo>
                        <a:cubicBezTo>
                          <a:pt x="24" y="347"/>
                          <a:pt x="0" y="304"/>
                          <a:pt x="19" y="267"/>
                        </a:cubicBezTo>
                        <a:cubicBezTo>
                          <a:pt x="38" y="229"/>
                          <a:pt x="91" y="221"/>
                          <a:pt x="127" y="238"/>
                        </a:cubicBezTo>
                        <a:cubicBezTo>
                          <a:pt x="129" y="239"/>
                          <a:pt x="131" y="240"/>
                          <a:pt x="133" y="241"/>
                        </a:cubicBezTo>
                        <a:cubicBezTo>
                          <a:pt x="140" y="244"/>
                          <a:pt x="148" y="248"/>
                          <a:pt x="156" y="249"/>
                        </a:cubicBezTo>
                        <a:cubicBezTo>
                          <a:pt x="171" y="250"/>
                          <a:pt x="185" y="245"/>
                          <a:pt x="197" y="235"/>
                        </a:cubicBezTo>
                        <a:cubicBezTo>
                          <a:pt x="210" y="223"/>
                          <a:pt x="219" y="206"/>
                          <a:pt x="220" y="189"/>
                        </a:cubicBezTo>
                        <a:cubicBezTo>
                          <a:pt x="221" y="174"/>
                          <a:pt x="214" y="160"/>
                          <a:pt x="201" y="152"/>
                        </a:cubicBezTo>
                        <a:cubicBezTo>
                          <a:pt x="153" y="124"/>
                          <a:pt x="139" y="82"/>
                          <a:pt x="157" y="18"/>
                        </a:cubicBezTo>
                        <a:cubicBezTo>
                          <a:pt x="157" y="18"/>
                          <a:pt x="157" y="17"/>
                          <a:pt x="157" y="17"/>
                        </a:cubicBezTo>
                        <a:cubicBezTo>
                          <a:pt x="158" y="16"/>
                          <a:pt x="166" y="0"/>
                          <a:pt x="190" y="0"/>
                        </a:cubicBezTo>
                        <a:cubicBezTo>
                          <a:pt x="206" y="0"/>
                          <a:pt x="224" y="5"/>
                          <a:pt x="224" y="20"/>
                        </a:cubicBezTo>
                        <a:cubicBezTo>
                          <a:pt x="224" y="22"/>
                          <a:pt x="224" y="25"/>
                          <a:pt x="224" y="29"/>
                        </a:cubicBezTo>
                        <a:cubicBezTo>
                          <a:pt x="223" y="43"/>
                          <a:pt x="221" y="79"/>
                          <a:pt x="232" y="86"/>
                        </a:cubicBezTo>
                        <a:cubicBezTo>
                          <a:pt x="233" y="86"/>
                          <a:pt x="234" y="85"/>
                          <a:pt x="234" y="85"/>
                        </a:cubicBezTo>
                        <a:cubicBezTo>
                          <a:pt x="235" y="84"/>
                          <a:pt x="236" y="84"/>
                          <a:pt x="237" y="84"/>
                        </a:cubicBezTo>
                        <a:cubicBezTo>
                          <a:pt x="287" y="66"/>
                          <a:pt x="347" y="83"/>
                          <a:pt x="382" y="127"/>
                        </a:cubicBezTo>
                        <a:cubicBezTo>
                          <a:pt x="418" y="171"/>
                          <a:pt x="422" y="240"/>
                          <a:pt x="392" y="296"/>
                        </a:cubicBezTo>
                        <a:cubicBezTo>
                          <a:pt x="388" y="303"/>
                          <a:pt x="383" y="311"/>
                          <a:pt x="378" y="318"/>
                        </a:cubicBezTo>
                        <a:cubicBezTo>
                          <a:pt x="349" y="355"/>
                          <a:pt x="304" y="370"/>
                          <a:pt x="249" y="362"/>
                        </a:cubicBezTo>
                        <a:cubicBezTo>
                          <a:pt x="208" y="356"/>
                          <a:pt x="166" y="339"/>
                          <a:pt x="131" y="314"/>
                        </a:cubicBezTo>
                        <a:cubicBezTo>
                          <a:pt x="126" y="310"/>
                          <a:pt x="121" y="307"/>
                          <a:pt x="116" y="304"/>
                        </a:cubicBezTo>
                        <a:cubicBezTo>
                          <a:pt x="106" y="299"/>
                          <a:pt x="93" y="295"/>
                          <a:pt x="86" y="303"/>
                        </a:cubicBezTo>
                        <a:cubicBezTo>
                          <a:pt x="84" y="307"/>
                          <a:pt x="84" y="310"/>
                          <a:pt x="84" y="311"/>
                        </a:cubicBezTo>
                        <a:cubicBezTo>
                          <a:pt x="88" y="323"/>
                          <a:pt x="117" y="336"/>
                          <a:pt x="158" y="346"/>
                        </a:cubicBezTo>
                        <a:cubicBezTo>
                          <a:pt x="169" y="349"/>
                          <a:pt x="173" y="355"/>
                          <a:pt x="174" y="360"/>
                        </a:cubicBezTo>
                        <a:cubicBezTo>
                          <a:pt x="179" y="376"/>
                          <a:pt x="161" y="397"/>
                          <a:pt x="161" y="397"/>
                        </a:cubicBezTo>
                        <a:cubicBezTo>
                          <a:pt x="159" y="400"/>
                          <a:pt x="155" y="400"/>
                          <a:pt x="149" y="400"/>
                        </a:cubicBezTo>
                        <a:cubicBezTo>
                          <a:pt x="148" y="400"/>
                          <a:pt x="148" y="400"/>
                          <a:pt x="148" y="400"/>
                        </a:cubicBezTo>
                        <a:cubicBezTo>
                          <a:pt x="146" y="400"/>
                          <a:pt x="144" y="400"/>
                          <a:pt x="142" y="400"/>
                        </a:cubicBezTo>
                        <a:close/>
                        <a:moveTo>
                          <a:pt x="88" y="243"/>
                        </a:moveTo>
                        <a:cubicBezTo>
                          <a:pt x="64" y="243"/>
                          <a:pt x="41" y="252"/>
                          <a:pt x="31" y="273"/>
                        </a:cubicBezTo>
                        <a:cubicBezTo>
                          <a:pt x="16" y="303"/>
                          <a:pt x="37" y="340"/>
                          <a:pt x="63" y="361"/>
                        </a:cubicBezTo>
                        <a:cubicBezTo>
                          <a:pt x="79" y="374"/>
                          <a:pt x="101" y="383"/>
                          <a:pt x="125" y="386"/>
                        </a:cubicBezTo>
                        <a:cubicBezTo>
                          <a:pt x="132" y="387"/>
                          <a:pt x="140" y="387"/>
                          <a:pt x="147" y="387"/>
                        </a:cubicBezTo>
                        <a:cubicBezTo>
                          <a:pt x="147" y="387"/>
                          <a:pt x="148" y="387"/>
                          <a:pt x="149" y="387"/>
                        </a:cubicBezTo>
                        <a:cubicBezTo>
                          <a:pt x="150" y="387"/>
                          <a:pt x="151" y="387"/>
                          <a:pt x="152" y="387"/>
                        </a:cubicBezTo>
                        <a:cubicBezTo>
                          <a:pt x="158" y="380"/>
                          <a:pt x="163" y="369"/>
                          <a:pt x="161" y="364"/>
                        </a:cubicBezTo>
                        <a:cubicBezTo>
                          <a:pt x="161" y="363"/>
                          <a:pt x="160" y="360"/>
                          <a:pt x="155" y="359"/>
                        </a:cubicBezTo>
                        <a:cubicBezTo>
                          <a:pt x="121" y="351"/>
                          <a:pt x="79" y="337"/>
                          <a:pt x="72" y="316"/>
                        </a:cubicBezTo>
                        <a:cubicBezTo>
                          <a:pt x="70" y="311"/>
                          <a:pt x="70" y="304"/>
                          <a:pt x="76" y="295"/>
                        </a:cubicBezTo>
                        <a:cubicBezTo>
                          <a:pt x="81" y="288"/>
                          <a:pt x="95" y="278"/>
                          <a:pt x="122" y="293"/>
                        </a:cubicBezTo>
                        <a:cubicBezTo>
                          <a:pt x="127" y="295"/>
                          <a:pt x="133" y="299"/>
                          <a:pt x="139" y="303"/>
                        </a:cubicBezTo>
                        <a:cubicBezTo>
                          <a:pt x="172" y="327"/>
                          <a:pt x="212" y="343"/>
                          <a:pt x="251" y="349"/>
                        </a:cubicBezTo>
                        <a:cubicBezTo>
                          <a:pt x="286" y="354"/>
                          <a:pt x="334" y="351"/>
                          <a:pt x="367" y="309"/>
                        </a:cubicBezTo>
                        <a:cubicBezTo>
                          <a:pt x="372" y="303"/>
                          <a:pt x="377" y="296"/>
                          <a:pt x="381" y="289"/>
                        </a:cubicBezTo>
                        <a:cubicBezTo>
                          <a:pt x="408" y="239"/>
                          <a:pt x="404" y="175"/>
                          <a:pt x="372" y="136"/>
                        </a:cubicBezTo>
                        <a:cubicBezTo>
                          <a:pt x="340" y="96"/>
                          <a:pt x="286" y="80"/>
                          <a:pt x="241" y="96"/>
                        </a:cubicBezTo>
                        <a:cubicBezTo>
                          <a:pt x="241" y="96"/>
                          <a:pt x="241" y="97"/>
                          <a:pt x="240" y="97"/>
                        </a:cubicBezTo>
                        <a:cubicBezTo>
                          <a:pt x="236" y="99"/>
                          <a:pt x="233" y="101"/>
                          <a:pt x="229" y="99"/>
                        </a:cubicBezTo>
                        <a:cubicBezTo>
                          <a:pt x="207" y="92"/>
                          <a:pt x="209" y="52"/>
                          <a:pt x="211" y="29"/>
                        </a:cubicBezTo>
                        <a:cubicBezTo>
                          <a:pt x="211" y="25"/>
                          <a:pt x="211" y="22"/>
                          <a:pt x="211" y="20"/>
                        </a:cubicBezTo>
                        <a:cubicBezTo>
                          <a:pt x="211" y="16"/>
                          <a:pt x="200" y="13"/>
                          <a:pt x="190" y="13"/>
                        </a:cubicBezTo>
                        <a:cubicBezTo>
                          <a:pt x="176" y="13"/>
                          <a:pt x="171" y="21"/>
                          <a:pt x="169" y="23"/>
                        </a:cubicBezTo>
                        <a:cubicBezTo>
                          <a:pt x="149" y="96"/>
                          <a:pt x="179" y="124"/>
                          <a:pt x="207" y="141"/>
                        </a:cubicBezTo>
                        <a:cubicBezTo>
                          <a:pt x="225" y="151"/>
                          <a:pt x="234" y="169"/>
                          <a:pt x="233" y="189"/>
                        </a:cubicBezTo>
                        <a:cubicBezTo>
                          <a:pt x="232" y="211"/>
                          <a:pt x="222" y="231"/>
                          <a:pt x="206" y="245"/>
                        </a:cubicBezTo>
                        <a:cubicBezTo>
                          <a:pt x="191" y="257"/>
                          <a:pt x="173" y="263"/>
                          <a:pt x="155" y="262"/>
                        </a:cubicBezTo>
                        <a:cubicBezTo>
                          <a:pt x="144" y="261"/>
                          <a:pt x="135" y="257"/>
                          <a:pt x="127" y="253"/>
                        </a:cubicBezTo>
                        <a:cubicBezTo>
                          <a:pt x="125" y="252"/>
                          <a:pt x="123" y="251"/>
                          <a:pt x="122" y="250"/>
                        </a:cubicBezTo>
                        <a:cubicBezTo>
                          <a:pt x="111" y="245"/>
                          <a:pt x="99" y="243"/>
                          <a:pt x="88" y="243"/>
                        </a:cubicBezTo>
                        <a:close/>
                      </a:path>
                    </a:pathLst>
                  </a:custGeom>
                  <a:grpFill/>
                  <a:ln w="9525">
                    <a:solidFill>
                      <a:schemeClr val="accent1"/>
                    </a:solidFill>
                    <a:round/>
                  </a:ln>
                </p:spPr>
                <p:txBody>
                  <a:bodyPr vert="horz" wrap="square" lIns="91440" tIns="45720" rIns="91440" bIns="45720" numCol="1" anchor="t" anchorCtr="0" compatLnSpc="1"/>
                  <a:lstStyle/>
                  <a:p>
                    <a:endParaRPr lang="en-US" sz="1200">
                      <a:latin typeface="+mj-lt"/>
                    </a:endParaRPr>
                  </a:p>
                </p:txBody>
              </p:sp>
              <p:sp>
                <p:nvSpPr>
                  <p:cNvPr id="220" name="Freeform 51"/>
                  <p:cNvSpPr>
                    <a:spLocks noEditPoints="1"/>
                  </p:cNvSpPr>
                  <p:nvPr/>
                </p:nvSpPr>
                <p:spPr bwMode="auto">
                  <a:xfrm>
                    <a:off x="4142" y="407"/>
                    <a:ext cx="645" cy="213"/>
                  </a:xfrm>
                  <a:custGeom>
                    <a:avLst/>
                    <a:gdLst>
                      <a:gd name="T0" fmla="*/ 149 w 270"/>
                      <a:gd name="T1" fmla="*/ 89 h 89"/>
                      <a:gd name="T2" fmla="*/ 121 w 270"/>
                      <a:gd name="T3" fmla="*/ 87 h 89"/>
                      <a:gd name="T4" fmla="*/ 3 w 270"/>
                      <a:gd name="T5" fmla="*/ 39 h 89"/>
                      <a:gd name="T6" fmla="*/ 0 w 270"/>
                      <a:gd name="T7" fmla="*/ 31 h 89"/>
                      <a:gd name="T8" fmla="*/ 6 w 270"/>
                      <a:gd name="T9" fmla="*/ 26 h 89"/>
                      <a:gd name="T10" fmla="*/ 45 w 270"/>
                      <a:gd name="T11" fmla="*/ 20 h 89"/>
                      <a:gd name="T12" fmla="*/ 57 w 270"/>
                      <a:gd name="T13" fmla="*/ 16 h 89"/>
                      <a:gd name="T14" fmla="*/ 146 w 270"/>
                      <a:gd name="T15" fmla="*/ 12 h 89"/>
                      <a:gd name="T16" fmla="*/ 260 w 270"/>
                      <a:gd name="T17" fmla="*/ 3 h 89"/>
                      <a:gd name="T18" fmla="*/ 267 w 270"/>
                      <a:gd name="T19" fmla="*/ 4 h 89"/>
                      <a:gd name="T20" fmla="*/ 269 w 270"/>
                      <a:gd name="T21" fmla="*/ 12 h 89"/>
                      <a:gd name="T22" fmla="*/ 264 w 270"/>
                      <a:gd name="T23" fmla="*/ 21 h 89"/>
                      <a:gd name="T24" fmla="*/ 250 w 270"/>
                      <a:gd name="T25" fmla="*/ 43 h 89"/>
                      <a:gd name="T26" fmla="*/ 250 w 270"/>
                      <a:gd name="T27" fmla="*/ 43 h 89"/>
                      <a:gd name="T28" fmla="*/ 149 w 270"/>
                      <a:gd name="T29" fmla="*/ 89 h 89"/>
                      <a:gd name="T30" fmla="*/ 26 w 270"/>
                      <a:gd name="T31" fmla="*/ 38 h 89"/>
                      <a:gd name="T32" fmla="*/ 123 w 270"/>
                      <a:gd name="T33" fmla="*/ 74 h 89"/>
                      <a:gd name="T34" fmla="*/ 239 w 270"/>
                      <a:gd name="T35" fmla="*/ 34 h 89"/>
                      <a:gd name="T36" fmla="*/ 239 w 270"/>
                      <a:gd name="T37" fmla="*/ 34 h 89"/>
                      <a:gd name="T38" fmla="*/ 248 w 270"/>
                      <a:gd name="T39" fmla="*/ 21 h 89"/>
                      <a:gd name="T40" fmla="*/ 142 w 270"/>
                      <a:gd name="T41" fmla="*/ 25 h 89"/>
                      <a:gd name="T42" fmla="*/ 61 w 270"/>
                      <a:gd name="T43" fmla="*/ 28 h 89"/>
                      <a:gd name="T44" fmla="*/ 49 w 270"/>
                      <a:gd name="T45" fmla="*/ 32 h 89"/>
                      <a:gd name="T46" fmla="*/ 26 w 270"/>
                      <a:gd name="T47" fmla="*/ 3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0" h="89">
                        <a:moveTo>
                          <a:pt x="149" y="89"/>
                        </a:moveTo>
                        <a:cubicBezTo>
                          <a:pt x="140" y="89"/>
                          <a:pt x="131" y="88"/>
                          <a:pt x="121" y="87"/>
                        </a:cubicBezTo>
                        <a:cubicBezTo>
                          <a:pt x="80" y="81"/>
                          <a:pt x="38" y="64"/>
                          <a:pt x="3" y="39"/>
                        </a:cubicBezTo>
                        <a:cubicBezTo>
                          <a:pt x="1" y="37"/>
                          <a:pt x="0" y="34"/>
                          <a:pt x="0" y="31"/>
                        </a:cubicBezTo>
                        <a:cubicBezTo>
                          <a:pt x="1" y="29"/>
                          <a:pt x="3" y="27"/>
                          <a:pt x="6" y="26"/>
                        </a:cubicBezTo>
                        <a:cubicBezTo>
                          <a:pt x="20" y="26"/>
                          <a:pt x="33" y="23"/>
                          <a:pt x="45" y="20"/>
                        </a:cubicBezTo>
                        <a:cubicBezTo>
                          <a:pt x="49" y="18"/>
                          <a:pt x="53" y="17"/>
                          <a:pt x="57" y="16"/>
                        </a:cubicBezTo>
                        <a:cubicBezTo>
                          <a:pt x="81" y="8"/>
                          <a:pt x="104" y="0"/>
                          <a:pt x="146" y="12"/>
                        </a:cubicBezTo>
                        <a:cubicBezTo>
                          <a:pt x="185" y="23"/>
                          <a:pt x="218" y="20"/>
                          <a:pt x="260" y="3"/>
                        </a:cubicBezTo>
                        <a:cubicBezTo>
                          <a:pt x="263" y="2"/>
                          <a:pt x="266" y="2"/>
                          <a:pt x="267" y="4"/>
                        </a:cubicBezTo>
                        <a:cubicBezTo>
                          <a:pt x="269" y="6"/>
                          <a:pt x="270" y="9"/>
                          <a:pt x="269" y="12"/>
                        </a:cubicBezTo>
                        <a:cubicBezTo>
                          <a:pt x="267" y="15"/>
                          <a:pt x="266" y="18"/>
                          <a:pt x="264" y="21"/>
                        </a:cubicBezTo>
                        <a:cubicBezTo>
                          <a:pt x="260" y="28"/>
                          <a:pt x="255" y="36"/>
                          <a:pt x="250" y="43"/>
                        </a:cubicBezTo>
                        <a:cubicBezTo>
                          <a:pt x="250" y="43"/>
                          <a:pt x="250" y="43"/>
                          <a:pt x="250" y="43"/>
                        </a:cubicBezTo>
                        <a:cubicBezTo>
                          <a:pt x="226" y="73"/>
                          <a:pt x="191" y="89"/>
                          <a:pt x="149" y="89"/>
                        </a:cubicBezTo>
                        <a:close/>
                        <a:moveTo>
                          <a:pt x="26" y="38"/>
                        </a:moveTo>
                        <a:cubicBezTo>
                          <a:pt x="56" y="56"/>
                          <a:pt x="90" y="69"/>
                          <a:pt x="123" y="74"/>
                        </a:cubicBezTo>
                        <a:cubicBezTo>
                          <a:pt x="158" y="79"/>
                          <a:pt x="206" y="76"/>
                          <a:pt x="239" y="34"/>
                        </a:cubicBezTo>
                        <a:cubicBezTo>
                          <a:pt x="239" y="34"/>
                          <a:pt x="239" y="34"/>
                          <a:pt x="239" y="34"/>
                        </a:cubicBezTo>
                        <a:cubicBezTo>
                          <a:pt x="243" y="30"/>
                          <a:pt x="246" y="26"/>
                          <a:pt x="248" y="21"/>
                        </a:cubicBezTo>
                        <a:cubicBezTo>
                          <a:pt x="211" y="34"/>
                          <a:pt x="179" y="35"/>
                          <a:pt x="142" y="25"/>
                        </a:cubicBezTo>
                        <a:cubicBezTo>
                          <a:pt x="104" y="14"/>
                          <a:pt x="84" y="21"/>
                          <a:pt x="61" y="28"/>
                        </a:cubicBezTo>
                        <a:cubicBezTo>
                          <a:pt x="57" y="30"/>
                          <a:pt x="53" y="31"/>
                          <a:pt x="49" y="32"/>
                        </a:cubicBezTo>
                        <a:cubicBezTo>
                          <a:pt x="41" y="35"/>
                          <a:pt x="34" y="36"/>
                          <a:pt x="26" y="38"/>
                        </a:cubicBezTo>
                        <a:close/>
                      </a:path>
                    </a:pathLst>
                  </a:custGeom>
                  <a:grpFill/>
                  <a:ln w="9525">
                    <a:solidFill>
                      <a:schemeClr val="accent1"/>
                    </a:solidFill>
                    <a:round/>
                  </a:ln>
                </p:spPr>
                <p:txBody>
                  <a:bodyPr vert="horz" wrap="square" lIns="91440" tIns="45720" rIns="91440" bIns="45720" numCol="1" anchor="t" anchorCtr="0" compatLnSpc="1"/>
                  <a:lstStyle/>
                  <a:p>
                    <a:endParaRPr lang="en-US" sz="1200">
                      <a:latin typeface="+mj-lt"/>
                    </a:endParaRPr>
                  </a:p>
                </p:txBody>
              </p:sp>
            </p:grpSp>
          </p:grpSp>
          <p:grpSp>
            <p:nvGrpSpPr>
              <p:cNvPr id="176" name="Group 125"/>
              <p:cNvGrpSpPr>
                <a:grpSpLocks noChangeAspect="1"/>
              </p:cNvGrpSpPr>
              <p:nvPr/>
            </p:nvGrpSpPr>
            <p:grpSpPr>
              <a:xfrm>
                <a:off x="9480321" y="4680374"/>
                <a:ext cx="643504" cy="656158"/>
                <a:chOff x="4120352" y="2993622"/>
                <a:chExt cx="735210" cy="735210"/>
              </a:xfrm>
            </p:grpSpPr>
            <p:sp>
              <p:nvSpPr>
                <p:cNvPr id="215" name="Oval 257"/>
                <p:cNvSpPr/>
                <p:nvPr/>
              </p:nvSpPr>
              <p:spPr>
                <a:xfrm>
                  <a:off x="4120352" y="2993622"/>
                  <a:ext cx="735210" cy="735210"/>
                </a:xfrm>
                <a:prstGeom prst="ellipse">
                  <a:avLst/>
                </a:prstGeom>
                <a:no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sp>
              <p:nvSpPr>
                <p:cNvPr id="216" name="Freeform 60"/>
                <p:cNvSpPr>
                  <a:spLocks noEditPoints="1"/>
                </p:cNvSpPr>
                <p:nvPr/>
              </p:nvSpPr>
              <p:spPr bwMode="auto">
                <a:xfrm>
                  <a:off x="4275181" y="3130002"/>
                  <a:ext cx="425553" cy="462451"/>
                </a:xfrm>
                <a:custGeom>
                  <a:avLst/>
                  <a:gdLst>
                    <a:gd name="T0" fmla="*/ 342 w 362"/>
                    <a:gd name="T1" fmla="*/ 0 h 394"/>
                    <a:gd name="T2" fmla="*/ 323 w 362"/>
                    <a:gd name="T3" fmla="*/ 20 h 394"/>
                    <a:gd name="T4" fmla="*/ 310 w 362"/>
                    <a:gd name="T5" fmla="*/ 118 h 394"/>
                    <a:gd name="T6" fmla="*/ 181 w 362"/>
                    <a:gd name="T7" fmla="*/ 58 h 394"/>
                    <a:gd name="T8" fmla="*/ 52 w 362"/>
                    <a:gd name="T9" fmla="*/ 118 h 394"/>
                    <a:gd name="T10" fmla="*/ 39 w 362"/>
                    <a:gd name="T11" fmla="*/ 20 h 394"/>
                    <a:gd name="T12" fmla="*/ 20 w 362"/>
                    <a:gd name="T13" fmla="*/ 0 h 394"/>
                    <a:gd name="T14" fmla="*/ 2 w 362"/>
                    <a:gd name="T15" fmla="*/ 80 h 394"/>
                    <a:gd name="T16" fmla="*/ 30 w 362"/>
                    <a:gd name="T17" fmla="*/ 193 h 394"/>
                    <a:gd name="T18" fmla="*/ 146 w 362"/>
                    <a:gd name="T19" fmla="*/ 379 h 394"/>
                    <a:gd name="T20" fmla="*/ 175 w 362"/>
                    <a:gd name="T21" fmla="*/ 380 h 394"/>
                    <a:gd name="T22" fmla="*/ 175 w 362"/>
                    <a:gd name="T23" fmla="*/ 379 h 394"/>
                    <a:gd name="T24" fmla="*/ 187 w 362"/>
                    <a:gd name="T25" fmla="*/ 380 h 394"/>
                    <a:gd name="T26" fmla="*/ 216 w 362"/>
                    <a:gd name="T27" fmla="*/ 379 h 394"/>
                    <a:gd name="T28" fmla="*/ 243 w 362"/>
                    <a:gd name="T29" fmla="*/ 305 h 394"/>
                    <a:gd name="T30" fmla="*/ 329 w 362"/>
                    <a:gd name="T31" fmla="*/ 160 h 394"/>
                    <a:gd name="T32" fmla="*/ 361 w 362"/>
                    <a:gd name="T33" fmla="*/ 19 h 394"/>
                    <a:gd name="T34" fmla="*/ 11 w 362"/>
                    <a:gd name="T35" fmla="*/ 19 h 394"/>
                    <a:gd name="T36" fmla="*/ 30 w 362"/>
                    <a:gd name="T37" fmla="*/ 19 h 394"/>
                    <a:gd name="T38" fmla="*/ 30 w 362"/>
                    <a:gd name="T39" fmla="*/ 79 h 394"/>
                    <a:gd name="T40" fmla="*/ 36 w 362"/>
                    <a:gd name="T41" fmla="*/ 148 h 394"/>
                    <a:gd name="T42" fmla="*/ 186 w 362"/>
                    <a:gd name="T43" fmla="*/ 370 h 394"/>
                    <a:gd name="T44" fmla="*/ 164 w 362"/>
                    <a:gd name="T45" fmla="*/ 303 h 394"/>
                    <a:gd name="T46" fmla="*/ 198 w 362"/>
                    <a:gd name="T47" fmla="*/ 303 h 394"/>
                    <a:gd name="T48" fmla="*/ 119 w 362"/>
                    <a:gd name="T49" fmla="*/ 239 h 394"/>
                    <a:gd name="T50" fmla="*/ 288 w 362"/>
                    <a:gd name="T51" fmla="*/ 226 h 394"/>
                    <a:gd name="T52" fmla="*/ 208 w 362"/>
                    <a:gd name="T53" fmla="*/ 291 h 394"/>
                    <a:gd name="T54" fmla="*/ 154 w 362"/>
                    <a:gd name="T55" fmla="*/ 291 h 394"/>
                    <a:gd name="T56" fmla="*/ 76 w 362"/>
                    <a:gd name="T57" fmla="*/ 231 h 394"/>
                    <a:gd name="T58" fmla="*/ 70 w 362"/>
                    <a:gd name="T59" fmla="*/ 218 h 394"/>
                    <a:gd name="T60" fmla="*/ 94 w 362"/>
                    <a:gd name="T61" fmla="*/ 122 h 394"/>
                    <a:gd name="T62" fmla="*/ 268 w 362"/>
                    <a:gd name="T63" fmla="*/ 122 h 394"/>
                    <a:gd name="T64" fmla="*/ 292 w 362"/>
                    <a:gd name="T65" fmla="*/ 218 h 394"/>
                    <a:gd name="T66" fmla="*/ 70 w 362"/>
                    <a:gd name="T67" fmla="*/ 218 h 394"/>
                    <a:gd name="T68" fmla="*/ 239 w 362"/>
                    <a:gd name="T69" fmla="*/ 297 h 394"/>
                    <a:gd name="T70" fmla="*/ 205 w 362"/>
                    <a:gd name="T71" fmla="*/ 383 h 394"/>
                    <a:gd name="T72" fmla="*/ 196 w 362"/>
                    <a:gd name="T73" fmla="*/ 380 h 394"/>
                    <a:gd name="T74" fmla="*/ 230 w 362"/>
                    <a:gd name="T75" fmla="*/ 287 h 394"/>
                    <a:gd name="T76" fmla="*/ 274 w 362"/>
                    <a:gd name="T77" fmla="*/ 114 h 394"/>
                    <a:gd name="T78" fmla="*/ 88 w 362"/>
                    <a:gd name="T79" fmla="*/ 114 h 394"/>
                    <a:gd name="T80" fmla="*/ 132 w 362"/>
                    <a:gd name="T81" fmla="*/ 287 h 394"/>
                    <a:gd name="T82" fmla="*/ 166 w 362"/>
                    <a:gd name="T83" fmla="*/ 380 h 394"/>
                    <a:gd name="T84" fmla="*/ 157 w 362"/>
                    <a:gd name="T85" fmla="*/ 383 h 394"/>
                    <a:gd name="T86" fmla="*/ 123 w 362"/>
                    <a:gd name="T87" fmla="*/ 297 h 394"/>
                    <a:gd name="T88" fmla="*/ 78 w 362"/>
                    <a:gd name="T89" fmla="*/ 104 h 394"/>
                    <a:gd name="T90" fmla="*/ 285 w 362"/>
                    <a:gd name="T91" fmla="*/ 104 h 394"/>
                    <a:gd name="T92" fmla="*/ 351 w 362"/>
                    <a:gd name="T93" fmla="*/ 79 h 394"/>
                    <a:gd name="T94" fmla="*/ 316 w 362"/>
                    <a:gd name="T95" fmla="*/ 127 h 394"/>
                    <a:gd name="T96" fmla="*/ 332 w 362"/>
                    <a:gd name="T97" fmla="*/ 19 h 394"/>
                    <a:gd name="T98" fmla="*/ 342 w 362"/>
                    <a:gd name="T99" fmla="*/ 10 h 394"/>
                    <a:gd name="T100" fmla="*/ 351 w 362"/>
                    <a:gd name="T101" fmla="*/ 7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2" h="394">
                      <a:moveTo>
                        <a:pt x="361" y="19"/>
                      </a:moveTo>
                      <a:cubicBezTo>
                        <a:pt x="360" y="8"/>
                        <a:pt x="352" y="0"/>
                        <a:pt x="342" y="0"/>
                      </a:cubicBezTo>
                      <a:cubicBezTo>
                        <a:pt x="331" y="0"/>
                        <a:pt x="323" y="9"/>
                        <a:pt x="323" y="19"/>
                      </a:cubicBezTo>
                      <a:cubicBezTo>
                        <a:pt x="323" y="19"/>
                        <a:pt x="323" y="19"/>
                        <a:pt x="323" y="20"/>
                      </a:cubicBezTo>
                      <a:cubicBezTo>
                        <a:pt x="323" y="36"/>
                        <a:pt x="323" y="65"/>
                        <a:pt x="323" y="78"/>
                      </a:cubicBezTo>
                      <a:cubicBezTo>
                        <a:pt x="322" y="89"/>
                        <a:pt x="318" y="102"/>
                        <a:pt x="310" y="118"/>
                      </a:cubicBezTo>
                      <a:cubicBezTo>
                        <a:pt x="304" y="110"/>
                        <a:pt x="298" y="103"/>
                        <a:pt x="290" y="97"/>
                      </a:cubicBezTo>
                      <a:cubicBezTo>
                        <a:pt x="256" y="69"/>
                        <a:pt x="211" y="58"/>
                        <a:pt x="181" y="58"/>
                      </a:cubicBezTo>
                      <a:cubicBezTo>
                        <a:pt x="151" y="58"/>
                        <a:pt x="106" y="69"/>
                        <a:pt x="72" y="97"/>
                      </a:cubicBezTo>
                      <a:cubicBezTo>
                        <a:pt x="64" y="103"/>
                        <a:pt x="58" y="110"/>
                        <a:pt x="52" y="118"/>
                      </a:cubicBezTo>
                      <a:cubicBezTo>
                        <a:pt x="44" y="102"/>
                        <a:pt x="40" y="89"/>
                        <a:pt x="39" y="78"/>
                      </a:cubicBezTo>
                      <a:cubicBezTo>
                        <a:pt x="39" y="65"/>
                        <a:pt x="39" y="36"/>
                        <a:pt x="39" y="20"/>
                      </a:cubicBezTo>
                      <a:cubicBezTo>
                        <a:pt x="40" y="9"/>
                        <a:pt x="31" y="0"/>
                        <a:pt x="21" y="0"/>
                      </a:cubicBezTo>
                      <a:cubicBezTo>
                        <a:pt x="21" y="0"/>
                        <a:pt x="20" y="0"/>
                        <a:pt x="20" y="0"/>
                      </a:cubicBezTo>
                      <a:cubicBezTo>
                        <a:pt x="10" y="0"/>
                        <a:pt x="2" y="8"/>
                        <a:pt x="1" y="19"/>
                      </a:cubicBezTo>
                      <a:cubicBezTo>
                        <a:pt x="1" y="36"/>
                        <a:pt x="0" y="67"/>
                        <a:pt x="2" y="80"/>
                      </a:cubicBezTo>
                      <a:cubicBezTo>
                        <a:pt x="5" y="112"/>
                        <a:pt x="19" y="136"/>
                        <a:pt x="33" y="160"/>
                      </a:cubicBezTo>
                      <a:cubicBezTo>
                        <a:pt x="30" y="170"/>
                        <a:pt x="29" y="182"/>
                        <a:pt x="30" y="193"/>
                      </a:cubicBezTo>
                      <a:cubicBezTo>
                        <a:pt x="33" y="239"/>
                        <a:pt x="62" y="275"/>
                        <a:pt x="119" y="305"/>
                      </a:cubicBezTo>
                      <a:cubicBezTo>
                        <a:pt x="144" y="319"/>
                        <a:pt x="148" y="341"/>
                        <a:pt x="146" y="379"/>
                      </a:cubicBezTo>
                      <a:cubicBezTo>
                        <a:pt x="146" y="387"/>
                        <a:pt x="152" y="393"/>
                        <a:pt x="160" y="394"/>
                      </a:cubicBezTo>
                      <a:cubicBezTo>
                        <a:pt x="168" y="394"/>
                        <a:pt x="175" y="388"/>
                        <a:pt x="175" y="380"/>
                      </a:cubicBezTo>
                      <a:cubicBezTo>
                        <a:pt x="175" y="380"/>
                        <a:pt x="175" y="380"/>
                        <a:pt x="175" y="380"/>
                      </a:cubicBezTo>
                      <a:cubicBezTo>
                        <a:pt x="175" y="380"/>
                        <a:pt x="175" y="379"/>
                        <a:pt x="175" y="379"/>
                      </a:cubicBezTo>
                      <a:cubicBezTo>
                        <a:pt x="179" y="379"/>
                        <a:pt x="183" y="379"/>
                        <a:pt x="187" y="379"/>
                      </a:cubicBezTo>
                      <a:cubicBezTo>
                        <a:pt x="187" y="379"/>
                        <a:pt x="187" y="380"/>
                        <a:pt x="187" y="380"/>
                      </a:cubicBezTo>
                      <a:cubicBezTo>
                        <a:pt x="187" y="388"/>
                        <a:pt x="194" y="394"/>
                        <a:pt x="202" y="394"/>
                      </a:cubicBezTo>
                      <a:cubicBezTo>
                        <a:pt x="210" y="393"/>
                        <a:pt x="216" y="387"/>
                        <a:pt x="216" y="379"/>
                      </a:cubicBezTo>
                      <a:cubicBezTo>
                        <a:pt x="216" y="379"/>
                        <a:pt x="216" y="379"/>
                        <a:pt x="216" y="379"/>
                      </a:cubicBezTo>
                      <a:cubicBezTo>
                        <a:pt x="214" y="341"/>
                        <a:pt x="218" y="319"/>
                        <a:pt x="243" y="305"/>
                      </a:cubicBezTo>
                      <a:cubicBezTo>
                        <a:pt x="300" y="275"/>
                        <a:pt x="329" y="239"/>
                        <a:pt x="332" y="193"/>
                      </a:cubicBezTo>
                      <a:cubicBezTo>
                        <a:pt x="333" y="182"/>
                        <a:pt x="332" y="170"/>
                        <a:pt x="329" y="160"/>
                      </a:cubicBezTo>
                      <a:cubicBezTo>
                        <a:pt x="343" y="136"/>
                        <a:pt x="357" y="112"/>
                        <a:pt x="360" y="80"/>
                      </a:cubicBezTo>
                      <a:cubicBezTo>
                        <a:pt x="362" y="67"/>
                        <a:pt x="361" y="36"/>
                        <a:pt x="361" y="19"/>
                      </a:cubicBezTo>
                      <a:close/>
                      <a:moveTo>
                        <a:pt x="11" y="79"/>
                      </a:moveTo>
                      <a:cubicBezTo>
                        <a:pt x="10" y="66"/>
                        <a:pt x="10" y="36"/>
                        <a:pt x="11" y="19"/>
                      </a:cubicBezTo>
                      <a:cubicBezTo>
                        <a:pt x="11" y="14"/>
                        <a:pt x="15" y="10"/>
                        <a:pt x="20" y="10"/>
                      </a:cubicBezTo>
                      <a:cubicBezTo>
                        <a:pt x="26" y="10"/>
                        <a:pt x="30" y="14"/>
                        <a:pt x="30" y="19"/>
                      </a:cubicBezTo>
                      <a:cubicBezTo>
                        <a:pt x="30" y="19"/>
                        <a:pt x="30" y="19"/>
                        <a:pt x="30" y="19"/>
                      </a:cubicBezTo>
                      <a:cubicBezTo>
                        <a:pt x="30" y="36"/>
                        <a:pt x="29" y="65"/>
                        <a:pt x="30" y="79"/>
                      </a:cubicBezTo>
                      <a:cubicBezTo>
                        <a:pt x="30" y="91"/>
                        <a:pt x="36" y="107"/>
                        <a:pt x="46" y="127"/>
                      </a:cubicBezTo>
                      <a:cubicBezTo>
                        <a:pt x="42" y="133"/>
                        <a:pt x="39" y="140"/>
                        <a:pt x="36" y="148"/>
                      </a:cubicBezTo>
                      <a:cubicBezTo>
                        <a:pt x="24" y="127"/>
                        <a:pt x="14" y="105"/>
                        <a:pt x="11" y="79"/>
                      </a:cubicBezTo>
                      <a:close/>
                      <a:moveTo>
                        <a:pt x="186" y="370"/>
                      </a:moveTo>
                      <a:cubicBezTo>
                        <a:pt x="183" y="369"/>
                        <a:pt x="179" y="369"/>
                        <a:pt x="176" y="370"/>
                      </a:cubicBezTo>
                      <a:cubicBezTo>
                        <a:pt x="177" y="349"/>
                        <a:pt x="178" y="324"/>
                        <a:pt x="164" y="303"/>
                      </a:cubicBezTo>
                      <a:cubicBezTo>
                        <a:pt x="169" y="304"/>
                        <a:pt x="175" y="304"/>
                        <a:pt x="181" y="304"/>
                      </a:cubicBezTo>
                      <a:cubicBezTo>
                        <a:pt x="187" y="304"/>
                        <a:pt x="192" y="304"/>
                        <a:pt x="198" y="303"/>
                      </a:cubicBezTo>
                      <a:cubicBezTo>
                        <a:pt x="184" y="324"/>
                        <a:pt x="185" y="349"/>
                        <a:pt x="186" y="370"/>
                      </a:cubicBezTo>
                      <a:close/>
                      <a:moveTo>
                        <a:pt x="119" y="239"/>
                      </a:moveTo>
                      <a:cubicBezTo>
                        <a:pt x="144" y="239"/>
                        <a:pt x="165" y="231"/>
                        <a:pt x="184" y="223"/>
                      </a:cubicBezTo>
                      <a:cubicBezTo>
                        <a:pt x="217" y="210"/>
                        <a:pt x="246" y="199"/>
                        <a:pt x="288" y="226"/>
                      </a:cubicBezTo>
                      <a:cubicBezTo>
                        <a:pt x="280" y="243"/>
                        <a:pt x="263" y="260"/>
                        <a:pt x="226" y="279"/>
                      </a:cubicBezTo>
                      <a:cubicBezTo>
                        <a:pt x="219" y="282"/>
                        <a:pt x="213" y="287"/>
                        <a:pt x="208" y="291"/>
                      </a:cubicBezTo>
                      <a:cubicBezTo>
                        <a:pt x="199" y="294"/>
                        <a:pt x="190" y="295"/>
                        <a:pt x="181" y="295"/>
                      </a:cubicBezTo>
                      <a:cubicBezTo>
                        <a:pt x="172" y="295"/>
                        <a:pt x="162" y="293"/>
                        <a:pt x="154" y="291"/>
                      </a:cubicBezTo>
                      <a:cubicBezTo>
                        <a:pt x="148" y="286"/>
                        <a:pt x="142" y="282"/>
                        <a:pt x="136" y="279"/>
                      </a:cubicBezTo>
                      <a:cubicBezTo>
                        <a:pt x="103" y="262"/>
                        <a:pt x="85" y="246"/>
                        <a:pt x="76" y="231"/>
                      </a:cubicBezTo>
                      <a:cubicBezTo>
                        <a:pt x="90" y="236"/>
                        <a:pt x="105" y="239"/>
                        <a:pt x="119" y="239"/>
                      </a:cubicBezTo>
                      <a:close/>
                      <a:moveTo>
                        <a:pt x="70" y="218"/>
                      </a:moveTo>
                      <a:cubicBezTo>
                        <a:pt x="67" y="212"/>
                        <a:pt x="66" y="206"/>
                        <a:pt x="65" y="200"/>
                      </a:cubicBezTo>
                      <a:cubicBezTo>
                        <a:pt x="59" y="174"/>
                        <a:pt x="72" y="139"/>
                        <a:pt x="94" y="122"/>
                      </a:cubicBezTo>
                      <a:cubicBezTo>
                        <a:pt x="119" y="103"/>
                        <a:pt x="150" y="93"/>
                        <a:pt x="181" y="92"/>
                      </a:cubicBezTo>
                      <a:cubicBezTo>
                        <a:pt x="212" y="93"/>
                        <a:pt x="243" y="103"/>
                        <a:pt x="268" y="122"/>
                      </a:cubicBezTo>
                      <a:cubicBezTo>
                        <a:pt x="290" y="139"/>
                        <a:pt x="303" y="174"/>
                        <a:pt x="297" y="200"/>
                      </a:cubicBezTo>
                      <a:cubicBezTo>
                        <a:pt x="296" y="206"/>
                        <a:pt x="295" y="212"/>
                        <a:pt x="292" y="218"/>
                      </a:cubicBezTo>
                      <a:cubicBezTo>
                        <a:pt x="246" y="188"/>
                        <a:pt x="213" y="202"/>
                        <a:pt x="180" y="215"/>
                      </a:cubicBezTo>
                      <a:cubicBezTo>
                        <a:pt x="149" y="227"/>
                        <a:pt x="117" y="240"/>
                        <a:pt x="70" y="218"/>
                      </a:cubicBezTo>
                      <a:close/>
                      <a:moveTo>
                        <a:pt x="323" y="192"/>
                      </a:moveTo>
                      <a:cubicBezTo>
                        <a:pt x="321" y="221"/>
                        <a:pt x="309" y="259"/>
                        <a:pt x="239" y="297"/>
                      </a:cubicBezTo>
                      <a:cubicBezTo>
                        <a:pt x="209" y="313"/>
                        <a:pt x="205" y="338"/>
                        <a:pt x="206" y="379"/>
                      </a:cubicBezTo>
                      <a:cubicBezTo>
                        <a:pt x="206" y="381"/>
                        <a:pt x="206" y="382"/>
                        <a:pt x="205" y="383"/>
                      </a:cubicBezTo>
                      <a:cubicBezTo>
                        <a:pt x="203" y="385"/>
                        <a:pt x="200" y="385"/>
                        <a:pt x="198" y="383"/>
                      </a:cubicBezTo>
                      <a:cubicBezTo>
                        <a:pt x="197" y="382"/>
                        <a:pt x="196" y="381"/>
                        <a:pt x="196" y="380"/>
                      </a:cubicBezTo>
                      <a:cubicBezTo>
                        <a:pt x="196" y="377"/>
                        <a:pt x="196" y="374"/>
                        <a:pt x="196" y="372"/>
                      </a:cubicBezTo>
                      <a:cubicBezTo>
                        <a:pt x="194" y="343"/>
                        <a:pt x="192" y="307"/>
                        <a:pt x="230" y="287"/>
                      </a:cubicBezTo>
                      <a:cubicBezTo>
                        <a:pt x="290" y="257"/>
                        <a:pt x="301" y="228"/>
                        <a:pt x="307" y="202"/>
                      </a:cubicBezTo>
                      <a:cubicBezTo>
                        <a:pt x="313" y="173"/>
                        <a:pt x="299" y="134"/>
                        <a:pt x="274" y="114"/>
                      </a:cubicBezTo>
                      <a:cubicBezTo>
                        <a:pt x="255" y="99"/>
                        <a:pt x="217" y="83"/>
                        <a:pt x="181" y="83"/>
                      </a:cubicBezTo>
                      <a:cubicBezTo>
                        <a:pt x="145" y="83"/>
                        <a:pt x="107" y="99"/>
                        <a:pt x="88" y="114"/>
                      </a:cubicBezTo>
                      <a:cubicBezTo>
                        <a:pt x="63" y="134"/>
                        <a:pt x="49" y="173"/>
                        <a:pt x="55" y="202"/>
                      </a:cubicBezTo>
                      <a:cubicBezTo>
                        <a:pt x="61" y="228"/>
                        <a:pt x="72" y="257"/>
                        <a:pt x="132" y="287"/>
                      </a:cubicBezTo>
                      <a:cubicBezTo>
                        <a:pt x="170" y="307"/>
                        <a:pt x="168" y="343"/>
                        <a:pt x="166" y="372"/>
                      </a:cubicBezTo>
                      <a:cubicBezTo>
                        <a:pt x="166" y="374"/>
                        <a:pt x="166" y="377"/>
                        <a:pt x="166" y="380"/>
                      </a:cubicBezTo>
                      <a:cubicBezTo>
                        <a:pt x="166" y="382"/>
                        <a:pt x="163" y="385"/>
                        <a:pt x="161" y="384"/>
                      </a:cubicBezTo>
                      <a:cubicBezTo>
                        <a:pt x="159" y="384"/>
                        <a:pt x="158" y="384"/>
                        <a:pt x="157" y="383"/>
                      </a:cubicBezTo>
                      <a:cubicBezTo>
                        <a:pt x="156" y="382"/>
                        <a:pt x="156" y="381"/>
                        <a:pt x="156" y="379"/>
                      </a:cubicBezTo>
                      <a:cubicBezTo>
                        <a:pt x="157" y="338"/>
                        <a:pt x="153" y="313"/>
                        <a:pt x="123" y="297"/>
                      </a:cubicBezTo>
                      <a:cubicBezTo>
                        <a:pt x="53" y="259"/>
                        <a:pt x="41" y="221"/>
                        <a:pt x="39" y="192"/>
                      </a:cubicBezTo>
                      <a:cubicBezTo>
                        <a:pt x="37" y="166"/>
                        <a:pt x="48" y="129"/>
                        <a:pt x="78" y="104"/>
                      </a:cubicBezTo>
                      <a:cubicBezTo>
                        <a:pt x="110" y="77"/>
                        <a:pt x="152" y="68"/>
                        <a:pt x="181" y="68"/>
                      </a:cubicBezTo>
                      <a:cubicBezTo>
                        <a:pt x="210" y="68"/>
                        <a:pt x="252" y="77"/>
                        <a:pt x="285" y="104"/>
                      </a:cubicBezTo>
                      <a:cubicBezTo>
                        <a:pt x="314" y="129"/>
                        <a:pt x="325" y="166"/>
                        <a:pt x="323" y="192"/>
                      </a:cubicBezTo>
                      <a:close/>
                      <a:moveTo>
                        <a:pt x="351" y="79"/>
                      </a:moveTo>
                      <a:cubicBezTo>
                        <a:pt x="348" y="105"/>
                        <a:pt x="338" y="127"/>
                        <a:pt x="326" y="148"/>
                      </a:cubicBezTo>
                      <a:cubicBezTo>
                        <a:pt x="323" y="140"/>
                        <a:pt x="320" y="133"/>
                        <a:pt x="316" y="127"/>
                      </a:cubicBezTo>
                      <a:cubicBezTo>
                        <a:pt x="326" y="107"/>
                        <a:pt x="332" y="91"/>
                        <a:pt x="332" y="79"/>
                      </a:cubicBezTo>
                      <a:cubicBezTo>
                        <a:pt x="333" y="65"/>
                        <a:pt x="332" y="36"/>
                        <a:pt x="332" y="19"/>
                      </a:cubicBezTo>
                      <a:cubicBezTo>
                        <a:pt x="332" y="14"/>
                        <a:pt x="336" y="10"/>
                        <a:pt x="341" y="10"/>
                      </a:cubicBezTo>
                      <a:cubicBezTo>
                        <a:pt x="342" y="10"/>
                        <a:pt x="342" y="10"/>
                        <a:pt x="342" y="10"/>
                      </a:cubicBezTo>
                      <a:cubicBezTo>
                        <a:pt x="347" y="10"/>
                        <a:pt x="351" y="14"/>
                        <a:pt x="351" y="19"/>
                      </a:cubicBezTo>
                      <a:cubicBezTo>
                        <a:pt x="352" y="36"/>
                        <a:pt x="352" y="66"/>
                        <a:pt x="351" y="79"/>
                      </a:cubicBezTo>
                      <a:close/>
                    </a:path>
                  </a:pathLst>
                </a:custGeom>
                <a:solidFill>
                  <a:schemeClr val="accent1"/>
                </a:solidFill>
                <a:ln w="3175">
                  <a:solidFill>
                    <a:schemeClr val="accent1"/>
                  </a:solidFill>
                  <a:prstDash val="solid"/>
                </a:ln>
              </p:spPr>
              <p:txBody>
                <a:bodyPr vert="horz" wrap="square" lIns="91440" tIns="45720" rIns="91440" bIns="45720" numCol="1" anchor="t" anchorCtr="0" compatLnSpc="1"/>
                <a:lstStyle/>
                <a:p>
                  <a:endParaRPr lang="en-US" sz="1200">
                    <a:latin typeface="+mj-lt"/>
                  </a:endParaRPr>
                </a:p>
              </p:txBody>
            </p:sp>
          </p:grpSp>
          <p:grpSp>
            <p:nvGrpSpPr>
              <p:cNvPr id="177" name="Group 126"/>
              <p:cNvGrpSpPr>
                <a:grpSpLocks noChangeAspect="1"/>
              </p:cNvGrpSpPr>
              <p:nvPr/>
            </p:nvGrpSpPr>
            <p:grpSpPr>
              <a:xfrm>
                <a:off x="5830212" y="4808979"/>
                <a:ext cx="644229" cy="656897"/>
                <a:chOff x="5999955" y="1182055"/>
                <a:chExt cx="897134" cy="897134"/>
              </a:xfrm>
            </p:grpSpPr>
            <p:sp>
              <p:nvSpPr>
                <p:cNvPr id="213" name="Oval 255"/>
                <p:cNvSpPr/>
                <p:nvPr/>
              </p:nvSpPr>
              <p:spPr>
                <a:xfrm>
                  <a:off x="5999955" y="1182055"/>
                  <a:ext cx="897134" cy="897134"/>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pic>
              <p:nvPicPr>
                <p:cNvPr id="214" name="Graphic 72"/>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6125925" y="1318783"/>
                  <a:ext cx="645195" cy="645195"/>
                </a:xfrm>
                <a:prstGeom prst="rect">
                  <a:avLst/>
                </a:prstGeom>
                <a:noFill/>
              </p:spPr>
            </p:pic>
          </p:grpSp>
          <p:grpSp>
            <p:nvGrpSpPr>
              <p:cNvPr id="178" name="Group 127"/>
              <p:cNvGrpSpPr>
                <a:grpSpLocks noChangeAspect="1"/>
              </p:cNvGrpSpPr>
              <p:nvPr/>
            </p:nvGrpSpPr>
            <p:grpSpPr>
              <a:xfrm>
                <a:off x="9480321" y="5518102"/>
                <a:ext cx="643504" cy="656158"/>
                <a:chOff x="8343650" y="1915527"/>
                <a:chExt cx="630434" cy="630434"/>
              </a:xfrm>
            </p:grpSpPr>
            <p:sp>
              <p:nvSpPr>
                <p:cNvPr id="211" name="Oval 253"/>
                <p:cNvSpPr/>
                <p:nvPr/>
              </p:nvSpPr>
              <p:spPr>
                <a:xfrm>
                  <a:off x="8343650" y="1915527"/>
                  <a:ext cx="630434" cy="630434"/>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latin typeface="+mj-lt"/>
                  </a:endParaRPr>
                </a:p>
              </p:txBody>
            </p:sp>
            <p:sp>
              <p:nvSpPr>
                <p:cNvPr id="212" name="Freeform 254"/>
                <p:cNvSpPr/>
                <p:nvPr/>
              </p:nvSpPr>
              <p:spPr>
                <a:xfrm>
                  <a:off x="8449826" y="2137837"/>
                  <a:ext cx="418084" cy="185816"/>
                </a:xfrm>
                <a:custGeom>
                  <a:avLst/>
                  <a:gdLst>
                    <a:gd name="connsiteX0" fmla="*/ 321694 w 396609"/>
                    <a:gd name="connsiteY0" fmla="*/ 96949 h 176271"/>
                    <a:gd name="connsiteX1" fmla="*/ 317288 w 396609"/>
                    <a:gd name="connsiteY1" fmla="*/ 101355 h 176271"/>
                    <a:gd name="connsiteX2" fmla="*/ 321694 w 396609"/>
                    <a:gd name="connsiteY2" fmla="*/ 105762 h 176271"/>
                    <a:gd name="connsiteX3" fmla="*/ 326101 w 396609"/>
                    <a:gd name="connsiteY3" fmla="*/ 101355 h 176271"/>
                    <a:gd name="connsiteX4" fmla="*/ 321694 w 396609"/>
                    <a:gd name="connsiteY4" fmla="*/ 96949 h 176271"/>
                    <a:gd name="connsiteX5" fmla="*/ 242372 w 396609"/>
                    <a:gd name="connsiteY5" fmla="*/ 96949 h 176271"/>
                    <a:gd name="connsiteX6" fmla="*/ 237966 w 396609"/>
                    <a:gd name="connsiteY6" fmla="*/ 101355 h 176271"/>
                    <a:gd name="connsiteX7" fmla="*/ 242372 w 396609"/>
                    <a:gd name="connsiteY7" fmla="*/ 105762 h 176271"/>
                    <a:gd name="connsiteX8" fmla="*/ 246779 w 396609"/>
                    <a:gd name="connsiteY8" fmla="*/ 101355 h 176271"/>
                    <a:gd name="connsiteX9" fmla="*/ 242372 w 396609"/>
                    <a:gd name="connsiteY9" fmla="*/ 96949 h 176271"/>
                    <a:gd name="connsiteX10" fmla="*/ 154237 w 396609"/>
                    <a:gd name="connsiteY10" fmla="*/ 96949 h 176271"/>
                    <a:gd name="connsiteX11" fmla="*/ 149831 w 396609"/>
                    <a:gd name="connsiteY11" fmla="*/ 101355 h 176271"/>
                    <a:gd name="connsiteX12" fmla="*/ 154237 w 396609"/>
                    <a:gd name="connsiteY12" fmla="*/ 105762 h 176271"/>
                    <a:gd name="connsiteX13" fmla="*/ 158644 w 396609"/>
                    <a:gd name="connsiteY13" fmla="*/ 101355 h 176271"/>
                    <a:gd name="connsiteX14" fmla="*/ 154237 w 396609"/>
                    <a:gd name="connsiteY14" fmla="*/ 96949 h 176271"/>
                    <a:gd name="connsiteX15" fmla="*/ 74915 w 396609"/>
                    <a:gd name="connsiteY15" fmla="*/ 96949 h 176271"/>
                    <a:gd name="connsiteX16" fmla="*/ 70509 w 396609"/>
                    <a:gd name="connsiteY16" fmla="*/ 101355 h 176271"/>
                    <a:gd name="connsiteX17" fmla="*/ 74915 w 396609"/>
                    <a:gd name="connsiteY17" fmla="*/ 105762 h 176271"/>
                    <a:gd name="connsiteX18" fmla="*/ 79322 w 396609"/>
                    <a:gd name="connsiteY18" fmla="*/ 101355 h 176271"/>
                    <a:gd name="connsiteX19" fmla="*/ 74915 w 396609"/>
                    <a:gd name="connsiteY19" fmla="*/ 96949 h 176271"/>
                    <a:gd name="connsiteX20" fmla="*/ 321694 w 396609"/>
                    <a:gd name="connsiteY20" fmla="*/ 88135 h 176271"/>
                    <a:gd name="connsiteX21" fmla="*/ 334915 w 396609"/>
                    <a:gd name="connsiteY21" fmla="*/ 101355 h 176271"/>
                    <a:gd name="connsiteX22" fmla="*/ 321694 w 396609"/>
                    <a:gd name="connsiteY22" fmla="*/ 114576 h 176271"/>
                    <a:gd name="connsiteX23" fmla="*/ 308474 w 396609"/>
                    <a:gd name="connsiteY23" fmla="*/ 101355 h 176271"/>
                    <a:gd name="connsiteX24" fmla="*/ 321694 w 396609"/>
                    <a:gd name="connsiteY24" fmla="*/ 88135 h 176271"/>
                    <a:gd name="connsiteX25" fmla="*/ 242372 w 396609"/>
                    <a:gd name="connsiteY25" fmla="*/ 88135 h 176271"/>
                    <a:gd name="connsiteX26" fmla="*/ 255593 w 396609"/>
                    <a:gd name="connsiteY26" fmla="*/ 101355 h 176271"/>
                    <a:gd name="connsiteX27" fmla="*/ 242372 w 396609"/>
                    <a:gd name="connsiteY27" fmla="*/ 114576 h 176271"/>
                    <a:gd name="connsiteX28" fmla="*/ 229152 w 396609"/>
                    <a:gd name="connsiteY28" fmla="*/ 101355 h 176271"/>
                    <a:gd name="connsiteX29" fmla="*/ 242372 w 396609"/>
                    <a:gd name="connsiteY29" fmla="*/ 88135 h 176271"/>
                    <a:gd name="connsiteX30" fmla="*/ 154237 w 396609"/>
                    <a:gd name="connsiteY30" fmla="*/ 88135 h 176271"/>
                    <a:gd name="connsiteX31" fmla="*/ 167458 w 396609"/>
                    <a:gd name="connsiteY31" fmla="*/ 101355 h 176271"/>
                    <a:gd name="connsiteX32" fmla="*/ 154237 w 396609"/>
                    <a:gd name="connsiteY32" fmla="*/ 114576 h 176271"/>
                    <a:gd name="connsiteX33" fmla="*/ 141017 w 396609"/>
                    <a:gd name="connsiteY33" fmla="*/ 101355 h 176271"/>
                    <a:gd name="connsiteX34" fmla="*/ 154237 w 396609"/>
                    <a:gd name="connsiteY34" fmla="*/ 88135 h 176271"/>
                    <a:gd name="connsiteX35" fmla="*/ 74915 w 396609"/>
                    <a:gd name="connsiteY35" fmla="*/ 88135 h 176271"/>
                    <a:gd name="connsiteX36" fmla="*/ 88136 w 396609"/>
                    <a:gd name="connsiteY36" fmla="*/ 101355 h 176271"/>
                    <a:gd name="connsiteX37" fmla="*/ 74915 w 396609"/>
                    <a:gd name="connsiteY37" fmla="*/ 114576 h 176271"/>
                    <a:gd name="connsiteX38" fmla="*/ 61695 w 396609"/>
                    <a:gd name="connsiteY38" fmla="*/ 101355 h 176271"/>
                    <a:gd name="connsiteX39" fmla="*/ 74915 w 396609"/>
                    <a:gd name="connsiteY39" fmla="*/ 88135 h 176271"/>
                    <a:gd name="connsiteX40" fmla="*/ 59784 w 396609"/>
                    <a:gd name="connsiteY40" fmla="*/ 57286 h 176271"/>
                    <a:gd name="connsiteX41" fmla="*/ 49421 w 396609"/>
                    <a:gd name="connsiteY41" fmla="*/ 64413 h 176271"/>
                    <a:gd name="connsiteX42" fmla="*/ 32104 w 396609"/>
                    <a:gd name="connsiteY42" fmla="*/ 74913 h 176271"/>
                    <a:gd name="connsiteX43" fmla="*/ 14787 w 396609"/>
                    <a:gd name="connsiteY43" fmla="*/ 64413 h 176271"/>
                    <a:gd name="connsiteX44" fmla="*/ 8814 w 396609"/>
                    <a:gd name="connsiteY44" fmla="*/ 58509 h 176271"/>
                    <a:gd name="connsiteX45" fmla="*/ 8814 w 396609"/>
                    <a:gd name="connsiteY45" fmla="*/ 167457 h 176271"/>
                    <a:gd name="connsiteX46" fmla="*/ 387798 w 396609"/>
                    <a:gd name="connsiteY46" fmla="*/ 167457 h 176271"/>
                    <a:gd name="connsiteX47" fmla="*/ 387798 w 396609"/>
                    <a:gd name="connsiteY47" fmla="*/ 58491 h 176271"/>
                    <a:gd name="connsiteX48" fmla="*/ 381808 w 396609"/>
                    <a:gd name="connsiteY48" fmla="*/ 64413 h 176271"/>
                    <a:gd name="connsiteX49" fmla="*/ 364473 w 396609"/>
                    <a:gd name="connsiteY49" fmla="*/ 74913 h 176271"/>
                    <a:gd name="connsiteX50" fmla="*/ 347139 w 396609"/>
                    <a:gd name="connsiteY50" fmla="*/ 64413 h 176271"/>
                    <a:gd name="connsiteX51" fmla="*/ 336742 w 396609"/>
                    <a:gd name="connsiteY51" fmla="*/ 57286 h 176271"/>
                    <a:gd name="connsiteX52" fmla="*/ 326344 w 396609"/>
                    <a:gd name="connsiteY52" fmla="*/ 64413 h 176271"/>
                    <a:gd name="connsiteX53" fmla="*/ 309027 w 396609"/>
                    <a:gd name="connsiteY53" fmla="*/ 74913 h 176271"/>
                    <a:gd name="connsiteX54" fmla="*/ 291727 w 396609"/>
                    <a:gd name="connsiteY54" fmla="*/ 64413 h 176271"/>
                    <a:gd name="connsiteX55" fmla="*/ 281347 w 396609"/>
                    <a:gd name="connsiteY55" fmla="*/ 57286 h 176271"/>
                    <a:gd name="connsiteX56" fmla="*/ 270949 w 396609"/>
                    <a:gd name="connsiteY56" fmla="*/ 64413 h 176271"/>
                    <a:gd name="connsiteX57" fmla="*/ 253632 w 396609"/>
                    <a:gd name="connsiteY57" fmla="*/ 74913 h 176271"/>
                    <a:gd name="connsiteX58" fmla="*/ 236315 w 396609"/>
                    <a:gd name="connsiteY58" fmla="*/ 64413 h 176271"/>
                    <a:gd name="connsiteX59" fmla="*/ 225935 w 396609"/>
                    <a:gd name="connsiteY59" fmla="*/ 57286 h 176271"/>
                    <a:gd name="connsiteX60" fmla="*/ 215555 w 396609"/>
                    <a:gd name="connsiteY60" fmla="*/ 64413 h 176271"/>
                    <a:gd name="connsiteX61" fmla="*/ 198237 w 396609"/>
                    <a:gd name="connsiteY61" fmla="*/ 74913 h 176271"/>
                    <a:gd name="connsiteX62" fmla="*/ 180920 w 396609"/>
                    <a:gd name="connsiteY62" fmla="*/ 64413 h 176271"/>
                    <a:gd name="connsiteX63" fmla="*/ 170540 w 396609"/>
                    <a:gd name="connsiteY63" fmla="*/ 57286 h 176271"/>
                    <a:gd name="connsiteX64" fmla="*/ 160177 w 396609"/>
                    <a:gd name="connsiteY64" fmla="*/ 64413 h 176271"/>
                    <a:gd name="connsiteX65" fmla="*/ 142860 w 396609"/>
                    <a:gd name="connsiteY65" fmla="*/ 74913 h 176271"/>
                    <a:gd name="connsiteX66" fmla="*/ 125542 w 396609"/>
                    <a:gd name="connsiteY66" fmla="*/ 64413 h 176271"/>
                    <a:gd name="connsiteX67" fmla="*/ 115179 w 396609"/>
                    <a:gd name="connsiteY67" fmla="*/ 57286 h 176271"/>
                    <a:gd name="connsiteX68" fmla="*/ 104799 w 396609"/>
                    <a:gd name="connsiteY68" fmla="*/ 64413 h 176271"/>
                    <a:gd name="connsiteX69" fmla="*/ 87482 w 396609"/>
                    <a:gd name="connsiteY69" fmla="*/ 74913 h 176271"/>
                    <a:gd name="connsiteX70" fmla="*/ 70165 w 396609"/>
                    <a:gd name="connsiteY70" fmla="*/ 64413 h 176271"/>
                    <a:gd name="connsiteX71" fmla="*/ 59784 w 396609"/>
                    <a:gd name="connsiteY71" fmla="*/ 57286 h 176271"/>
                    <a:gd name="connsiteX72" fmla="*/ 8811 w 396609"/>
                    <a:gd name="connsiteY72" fmla="*/ 8814 h 176271"/>
                    <a:gd name="connsiteX73" fmla="*/ 8811 w 396609"/>
                    <a:gd name="connsiteY73" fmla="*/ 49042 h 176271"/>
                    <a:gd name="connsiteX74" fmla="*/ 21721 w 396609"/>
                    <a:gd name="connsiteY74" fmla="*/ 58975 h 176271"/>
                    <a:gd name="connsiteX75" fmla="*/ 32102 w 396609"/>
                    <a:gd name="connsiteY75" fmla="*/ 66102 h 176271"/>
                    <a:gd name="connsiteX76" fmla="*/ 42465 w 396609"/>
                    <a:gd name="connsiteY76" fmla="*/ 58975 h 176271"/>
                    <a:gd name="connsiteX77" fmla="*/ 59782 w 396609"/>
                    <a:gd name="connsiteY77" fmla="*/ 48474 h 176271"/>
                    <a:gd name="connsiteX78" fmla="*/ 77099 w 396609"/>
                    <a:gd name="connsiteY78" fmla="*/ 58975 h 176271"/>
                    <a:gd name="connsiteX79" fmla="*/ 87479 w 396609"/>
                    <a:gd name="connsiteY79" fmla="*/ 66102 h 176271"/>
                    <a:gd name="connsiteX80" fmla="*/ 97859 w 396609"/>
                    <a:gd name="connsiteY80" fmla="*/ 58975 h 176271"/>
                    <a:gd name="connsiteX81" fmla="*/ 115177 w 396609"/>
                    <a:gd name="connsiteY81" fmla="*/ 48474 h 176271"/>
                    <a:gd name="connsiteX82" fmla="*/ 132494 w 396609"/>
                    <a:gd name="connsiteY82" fmla="*/ 58975 h 176271"/>
                    <a:gd name="connsiteX83" fmla="*/ 142857 w 396609"/>
                    <a:gd name="connsiteY83" fmla="*/ 66102 h 176271"/>
                    <a:gd name="connsiteX84" fmla="*/ 153237 w 396609"/>
                    <a:gd name="connsiteY84" fmla="*/ 58975 h 176271"/>
                    <a:gd name="connsiteX85" fmla="*/ 170537 w 396609"/>
                    <a:gd name="connsiteY85" fmla="*/ 48474 h 176271"/>
                    <a:gd name="connsiteX86" fmla="*/ 187854 w 396609"/>
                    <a:gd name="connsiteY86" fmla="*/ 58975 h 176271"/>
                    <a:gd name="connsiteX87" fmla="*/ 198235 w 396609"/>
                    <a:gd name="connsiteY87" fmla="*/ 66102 h 176271"/>
                    <a:gd name="connsiteX88" fmla="*/ 208615 w 396609"/>
                    <a:gd name="connsiteY88" fmla="*/ 58975 h 176271"/>
                    <a:gd name="connsiteX89" fmla="*/ 225932 w 396609"/>
                    <a:gd name="connsiteY89" fmla="*/ 48474 h 176271"/>
                    <a:gd name="connsiteX90" fmla="*/ 243249 w 396609"/>
                    <a:gd name="connsiteY90" fmla="*/ 58975 h 176271"/>
                    <a:gd name="connsiteX91" fmla="*/ 253629 w 396609"/>
                    <a:gd name="connsiteY91" fmla="*/ 66102 h 176271"/>
                    <a:gd name="connsiteX92" fmla="*/ 264027 w 396609"/>
                    <a:gd name="connsiteY92" fmla="*/ 58975 h 176271"/>
                    <a:gd name="connsiteX93" fmla="*/ 281344 w 396609"/>
                    <a:gd name="connsiteY93" fmla="*/ 48474 h 176271"/>
                    <a:gd name="connsiteX94" fmla="*/ 298644 w 396609"/>
                    <a:gd name="connsiteY94" fmla="*/ 58975 h 176271"/>
                    <a:gd name="connsiteX95" fmla="*/ 309024 w 396609"/>
                    <a:gd name="connsiteY95" fmla="*/ 66102 h 176271"/>
                    <a:gd name="connsiteX96" fmla="*/ 319422 w 396609"/>
                    <a:gd name="connsiteY96" fmla="*/ 58975 h 176271"/>
                    <a:gd name="connsiteX97" fmla="*/ 336739 w 396609"/>
                    <a:gd name="connsiteY97" fmla="*/ 48474 h 176271"/>
                    <a:gd name="connsiteX98" fmla="*/ 354073 w 396609"/>
                    <a:gd name="connsiteY98" fmla="*/ 58975 h 176271"/>
                    <a:gd name="connsiteX99" fmla="*/ 364471 w 396609"/>
                    <a:gd name="connsiteY99" fmla="*/ 66102 h 176271"/>
                    <a:gd name="connsiteX100" fmla="*/ 374868 w 396609"/>
                    <a:gd name="connsiteY100" fmla="*/ 58975 h 176271"/>
                    <a:gd name="connsiteX101" fmla="*/ 387796 w 396609"/>
                    <a:gd name="connsiteY101" fmla="*/ 49042 h 176271"/>
                    <a:gd name="connsiteX102" fmla="*/ 387796 w 396609"/>
                    <a:gd name="connsiteY102" fmla="*/ 8814 h 176271"/>
                    <a:gd name="connsiteX103" fmla="*/ 4407 w 396609"/>
                    <a:gd name="connsiteY103" fmla="*/ 0 h 176271"/>
                    <a:gd name="connsiteX104" fmla="*/ 392203 w 396609"/>
                    <a:gd name="connsiteY104" fmla="*/ 0 h 176271"/>
                    <a:gd name="connsiteX105" fmla="*/ 396609 w 396609"/>
                    <a:gd name="connsiteY105" fmla="*/ 4407 h 176271"/>
                    <a:gd name="connsiteX106" fmla="*/ 396609 w 396609"/>
                    <a:gd name="connsiteY106" fmla="*/ 171864 h 176271"/>
                    <a:gd name="connsiteX107" fmla="*/ 392203 w 396609"/>
                    <a:gd name="connsiteY107" fmla="*/ 176271 h 176271"/>
                    <a:gd name="connsiteX108" fmla="*/ 4407 w 396609"/>
                    <a:gd name="connsiteY108" fmla="*/ 176271 h 176271"/>
                    <a:gd name="connsiteX109" fmla="*/ 0 w 396609"/>
                    <a:gd name="connsiteY109" fmla="*/ 171864 h 176271"/>
                    <a:gd name="connsiteX110" fmla="*/ 0 w 396609"/>
                    <a:gd name="connsiteY110" fmla="*/ 4407 h 176271"/>
                    <a:gd name="connsiteX111" fmla="*/ 4407 w 396609"/>
                    <a:gd name="connsiteY111" fmla="*/ 0 h 1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96609" h="176271">
                      <a:moveTo>
                        <a:pt x="321694" y="96949"/>
                      </a:moveTo>
                      <a:cubicBezTo>
                        <a:pt x="319267" y="96949"/>
                        <a:pt x="317288" y="98928"/>
                        <a:pt x="317288" y="101355"/>
                      </a:cubicBezTo>
                      <a:cubicBezTo>
                        <a:pt x="317288" y="103783"/>
                        <a:pt x="319267" y="105762"/>
                        <a:pt x="321694" y="105762"/>
                      </a:cubicBezTo>
                      <a:cubicBezTo>
                        <a:pt x="324122" y="105762"/>
                        <a:pt x="326101" y="103783"/>
                        <a:pt x="326101" y="101355"/>
                      </a:cubicBezTo>
                      <a:cubicBezTo>
                        <a:pt x="326101" y="98928"/>
                        <a:pt x="324122" y="96949"/>
                        <a:pt x="321694" y="96949"/>
                      </a:cubicBezTo>
                      <a:close/>
                      <a:moveTo>
                        <a:pt x="242372" y="96949"/>
                      </a:moveTo>
                      <a:cubicBezTo>
                        <a:pt x="239945" y="96949"/>
                        <a:pt x="237966" y="98928"/>
                        <a:pt x="237966" y="101355"/>
                      </a:cubicBezTo>
                      <a:cubicBezTo>
                        <a:pt x="237966" y="103783"/>
                        <a:pt x="239945" y="105762"/>
                        <a:pt x="242372" y="105762"/>
                      </a:cubicBezTo>
                      <a:cubicBezTo>
                        <a:pt x="244800" y="105762"/>
                        <a:pt x="246779" y="103783"/>
                        <a:pt x="246779" y="101355"/>
                      </a:cubicBezTo>
                      <a:cubicBezTo>
                        <a:pt x="246779" y="98928"/>
                        <a:pt x="244800" y="96949"/>
                        <a:pt x="242372" y="96949"/>
                      </a:cubicBezTo>
                      <a:close/>
                      <a:moveTo>
                        <a:pt x="154237" y="96949"/>
                      </a:moveTo>
                      <a:cubicBezTo>
                        <a:pt x="151810" y="96949"/>
                        <a:pt x="149831" y="98928"/>
                        <a:pt x="149831" y="101355"/>
                      </a:cubicBezTo>
                      <a:cubicBezTo>
                        <a:pt x="149831" y="103783"/>
                        <a:pt x="151810" y="105762"/>
                        <a:pt x="154237" y="105762"/>
                      </a:cubicBezTo>
                      <a:cubicBezTo>
                        <a:pt x="156665" y="105762"/>
                        <a:pt x="158644" y="103783"/>
                        <a:pt x="158644" y="101355"/>
                      </a:cubicBezTo>
                      <a:cubicBezTo>
                        <a:pt x="158644" y="98928"/>
                        <a:pt x="156665" y="96949"/>
                        <a:pt x="154237" y="96949"/>
                      </a:cubicBezTo>
                      <a:close/>
                      <a:moveTo>
                        <a:pt x="74915" y="96949"/>
                      </a:moveTo>
                      <a:cubicBezTo>
                        <a:pt x="72488" y="96949"/>
                        <a:pt x="70509" y="98928"/>
                        <a:pt x="70509" y="101355"/>
                      </a:cubicBezTo>
                      <a:cubicBezTo>
                        <a:pt x="70509" y="103783"/>
                        <a:pt x="72488" y="105762"/>
                        <a:pt x="74915" y="105762"/>
                      </a:cubicBezTo>
                      <a:cubicBezTo>
                        <a:pt x="77343" y="105762"/>
                        <a:pt x="79322" y="103783"/>
                        <a:pt x="79322" y="101355"/>
                      </a:cubicBezTo>
                      <a:cubicBezTo>
                        <a:pt x="79322" y="98928"/>
                        <a:pt x="77343" y="96949"/>
                        <a:pt x="74915" y="96949"/>
                      </a:cubicBezTo>
                      <a:close/>
                      <a:moveTo>
                        <a:pt x="321694" y="88135"/>
                      </a:moveTo>
                      <a:cubicBezTo>
                        <a:pt x="328976" y="88135"/>
                        <a:pt x="334915" y="94074"/>
                        <a:pt x="334915" y="101355"/>
                      </a:cubicBezTo>
                      <a:cubicBezTo>
                        <a:pt x="334915" y="108637"/>
                        <a:pt x="328976" y="114576"/>
                        <a:pt x="321694" y="114576"/>
                      </a:cubicBezTo>
                      <a:cubicBezTo>
                        <a:pt x="314413" y="114576"/>
                        <a:pt x="308474" y="108637"/>
                        <a:pt x="308474" y="101355"/>
                      </a:cubicBezTo>
                      <a:cubicBezTo>
                        <a:pt x="308474" y="94074"/>
                        <a:pt x="314413" y="88135"/>
                        <a:pt x="321694" y="88135"/>
                      </a:cubicBezTo>
                      <a:close/>
                      <a:moveTo>
                        <a:pt x="242372" y="88135"/>
                      </a:moveTo>
                      <a:cubicBezTo>
                        <a:pt x="249654" y="88135"/>
                        <a:pt x="255593" y="94074"/>
                        <a:pt x="255593" y="101355"/>
                      </a:cubicBezTo>
                      <a:cubicBezTo>
                        <a:pt x="255593" y="108637"/>
                        <a:pt x="249654" y="114576"/>
                        <a:pt x="242372" y="114576"/>
                      </a:cubicBezTo>
                      <a:cubicBezTo>
                        <a:pt x="235091" y="114576"/>
                        <a:pt x="229152" y="108637"/>
                        <a:pt x="229152" y="101355"/>
                      </a:cubicBezTo>
                      <a:cubicBezTo>
                        <a:pt x="229152" y="94074"/>
                        <a:pt x="235091" y="88135"/>
                        <a:pt x="242372" y="88135"/>
                      </a:cubicBezTo>
                      <a:close/>
                      <a:moveTo>
                        <a:pt x="154237" y="88135"/>
                      </a:moveTo>
                      <a:cubicBezTo>
                        <a:pt x="161519" y="88135"/>
                        <a:pt x="167458" y="94074"/>
                        <a:pt x="167458" y="101355"/>
                      </a:cubicBezTo>
                      <a:cubicBezTo>
                        <a:pt x="167458" y="108637"/>
                        <a:pt x="161519" y="114576"/>
                        <a:pt x="154237" y="114576"/>
                      </a:cubicBezTo>
                      <a:cubicBezTo>
                        <a:pt x="146956" y="114576"/>
                        <a:pt x="141017" y="108637"/>
                        <a:pt x="141017" y="101355"/>
                      </a:cubicBezTo>
                      <a:cubicBezTo>
                        <a:pt x="141017" y="94074"/>
                        <a:pt x="146956" y="88135"/>
                        <a:pt x="154237" y="88135"/>
                      </a:cubicBezTo>
                      <a:close/>
                      <a:moveTo>
                        <a:pt x="74915" y="88135"/>
                      </a:moveTo>
                      <a:cubicBezTo>
                        <a:pt x="82197" y="88135"/>
                        <a:pt x="88136" y="94074"/>
                        <a:pt x="88136" y="101355"/>
                      </a:cubicBezTo>
                      <a:cubicBezTo>
                        <a:pt x="88136" y="108637"/>
                        <a:pt x="82197" y="114576"/>
                        <a:pt x="74915" y="114576"/>
                      </a:cubicBezTo>
                      <a:cubicBezTo>
                        <a:pt x="67634" y="114576"/>
                        <a:pt x="61695" y="108637"/>
                        <a:pt x="61695" y="101355"/>
                      </a:cubicBezTo>
                      <a:cubicBezTo>
                        <a:pt x="61695" y="94074"/>
                        <a:pt x="67634" y="88135"/>
                        <a:pt x="74915" y="88135"/>
                      </a:cubicBezTo>
                      <a:close/>
                      <a:moveTo>
                        <a:pt x="59784" y="57286"/>
                      </a:moveTo>
                      <a:cubicBezTo>
                        <a:pt x="55240" y="57286"/>
                        <a:pt x="52985" y="59869"/>
                        <a:pt x="49421" y="64413"/>
                      </a:cubicBezTo>
                      <a:cubicBezTo>
                        <a:pt x="45738" y="69095"/>
                        <a:pt x="41176" y="74913"/>
                        <a:pt x="32104" y="74913"/>
                      </a:cubicBezTo>
                      <a:cubicBezTo>
                        <a:pt x="23032" y="74913"/>
                        <a:pt x="18471" y="69095"/>
                        <a:pt x="14787" y="64413"/>
                      </a:cubicBezTo>
                      <a:cubicBezTo>
                        <a:pt x="12583" y="61607"/>
                        <a:pt x="10862" y="59679"/>
                        <a:pt x="8814" y="58509"/>
                      </a:cubicBezTo>
                      <a:lnTo>
                        <a:pt x="8814" y="167457"/>
                      </a:lnTo>
                      <a:lnTo>
                        <a:pt x="387798" y="167457"/>
                      </a:lnTo>
                      <a:lnTo>
                        <a:pt x="387798" y="58491"/>
                      </a:lnTo>
                      <a:cubicBezTo>
                        <a:pt x="385750" y="59662"/>
                        <a:pt x="384011" y="61607"/>
                        <a:pt x="381808" y="64413"/>
                      </a:cubicBezTo>
                      <a:cubicBezTo>
                        <a:pt x="378124" y="69095"/>
                        <a:pt x="373545" y="74913"/>
                        <a:pt x="364473" y="74913"/>
                      </a:cubicBezTo>
                      <a:cubicBezTo>
                        <a:pt x="355402" y="74913"/>
                        <a:pt x="350823" y="69095"/>
                        <a:pt x="347139" y="64413"/>
                      </a:cubicBezTo>
                      <a:cubicBezTo>
                        <a:pt x="343558" y="59868"/>
                        <a:pt x="341303" y="57286"/>
                        <a:pt x="336742" y="57286"/>
                      </a:cubicBezTo>
                      <a:cubicBezTo>
                        <a:pt x="332180" y="57286"/>
                        <a:pt x="329925" y="59869"/>
                        <a:pt x="326344" y="64413"/>
                      </a:cubicBezTo>
                      <a:cubicBezTo>
                        <a:pt x="322678" y="69095"/>
                        <a:pt x="318099" y="74913"/>
                        <a:pt x="309027" y="74913"/>
                      </a:cubicBezTo>
                      <a:cubicBezTo>
                        <a:pt x="299955" y="74913"/>
                        <a:pt x="295393" y="69095"/>
                        <a:pt x="291727" y="64413"/>
                      </a:cubicBezTo>
                      <a:cubicBezTo>
                        <a:pt x="288146" y="59868"/>
                        <a:pt x="285909" y="57286"/>
                        <a:pt x="281347" y="57286"/>
                      </a:cubicBezTo>
                      <a:cubicBezTo>
                        <a:pt x="276785" y="57286"/>
                        <a:pt x="274530" y="59869"/>
                        <a:pt x="270949" y="64413"/>
                      </a:cubicBezTo>
                      <a:cubicBezTo>
                        <a:pt x="267283" y="69095"/>
                        <a:pt x="262704" y="74913"/>
                        <a:pt x="253632" y="74913"/>
                      </a:cubicBezTo>
                      <a:cubicBezTo>
                        <a:pt x="244560" y="74913"/>
                        <a:pt x="239998" y="69095"/>
                        <a:pt x="236315" y="64413"/>
                      </a:cubicBezTo>
                      <a:cubicBezTo>
                        <a:pt x="232751" y="59868"/>
                        <a:pt x="230497" y="57286"/>
                        <a:pt x="225935" y="57286"/>
                      </a:cubicBezTo>
                      <a:cubicBezTo>
                        <a:pt x="221373" y="57286"/>
                        <a:pt x="219135" y="59869"/>
                        <a:pt x="215555" y="64413"/>
                      </a:cubicBezTo>
                      <a:cubicBezTo>
                        <a:pt x="211871" y="69095"/>
                        <a:pt x="207309" y="74913"/>
                        <a:pt x="198237" y="74913"/>
                      </a:cubicBezTo>
                      <a:cubicBezTo>
                        <a:pt x="189165" y="74913"/>
                        <a:pt x="184604" y="69095"/>
                        <a:pt x="180920" y="64413"/>
                      </a:cubicBezTo>
                      <a:cubicBezTo>
                        <a:pt x="177357" y="59868"/>
                        <a:pt x="175102" y="57286"/>
                        <a:pt x="170540" y="57286"/>
                      </a:cubicBezTo>
                      <a:cubicBezTo>
                        <a:pt x="165978" y="57286"/>
                        <a:pt x="163740" y="59869"/>
                        <a:pt x="160177" y="64413"/>
                      </a:cubicBezTo>
                      <a:cubicBezTo>
                        <a:pt x="156493" y="69095"/>
                        <a:pt x="151931" y="74913"/>
                        <a:pt x="142860" y="74913"/>
                      </a:cubicBezTo>
                      <a:cubicBezTo>
                        <a:pt x="133788" y="74913"/>
                        <a:pt x="129226" y="69095"/>
                        <a:pt x="125542" y="64413"/>
                      </a:cubicBezTo>
                      <a:cubicBezTo>
                        <a:pt x="121979" y="59868"/>
                        <a:pt x="119724" y="57286"/>
                        <a:pt x="115179" y="57286"/>
                      </a:cubicBezTo>
                      <a:cubicBezTo>
                        <a:pt x="110617" y="57286"/>
                        <a:pt x="108380" y="59869"/>
                        <a:pt x="104799" y="64413"/>
                      </a:cubicBezTo>
                      <a:cubicBezTo>
                        <a:pt x="101116" y="69095"/>
                        <a:pt x="96554" y="74913"/>
                        <a:pt x="87482" y="74913"/>
                      </a:cubicBezTo>
                      <a:cubicBezTo>
                        <a:pt x="78427" y="74913"/>
                        <a:pt x="73848" y="69095"/>
                        <a:pt x="70165" y="64413"/>
                      </a:cubicBezTo>
                      <a:cubicBezTo>
                        <a:pt x="66601" y="59868"/>
                        <a:pt x="64346" y="57286"/>
                        <a:pt x="59784" y="57286"/>
                      </a:cubicBezTo>
                      <a:close/>
                      <a:moveTo>
                        <a:pt x="8811" y="8814"/>
                      </a:moveTo>
                      <a:lnTo>
                        <a:pt x="8811" y="49042"/>
                      </a:lnTo>
                      <a:cubicBezTo>
                        <a:pt x="15025" y="50575"/>
                        <a:pt x="18692" y="55136"/>
                        <a:pt x="21721" y="58975"/>
                      </a:cubicBezTo>
                      <a:cubicBezTo>
                        <a:pt x="25285" y="63520"/>
                        <a:pt x="27540" y="66102"/>
                        <a:pt x="32102" y="66102"/>
                      </a:cubicBezTo>
                      <a:cubicBezTo>
                        <a:pt x="36663" y="66102"/>
                        <a:pt x="38901" y="63519"/>
                        <a:pt x="42465" y="58975"/>
                      </a:cubicBezTo>
                      <a:cubicBezTo>
                        <a:pt x="46148" y="54293"/>
                        <a:pt x="50710" y="48474"/>
                        <a:pt x="59782" y="48474"/>
                      </a:cubicBezTo>
                      <a:cubicBezTo>
                        <a:pt x="68854" y="48474"/>
                        <a:pt x="73433" y="54293"/>
                        <a:pt x="77099" y="58975"/>
                      </a:cubicBezTo>
                      <a:cubicBezTo>
                        <a:pt x="80680" y="63520"/>
                        <a:pt x="82917" y="66102"/>
                        <a:pt x="87479" y="66102"/>
                      </a:cubicBezTo>
                      <a:cubicBezTo>
                        <a:pt x="92041" y="66102"/>
                        <a:pt x="94296" y="63519"/>
                        <a:pt x="97859" y="58975"/>
                      </a:cubicBezTo>
                      <a:cubicBezTo>
                        <a:pt x="101543" y="54293"/>
                        <a:pt x="106105" y="48474"/>
                        <a:pt x="115177" y="48474"/>
                      </a:cubicBezTo>
                      <a:cubicBezTo>
                        <a:pt x="124248" y="48474"/>
                        <a:pt x="128810" y="54293"/>
                        <a:pt x="132494" y="58975"/>
                      </a:cubicBezTo>
                      <a:cubicBezTo>
                        <a:pt x="136057" y="63520"/>
                        <a:pt x="138312" y="66102"/>
                        <a:pt x="142857" y="66102"/>
                      </a:cubicBezTo>
                      <a:cubicBezTo>
                        <a:pt x="147402" y="66102"/>
                        <a:pt x="149657" y="63519"/>
                        <a:pt x="153237" y="58975"/>
                      </a:cubicBezTo>
                      <a:cubicBezTo>
                        <a:pt x="156903" y="54293"/>
                        <a:pt x="161465" y="48474"/>
                        <a:pt x="170537" y="48474"/>
                      </a:cubicBezTo>
                      <a:cubicBezTo>
                        <a:pt x="179609" y="48474"/>
                        <a:pt x="184171" y="54293"/>
                        <a:pt x="187854" y="58975"/>
                      </a:cubicBezTo>
                      <a:cubicBezTo>
                        <a:pt x="191418" y="63520"/>
                        <a:pt x="193673" y="66102"/>
                        <a:pt x="198235" y="66102"/>
                      </a:cubicBezTo>
                      <a:cubicBezTo>
                        <a:pt x="202796" y="66102"/>
                        <a:pt x="205034" y="63519"/>
                        <a:pt x="208615" y="58975"/>
                      </a:cubicBezTo>
                      <a:cubicBezTo>
                        <a:pt x="212298" y="54293"/>
                        <a:pt x="216860" y="48474"/>
                        <a:pt x="225932" y="48474"/>
                      </a:cubicBezTo>
                      <a:cubicBezTo>
                        <a:pt x="235004" y="48474"/>
                        <a:pt x="239566" y="54293"/>
                        <a:pt x="243249" y="58975"/>
                      </a:cubicBezTo>
                      <a:cubicBezTo>
                        <a:pt x="246813" y="63520"/>
                        <a:pt x="249068" y="66102"/>
                        <a:pt x="253629" y="66102"/>
                      </a:cubicBezTo>
                      <a:cubicBezTo>
                        <a:pt x="258191" y="66102"/>
                        <a:pt x="260446" y="63519"/>
                        <a:pt x="264027" y="58975"/>
                      </a:cubicBezTo>
                      <a:cubicBezTo>
                        <a:pt x="267693" y="54293"/>
                        <a:pt x="272272" y="48474"/>
                        <a:pt x="281344" y="48474"/>
                      </a:cubicBezTo>
                      <a:cubicBezTo>
                        <a:pt x="290399" y="48474"/>
                        <a:pt x="294978" y="54293"/>
                        <a:pt x="298644" y="58975"/>
                      </a:cubicBezTo>
                      <a:cubicBezTo>
                        <a:pt x="302225" y="63520"/>
                        <a:pt x="304462" y="66102"/>
                        <a:pt x="309024" y="66102"/>
                      </a:cubicBezTo>
                      <a:cubicBezTo>
                        <a:pt x="313586" y="66102"/>
                        <a:pt x="315841" y="63519"/>
                        <a:pt x="319422" y="58975"/>
                      </a:cubicBezTo>
                      <a:cubicBezTo>
                        <a:pt x="323088" y="54293"/>
                        <a:pt x="327667" y="48474"/>
                        <a:pt x="336739" y="48474"/>
                      </a:cubicBezTo>
                      <a:cubicBezTo>
                        <a:pt x="345811" y="48474"/>
                        <a:pt x="350390" y="54293"/>
                        <a:pt x="354073" y="58975"/>
                      </a:cubicBezTo>
                      <a:cubicBezTo>
                        <a:pt x="357654" y="63520"/>
                        <a:pt x="359909" y="66102"/>
                        <a:pt x="364471" y="66102"/>
                      </a:cubicBezTo>
                      <a:cubicBezTo>
                        <a:pt x="369033" y="66102"/>
                        <a:pt x="371288" y="63519"/>
                        <a:pt x="374868" y="58975"/>
                      </a:cubicBezTo>
                      <a:cubicBezTo>
                        <a:pt x="377898" y="55136"/>
                        <a:pt x="381564" y="50575"/>
                        <a:pt x="387796" y="49042"/>
                      </a:cubicBezTo>
                      <a:lnTo>
                        <a:pt x="387796" y="8814"/>
                      </a:lnTo>
                      <a:close/>
                      <a:moveTo>
                        <a:pt x="4407" y="0"/>
                      </a:moveTo>
                      <a:lnTo>
                        <a:pt x="392203" y="0"/>
                      </a:lnTo>
                      <a:cubicBezTo>
                        <a:pt x="394647" y="0"/>
                        <a:pt x="396609" y="1980"/>
                        <a:pt x="396609" y="4407"/>
                      </a:cubicBezTo>
                      <a:lnTo>
                        <a:pt x="396609" y="171864"/>
                      </a:lnTo>
                      <a:cubicBezTo>
                        <a:pt x="396609" y="174291"/>
                        <a:pt x="394647" y="176271"/>
                        <a:pt x="392203" y="176271"/>
                      </a:cubicBezTo>
                      <a:lnTo>
                        <a:pt x="4407" y="176271"/>
                      </a:lnTo>
                      <a:cubicBezTo>
                        <a:pt x="1962" y="176271"/>
                        <a:pt x="0" y="174291"/>
                        <a:pt x="0" y="171864"/>
                      </a:cubicBezTo>
                      <a:lnTo>
                        <a:pt x="0" y="4407"/>
                      </a:lnTo>
                      <a:cubicBezTo>
                        <a:pt x="0" y="1980"/>
                        <a:pt x="1962" y="0"/>
                        <a:pt x="4407" y="0"/>
                      </a:cubicBezTo>
                      <a:close/>
                    </a:path>
                  </a:pathLst>
                </a:custGeom>
                <a:solidFill>
                  <a:schemeClr val="accent1"/>
                </a:solidFill>
                <a:ln w="4382" cap="flat">
                  <a:noFill/>
                  <a:prstDash val="solid"/>
                  <a:miter/>
                </a:ln>
              </p:spPr>
              <p:txBody>
                <a:bodyPr rtlCol="0" anchor="ctr"/>
                <a:lstStyle/>
                <a:p>
                  <a:endParaRPr lang="en-US" sz="1200">
                    <a:latin typeface="+mj-lt"/>
                  </a:endParaRPr>
                </a:p>
              </p:txBody>
            </p:sp>
          </p:grpSp>
          <p:sp>
            <p:nvSpPr>
              <p:cNvPr id="179" name="TextBox 128"/>
              <p:cNvSpPr txBox="1"/>
              <p:nvPr/>
            </p:nvSpPr>
            <p:spPr>
              <a:xfrm>
                <a:off x="5155036" y="2316464"/>
                <a:ext cx="569388" cy="246221"/>
              </a:xfrm>
              <a:prstGeom prst="rect">
                <a:avLst/>
              </a:prstGeom>
              <a:noFill/>
            </p:spPr>
            <p:txBody>
              <a:bodyPr wrap="none" rtlCol="0" anchor="ctr">
                <a:spAutoFit/>
              </a:bodyPr>
              <a:lstStyle/>
              <a:p>
                <a:pPr algn="r"/>
                <a:r>
                  <a:rPr lang="zh-CN" altLang="en-US" sz="1000">
                    <a:solidFill>
                      <a:schemeClr val="accent1"/>
                    </a:solidFill>
                    <a:latin typeface="+mj-lt"/>
                  </a:rPr>
                  <a:t>乳腺癌</a:t>
                </a:r>
                <a:endParaRPr lang="en-US" sz="1000">
                  <a:solidFill>
                    <a:schemeClr val="accent1"/>
                  </a:solidFill>
                  <a:latin typeface="+mj-lt"/>
                </a:endParaRPr>
              </a:p>
            </p:txBody>
          </p:sp>
          <p:sp>
            <p:nvSpPr>
              <p:cNvPr id="180" name="TextBox 129"/>
              <p:cNvSpPr txBox="1"/>
              <p:nvPr/>
            </p:nvSpPr>
            <p:spPr>
              <a:xfrm>
                <a:off x="5026795" y="5033708"/>
                <a:ext cx="697628" cy="246221"/>
              </a:xfrm>
              <a:prstGeom prst="rect">
                <a:avLst/>
              </a:prstGeom>
              <a:noFill/>
            </p:spPr>
            <p:txBody>
              <a:bodyPr wrap="none" rtlCol="0" anchor="ctr">
                <a:spAutoFit/>
              </a:bodyPr>
              <a:lstStyle/>
              <a:p>
                <a:pPr algn="r"/>
                <a:r>
                  <a:rPr lang="zh-CN" altLang="en-US" sz="1000">
                    <a:solidFill>
                      <a:schemeClr val="accent1"/>
                    </a:solidFill>
                    <a:latin typeface="+mj-lt"/>
                  </a:rPr>
                  <a:t>结直肠癌</a:t>
                </a:r>
                <a:endParaRPr lang="en-US" sz="1000">
                  <a:solidFill>
                    <a:schemeClr val="accent1"/>
                  </a:solidFill>
                  <a:latin typeface="+mj-lt"/>
                </a:endParaRPr>
              </a:p>
            </p:txBody>
          </p:sp>
          <p:sp>
            <p:nvSpPr>
              <p:cNvPr id="181" name="TextBox 130"/>
              <p:cNvSpPr txBox="1"/>
              <p:nvPr/>
            </p:nvSpPr>
            <p:spPr>
              <a:xfrm>
                <a:off x="5155036" y="4049858"/>
                <a:ext cx="569388" cy="246221"/>
              </a:xfrm>
              <a:prstGeom prst="rect">
                <a:avLst/>
              </a:prstGeom>
              <a:noFill/>
            </p:spPr>
            <p:txBody>
              <a:bodyPr wrap="none" rtlCol="0" anchor="ctr">
                <a:spAutoFit/>
              </a:bodyPr>
              <a:lstStyle/>
              <a:p>
                <a:pPr algn="r"/>
                <a:r>
                  <a:rPr lang="zh-CN" altLang="en-US" sz="1000">
                    <a:solidFill>
                      <a:schemeClr val="accent1"/>
                    </a:solidFill>
                    <a:latin typeface="+mj-lt"/>
                  </a:rPr>
                  <a:t>卵巢癌</a:t>
                </a:r>
                <a:endParaRPr lang="en-US" sz="1000">
                  <a:solidFill>
                    <a:schemeClr val="accent1"/>
                  </a:solidFill>
                  <a:latin typeface="+mj-lt"/>
                </a:endParaRPr>
              </a:p>
            </p:txBody>
          </p:sp>
          <p:sp>
            <p:nvSpPr>
              <p:cNvPr id="182" name="TextBox 131"/>
              <p:cNvSpPr txBox="1"/>
              <p:nvPr/>
            </p:nvSpPr>
            <p:spPr>
              <a:xfrm>
                <a:off x="5155036" y="4366188"/>
                <a:ext cx="569388" cy="246221"/>
              </a:xfrm>
              <a:prstGeom prst="rect">
                <a:avLst/>
              </a:prstGeom>
              <a:noFill/>
            </p:spPr>
            <p:txBody>
              <a:bodyPr wrap="none" rtlCol="0" anchor="ctr">
                <a:spAutoFit/>
              </a:bodyPr>
              <a:lstStyle/>
              <a:p>
                <a:pPr algn="r"/>
                <a:r>
                  <a:rPr lang="zh-CN" altLang="en-US" sz="1000">
                    <a:solidFill>
                      <a:schemeClr val="accent1"/>
                    </a:solidFill>
                    <a:latin typeface="+mj-lt"/>
                  </a:rPr>
                  <a:t>宫颈癌</a:t>
                </a:r>
                <a:endParaRPr lang="en-US" sz="1000">
                  <a:solidFill>
                    <a:schemeClr val="accent1"/>
                  </a:solidFill>
                  <a:latin typeface="+mj-lt"/>
                </a:endParaRPr>
              </a:p>
            </p:txBody>
          </p:sp>
          <p:sp>
            <p:nvSpPr>
              <p:cNvPr id="183" name="TextBox 132"/>
              <p:cNvSpPr txBox="1"/>
              <p:nvPr/>
            </p:nvSpPr>
            <p:spPr>
              <a:xfrm>
                <a:off x="5283277" y="3072261"/>
                <a:ext cx="441146" cy="246221"/>
              </a:xfrm>
              <a:prstGeom prst="rect">
                <a:avLst/>
              </a:prstGeom>
              <a:noFill/>
            </p:spPr>
            <p:txBody>
              <a:bodyPr wrap="none" rtlCol="0" anchor="ctr">
                <a:spAutoFit/>
              </a:bodyPr>
              <a:lstStyle/>
              <a:p>
                <a:pPr algn="r"/>
                <a:r>
                  <a:rPr lang="zh-CN" altLang="en-US" sz="1000">
                    <a:solidFill>
                      <a:schemeClr val="accent1"/>
                    </a:solidFill>
                    <a:latin typeface="+mj-lt"/>
                  </a:rPr>
                  <a:t>肝癌</a:t>
                </a:r>
                <a:endParaRPr lang="en-US" sz="1000">
                  <a:solidFill>
                    <a:schemeClr val="accent1"/>
                  </a:solidFill>
                  <a:latin typeface="+mj-lt"/>
                </a:endParaRPr>
              </a:p>
            </p:txBody>
          </p:sp>
          <p:sp>
            <p:nvSpPr>
              <p:cNvPr id="184" name="TextBox 133"/>
              <p:cNvSpPr txBox="1"/>
              <p:nvPr/>
            </p:nvSpPr>
            <p:spPr>
              <a:xfrm>
                <a:off x="5155036" y="3397252"/>
                <a:ext cx="569388" cy="246221"/>
              </a:xfrm>
              <a:prstGeom prst="rect">
                <a:avLst/>
              </a:prstGeom>
              <a:noFill/>
            </p:spPr>
            <p:txBody>
              <a:bodyPr wrap="none" rtlCol="0" anchor="ctr">
                <a:spAutoFit/>
              </a:bodyPr>
              <a:lstStyle/>
              <a:p>
                <a:pPr algn="r"/>
                <a:r>
                  <a:rPr lang="zh-CN" altLang="en-US" sz="1000">
                    <a:solidFill>
                      <a:schemeClr val="accent1"/>
                    </a:solidFill>
                    <a:latin typeface="+mj-lt"/>
                  </a:rPr>
                  <a:t>胆管癌</a:t>
                </a:r>
                <a:endParaRPr lang="en-US" sz="1000">
                  <a:solidFill>
                    <a:schemeClr val="accent1"/>
                  </a:solidFill>
                  <a:latin typeface="+mj-lt"/>
                </a:endParaRPr>
              </a:p>
            </p:txBody>
          </p:sp>
          <p:sp>
            <p:nvSpPr>
              <p:cNvPr id="185" name="Oval 251"/>
              <p:cNvSpPr/>
              <p:nvPr/>
            </p:nvSpPr>
            <p:spPr>
              <a:xfrm>
                <a:off x="5764875" y="2300018"/>
                <a:ext cx="643504" cy="656158"/>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pic>
            <p:nvPicPr>
              <p:cNvPr id="186" name="Graphic 3"/>
              <p:cNvPicPr>
                <a:picLocks noChangeAspect="1"/>
              </p:cNvPicPr>
              <p:nvPr/>
            </p:nvPicPr>
            <p:blipFill rotWithShape="1">
              <a:blip r:embed="rId5"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a:xfrm>
                <a:off x="5942194" y="2333080"/>
                <a:ext cx="472366" cy="552161"/>
              </a:xfrm>
              <a:prstGeom prst="ellipse">
                <a:avLst/>
              </a:prstGeom>
              <a:noFill/>
              <a:ln w="19050">
                <a:noFill/>
              </a:ln>
            </p:spPr>
          </p:pic>
          <p:sp>
            <p:nvSpPr>
              <p:cNvPr id="187" name="Oval 147"/>
              <p:cNvSpPr/>
              <p:nvPr/>
            </p:nvSpPr>
            <p:spPr>
              <a:xfrm>
                <a:off x="5837040" y="1435988"/>
                <a:ext cx="643504" cy="656158"/>
              </a:xfrm>
              <a:prstGeom prst="ellipse">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grpSp>
            <p:nvGrpSpPr>
              <p:cNvPr id="188" name="Group 8"/>
              <p:cNvGrpSpPr>
                <a:grpSpLocks noChangeAspect="1"/>
              </p:cNvGrpSpPr>
              <p:nvPr/>
            </p:nvGrpSpPr>
            <p:grpSpPr bwMode="auto">
              <a:xfrm>
                <a:off x="5952577" y="1529259"/>
                <a:ext cx="402657" cy="459665"/>
                <a:chOff x="3564" y="-930"/>
                <a:chExt cx="853" cy="955"/>
              </a:xfrm>
              <a:solidFill>
                <a:schemeClr val="accent1"/>
              </a:solidFill>
            </p:grpSpPr>
            <p:sp>
              <p:nvSpPr>
                <p:cNvPr id="200" name="Freeform 9"/>
                <p:cNvSpPr/>
                <p:nvPr/>
              </p:nvSpPr>
              <p:spPr bwMode="auto">
                <a:xfrm>
                  <a:off x="3607" y="-930"/>
                  <a:ext cx="717" cy="351"/>
                </a:xfrm>
                <a:custGeom>
                  <a:avLst/>
                  <a:gdLst>
                    <a:gd name="T0" fmla="*/ 5 w 300"/>
                    <a:gd name="T1" fmla="*/ 21 h 147"/>
                    <a:gd name="T2" fmla="*/ 27 w 300"/>
                    <a:gd name="T3" fmla="*/ 31 h 147"/>
                    <a:gd name="T4" fmla="*/ 53 w 300"/>
                    <a:gd name="T5" fmla="*/ 76 h 147"/>
                    <a:gd name="T6" fmla="*/ 54 w 300"/>
                    <a:gd name="T7" fmla="*/ 85 h 147"/>
                    <a:gd name="T8" fmla="*/ 71 w 300"/>
                    <a:gd name="T9" fmla="*/ 129 h 147"/>
                    <a:gd name="T10" fmla="*/ 77 w 300"/>
                    <a:gd name="T11" fmla="*/ 135 h 147"/>
                    <a:gd name="T12" fmla="*/ 88 w 300"/>
                    <a:gd name="T13" fmla="*/ 146 h 147"/>
                    <a:gd name="T14" fmla="*/ 89 w 300"/>
                    <a:gd name="T15" fmla="*/ 146 h 147"/>
                    <a:gd name="T16" fmla="*/ 93 w 300"/>
                    <a:gd name="T17" fmla="*/ 147 h 147"/>
                    <a:gd name="T18" fmla="*/ 97 w 300"/>
                    <a:gd name="T19" fmla="*/ 146 h 147"/>
                    <a:gd name="T20" fmla="*/ 98 w 300"/>
                    <a:gd name="T21" fmla="*/ 145 h 147"/>
                    <a:gd name="T22" fmla="*/ 166 w 300"/>
                    <a:gd name="T23" fmla="*/ 117 h 147"/>
                    <a:gd name="T24" fmla="*/ 202 w 300"/>
                    <a:gd name="T25" fmla="*/ 124 h 147"/>
                    <a:gd name="T26" fmla="*/ 210 w 300"/>
                    <a:gd name="T27" fmla="*/ 120 h 147"/>
                    <a:gd name="T28" fmla="*/ 210 w 300"/>
                    <a:gd name="T29" fmla="*/ 119 h 147"/>
                    <a:gd name="T30" fmla="*/ 244 w 300"/>
                    <a:gd name="T31" fmla="*/ 76 h 147"/>
                    <a:gd name="T32" fmla="*/ 250 w 300"/>
                    <a:gd name="T33" fmla="*/ 73 h 147"/>
                    <a:gd name="T34" fmla="*/ 294 w 300"/>
                    <a:gd name="T35" fmla="*/ 30 h 147"/>
                    <a:gd name="T36" fmla="*/ 300 w 300"/>
                    <a:gd name="T37" fmla="*/ 7 h 147"/>
                    <a:gd name="T38" fmla="*/ 294 w 300"/>
                    <a:gd name="T39" fmla="*/ 0 h 147"/>
                    <a:gd name="T40" fmla="*/ 287 w 300"/>
                    <a:gd name="T41" fmla="*/ 6 h 147"/>
                    <a:gd name="T42" fmla="*/ 287 w 300"/>
                    <a:gd name="T43" fmla="*/ 6 h 147"/>
                    <a:gd name="T44" fmla="*/ 282 w 300"/>
                    <a:gd name="T45" fmla="*/ 26 h 147"/>
                    <a:gd name="T46" fmla="*/ 244 w 300"/>
                    <a:gd name="T47" fmla="*/ 62 h 147"/>
                    <a:gd name="T48" fmla="*/ 238 w 300"/>
                    <a:gd name="T49" fmla="*/ 65 h 147"/>
                    <a:gd name="T50" fmla="*/ 200 w 300"/>
                    <a:gd name="T51" fmla="*/ 110 h 147"/>
                    <a:gd name="T52" fmla="*/ 166 w 300"/>
                    <a:gd name="T53" fmla="*/ 105 h 147"/>
                    <a:gd name="T54" fmla="*/ 93 w 300"/>
                    <a:gd name="T55" fmla="*/ 133 h 147"/>
                    <a:gd name="T56" fmla="*/ 85 w 300"/>
                    <a:gd name="T57" fmla="*/ 126 h 147"/>
                    <a:gd name="T58" fmla="*/ 79 w 300"/>
                    <a:gd name="T59" fmla="*/ 120 h 147"/>
                    <a:gd name="T60" fmla="*/ 66 w 300"/>
                    <a:gd name="T61" fmla="*/ 84 h 147"/>
                    <a:gd name="T62" fmla="*/ 66 w 300"/>
                    <a:gd name="T63" fmla="*/ 75 h 147"/>
                    <a:gd name="T64" fmla="*/ 35 w 300"/>
                    <a:gd name="T65" fmla="*/ 21 h 147"/>
                    <a:gd name="T66" fmla="*/ 8 w 300"/>
                    <a:gd name="T67" fmla="*/ 8 h 147"/>
                    <a:gd name="T68" fmla="*/ 0 w 300"/>
                    <a:gd name="T69" fmla="*/ 13 h 147"/>
                    <a:gd name="T70" fmla="*/ 5 w 300"/>
                    <a:gd name="T71" fmla="*/ 2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147">
                      <a:moveTo>
                        <a:pt x="5" y="21"/>
                      </a:moveTo>
                      <a:cubicBezTo>
                        <a:pt x="10" y="21"/>
                        <a:pt x="25" y="29"/>
                        <a:pt x="27" y="31"/>
                      </a:cubicBezTo>
                      <a:cubicBezTo>
                        <a:pt x="42" y="42"/>
                        <a:pt x="52" y="58"/>
                        <a:pt x="53" y="76"/>
                      </a:cubicBezTo>
                      <a:cubicBezTo>
                        <a:pt x="54" y="79"/>
                        <a:pt x="54" y="82"/>
                        <a:pt x="54" y="85"/>
                      </a:cubicBezTo>
                      <a:cubicBezTo>
                        <a:pt x="55" y="100"/>
                        <a:pt x="56" y="116"/>
                        <a:pt x="71" y="129"/>
                      </a:cubicBezTo>
                      <a:cubicBezTo>
                        <a:pt x="71" y="130"/>
                        <a:pt x="74" y="132"/>
                        <a:pt x="77" y="135"/>
                      </a:cubicBezTo>
                      <a:cubicBezTo>
                        <a:pt x="84" y="142"/>
                        <a:pt x="87" y="145"/>
                        <a:pt x="88" y="146"/>
                      </a:cubicBezTo>
                      <a:cubicBezTo>
                        <a:pt x="88" y="146"/>
                        <a:pt x="89" y="146"/>
                        <a:pt x="89" y="146"/>
                      </a:cubicBezTo>
                      <a:cubicBezTo>
                        <a:pt x="90" y="147"/>
                        <a:pt x="92" y="147"/>
                        <a:pt x="93" y="147"/>
                      </a:cubicBezTo>
                      <a:cubicBezTo>
                        <a:pt x="95" y="147"/>
                        <a:pt x="96" y="147"/>
                        <a:pt x="97" y="146"/>
                      </a:cubicBezTo>
                      <a:cubicBezTo>
                        <a:pt x="98" y="146"/>
                        <a:pt x="98" y="146"/>
                        <a:pt x="98" y="145"/>
                      </a:cubicBezTo>
                      <a:cubicBezTo>
                        <a:pt x="116" y="127"/>
                        <a:pt x="141" y="117"/>
                        <a:pt x="166" y="117"/>
                      </a:cubicBezTo>
                      <a:cubicBezTo>
                        <a:pt x="179" y="117"/>
                        <a:pt x="190" y="119"/>
                        <a:pt x="202" y="124"/>
                      </a:cubicBezTo>
                      <a:cubicBezTo>
                        <a:pt x="205" y="125"/>
                        <a:pt x="209" y="123"/>
                        <a:pt x="210" y="120"/>
                      </a:cubicBezTo>
                      <a:cubicBezTo>
                        <a:pt x="210" y="120"/>
                        <a:pt x="210" y="119"/>
                        <a:pt x="210" y="119"/>
                      </a:cubicBezTo>
                      <a:cubicBezTo>
                        <a:pt x="214" y="101"/>
                        <a:pt x="225" y="86"/>
                        <a:pt x="244" y="76"/>
                      </a:cubicBezTo>
                      <a:cubicBezTo>
                        <a:pt x="246" y="75"/>
                        <a:pt x="248" y="74"/>
                        <a:pt x="250" y="73"/>
                      </a:cubicBezTo>
                      <a:cubicBezTo>
                        <a:pt x="268" y="62"/>
                        <a:pt x="288" y="52"/>
                        <a:pt x="294" y="30"/>
                      </a:cubicBezTo>
                      <a:cubicBezTo>
                        <a:pt x="297" y="22"/>
                        <a:pt x="298" y="15"/>
                        <a:pt x="300" y="7"/>
                      </a:cubicBezTo>
                      <a:cubicBezTo>
                        <a:pt x="300" y="3"/>
                        <a:pt x="298" y="0"/>
                        <a:pt x="294" y="0"/>
                      </a:cubicBezTo>
                      <a:cubicBezTo>
                        <a:pt x="291" y="0"/>
                        <a:pt x="288" y="2"/>
                        <a:pt x="287" y="6"/>
                      </a:cubicBezTo>
                      <a:cubicBezTo>
                        <a:pt x="287" y="6"/>
                        <a:pt x="287" y="6"/>
                        <a:pt x="287" y="6"/>
                      </a:cubicBezTo>
                      <a:cubicBezTo>
                        <a:pt x="287" y="9"/>
                        <a:pt x="283" y="24"/>
                        <a:pt x="282" y="26"/>
                      </a:cubicBezTo>
                      <a:cubicBezTo>
                        <a:pt x="277" y="43"/>
                        <a:pt x="261" y="52"/>
                        <a:pt x="244" y="62"/>
                      </a:cubicBezTo>
                      <a:cubicBezTo>
                        <a:pt x="242" y="63"/>
                        <a:pt x="240" y="64"/>
                        <a:pt x="238" y="65"/>
                      </a:cubicBezTo>
                      <a:cubicBezTo>
                        <a:pt x="218" y="76"/>
                        <a:pt x="205" y="91"/>
                        <a:pt x="200" y="110"/>
                      </a:cubicBezTo>
                      <a:cubicBezTo>
                        <a:pt x="189" y="106"/>
                        <a:pt x="178" y="105"/>
                        <a:pt x="166" y="105"/>
                      </a:cubicBezTo>
                      <a:cubicBezTo>
                        <a:pt x="139" y="104"/>
                        <a:pt x="113" y="115"/>
                        <a:pt x="93" y="133"/>
                      </a:cubicBezTo>
                      <a:cubicBezTo>
                        <a:pt x="91" y="131"/>
                        <a:pt x="87" y="128"/>
                        <a:pt x="85" y="126"/>
                      </a:cubicBezTo>
                      <a:cubicBezTo>
                        <a:pt x="82" y="123"/>
                        <a:pt x="80" y="121"/>
                        <a:pt x="79" y="120"/>
                      </a:cubicBezTo>
                      <a:cubicBezTo>
                        <a:pt x="68" y="110"/>
                        <a:pt x="67" y="99"/>
                        <a:pt x="66" y="84"/>
                      </a:cubicBezTo>
                      <a:cubicBezTo>
                        <a:pt x="66" y="81"/>
                        <a:pt x="66" y="78"/>
                        <a:pt x="66" y="75"/>
                      </a:cubicBezTo>
                      <a:cubicBezTo>
                        <a:pt x="64" y="54"/>
                        <a:pt x="53" y="34"/>
                        <a:pt x="35" y="21"/>
                      </a:cubicBezTo>
                      <a:cubicBezTo>
                        <a:pt x="32" y="19"/>
                        <a:pt x="15" y="10"/>
                        <a:pt x="8" y="8"/>
                      </a:cubicBezTo>
                      <a:cubicBezTo>
                        <a:pt x="4" y="8"/>
                        <a:pt x="1" y="10"/>
                        <a:pt x="0" y="13"/>
                      </a:cubicBezTo>
                      <a:cubicBezTo>
                        <a:pt x="0" y="17"/>
                        <a:pt x="2" y="20"/>
                        <a:pt x="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1" name="Freeform 10"/>
                <p:cNvSpPr/>
                <p:nvPr/>
              </p:nvSpPr>
              <p:spPr bwMode="auto">
                <a:xfrm>
                  <a:off x="4154" y="-923"/>
                  <a:ext cx="251" cy="939"/>
                </a:xfrm>
                <a:custGeom>
                  <a:avLst/>
                  <a:gdLst>
                    <a:gd name="T0" fmla="*/ 62 w 105"/>
                    <a:gd name="T1" fmla="*/ 311 h 393"/>
                    <a:gd name="T2" fmla="*/ 53 w 105"/>
                    <a:gd name="T3" fmla="*/ 307 h 393"/>
                    <a:gd name="T4" fmla="*/ 23 w 105"/>
                    <a:gd name="T5" fmla="*/ 281 h 393"/>
                    <a:gd name="T6" fmla="*/ 18 w 105"/>
                    <a:gd name="T7" fmla="*/ 269 h 393"/>
                    <a:gd name="T8" fmla="*/ 15 w 105"/>
                    <a:gd name="T9" fmla="*/ 261 h 393"/>
                    <a:gd name="T10" fmla="*/ 15 w 105"/>
                    <a:gd name="T11" fmla="*/ 261 h 393"/>
                    <a:gd name="T12" fmla="*/ 16 w 105"/>
                    <a:gd name="T13" fmla="*/ 135 h 393"/>
                    <a:gd name="T14" fmla="*/ 14 w 105"/>
                    <a:gd name="T15" fmla="*/ 133 h 393"/>
                    <a:gd name="T16" fmla="*/ 23 w 105"/>
                    <a:gd name="T17" fmla="*/ 113 h 393"/>
                    <a:gd name="T18" fmla="*/ 53 w 105"/>
                    <a:gd name="T19" fmla="*/ 87 h 393"/>
                    <a:gd name="T20" fmla="*/ 62 w 105"/>
                    <a:gd name="T21" fmla="*/ 83 h 393"/>
                    <a:gd name="T22" fmla="*/ 102 w 105"/>
                    <a:gd name="T23" fmla="*/ 34 h 393"/>
                    <a:gd name="T24" fmla="*/ 103 w 105"/>
                    <a:gd name="T25" fmla="*/ 6 h 393"/>
                    <a:gd name="T26" fmla="*/ 96 w 105"/>
                    <a:gd name="T27" fmla="*/ 1 h 393"/>
                    <a:gd name="T28" fmla="*/ 91 w 105"/>
                    <a:gd name="T29" fmla="*/ 8 h 393"/>
                    <a:gd name="T30" fmla="*/ 91 w 105"/>
                    <a:gd name="T31" fmla="*/ 8 h 393"/>
                    <a:gd name="T32" fmla="*/ 90 w 105"/>
                    <a:gd name="T33" fmla="*/ 31 h 393"/>
                    <a:gd name="T34" fmla="*/ 56 w 105"/>
                    <a:gd name="T35" fmla="*/ 72 h 393"/>
                    <a:gd name="T36" fmla="*/ 48 w 105"/>
                    <a:gd name="T37" fmla="*/ 76 h 393"/>
                    <a:gd name="T38" fmla="*/ 11 w 105"/>
                    <a:gd name="T39" fmla="*/ 108 h 393"/>
                    <a:gd name="T40" fmla="*/ 3 w 105"/>
                    <a:gd name="T41" fmla="*/ 128 h 393"/>
                    <a:gd name="T42" fmla="*/ 3 w 105"/>
                    <a:gd name="T43" fmla="*/ 129 h 393"/>
                    <a:gd name="T44" fmla="*/ 5 w 105"/>
                    <a:gd name="T45" fmla="*/ 142 h 393"/>
                    <a:gd name="T46" fmla="*/ 6 w 105"/>
                    <a:gd name="T47" fmla="*/ 143 h 393"/>
                    <a:gd name="T48" fmla="*/ 6 w 105"/>
                    <a:gd name="T49" fmla="*/ 252 h 393"/>
                    <a:gd name="T50" fmla="*/ 2 w 105"/>
                    <a:gd name="T51" fmla="*/ 263 h 393"/>
                    <a:gd name="T52" fmla="*/ 2 w 105"/>
                    <a:gd name="T53" fmla="*/ 264 h 393"/>
                    <a:gd name="T54" fmla="*/ 6 w 105"/>
                    <a:gd name="T55" fmla="*/ 274 h 393"/>
                    <a:gd name="T56" fmla="*/ 11 w 105"/>
                    <a:gd name="T57" fmla="*/ 286 h 393"/>
                    <a:gd name="T58" fmla="*/ 48 w 105"/>
                    <a:gd name="T59" fmla="*/ 318 h 393"/>
                    <a:gd name="T60" fmla="*/ 56 w 105"/>
                    <a:gd name="T61" fmla="*/ 322 h 393"/>
                    <a:gd name="T62" fmla="*/ 90 w 105"/>
                    <a:gd name="T63" fmla="*/ 363 h 393"/>
                    <a:gd name="T64" fmla="*/ 91 w 105"/>
                    <a:gd name="T65" fmla="*/ 386 h 393"/>
                    <a:gd name="T66" fmla="*/ 96 w 105"/>
                    <a:gd name="T67" fmla="*/ 393 h 393"/>
                    <a:gd name="T68" fmla="*/ 96 w 105"/>
                    <a:gd name="T69" fmla="*/ 393 h 393"/>
                    <a:gd name="T70" fmla="*/ 97 w 105"/>
                    <a:gd name="T71" fmla="*/ 393 h 393"/>
                    <a:gd name="T72" fmla="*/ 103 w 105"/>
                    <a:gd name="T73" fmla="*/ 388 h 393"/>
                    <a:gd name="T74" fmla="*/ 102 w 105"/>
                    <a:gd name="T75" fmla="*/ 360 h 393"/>
                    <a:gd name="T76" fmla="*/ 62 w 105"/>
                    <a:gd name="T77" fmla="*/ 31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 h="393">
                      <a:moveTo>
                        <a:pt x="62" y="311"/>
                      </a:moveTo>
                      <a:cubicBezTo>
                        <a:pt x="59" y="310"/>
                        <a:pt x="56" y="308"/>
                        <a:pt x="53" y="307"/>
                      </a:cubicBezTo>
                      <a:cubicBezTo>
                        <a:pt x="40" y="300"/>
                        <a:pt x="28" y="294"/>
                        <a:pt x="23" y="281"/>
                      </a:cubicBezTo>
                      <a:cubicBezTo>
                        <a:pt x="22" y="280"/>
                        <a:pt x="20" y="275"/>
                        <a:pt x="18" y="269"/>
                      </a:cubicBezTo>
                      <a:cubicBezTo>
                        <a:pt x="17" y="266"/>
                        <a:pt x="15" y="263"/>
                        <a:pt x="15" y="261"/>
                      </a:cubicBezTo>
                      <a:cubicBezTo>
                        <a:pt x="15" y="261"/>
                        <a:pt x="15" y="261"/>
                        <a:pt x="15" y="261"/>
                      </a:cubicBezTo>
                      <a:cubicBezTo>
                        <a:pt x="49" y="226"/>
                        <a:pt x="49" y="170"/>
                        <a:pt x="16" y="135"/>
                      </a:cubicBezTo>
                      <a:cubicBezTo>
                        <a:pt x="15" y="134"/>
                        <a:pt x="15" y="134"/>
                        <a:pt x="14" y="133"/>
                      </a:cubicBezTo>
                      <a:cubicBezTo>
                        <a:pt x="16" y="130"/>
                        <a:pt x="19" y="124"/>
                        <a:pt x="23" y="113"/>
                      </a:cubicBezTo>
                      <a:cubicBezTo>
                        <a:pt x="28" y="100"/>
                        <a:pt x="40" y="94"/>
                        <a:pt x="53" y="87"/>
                      </a:cubicBezTo>
                      <a:cubicBezTo>
                        <a:pt x="56" y="86"/>
                        <a:pt x="59" y="84"/>
                        <a:pt x="62" y="83"/>
                      </a:cubicBezTo>
                      <a:cubicBezTo>
                        <a:pt x="81" y="73"/>
                        <a:pt x="96" y="56"/>
                        <a:pt x="102" y="34"/>
                      </a:cubicBezTo>
                      <a:cubicBezTo>
                        <a:pt x="103" y="31"/>
                        <a:pt x="105" y="14"/>
                        <a:pt x="103" y="6"/>
                      </a:cubicBezTo>
                      <a:cubicBezTo>
                        <a:pt x="103" y="3"/>
                        <a:pt x="99" y="0"/>
                        <a:pt x="96" y="1"/>
                      </a:cubicBezTo>
                      <a:cubicBezTo>
                        <a:pt x="93" y="2"/>
                        <a:pt x="90" y="5"/>
                        <a:pt x="91" y="8"/>
                      </a:cubicBezTo>
                      <a:cubicBezTo>
                        <a:pt x="91" y="8"/>
                        <a:pt x="91" y="8"/>
                        <a:pt x="91" y="8"/>
                      </a:cubicBezTo>
                      <a:cubicBezTo>
                        <a:pt x="92" y="16"/>
                        <a:pt x="91" y="24"/>
                        <a:pt x="90" y="31"/>
                      </a:cubicBezTo>
                      <a:cubicBezTo>
                        <a:pt x="85" y="49"/>
                        <a:pt x="72" y="64"/>
                        <a:pt x="56" y="72"/>
                      </a:cubicBezTo>
                      <a:cubicBezTo>
                        <a:pt x="53" y="73"/>
                        <a:pt x="50" y="75"/>
                        <a:pt x="48" y="76"/>
                      </a:cubicBezTo>
                      <a:cubicBezTo>
                        <a:pt x="33" y="83"/>
                        <a:pt x="18" y="91"/>
                        <a:pt x="11" y="108"/>
                      </a:cubicBezTo>
                      <a:cubicBezTo>
                        <a:pt x="10" y="111"/>
                        <a:pt x="4" y="125"/>
                        <a:pt x="3" y="128"/>
                      </a:cubicBezTo>
                      <a:cubicBezTo>
                        <a:pt x="3" y="129"/>
                        <a:pt x="3" y="129"/>
                        <a:pt x="3" y="129"/>
                      </a:cubicBezTo>
                      <a:cubicBezTo>
                        <a:pt x="0" y="133"/>
                        <a:pt x="1" y="139"/>
                        <a:pt x="5" y="142"/>
                      </a:cubicBezTo>
                      <a:cubicBezTo>
                        <a:pt x="5" y="142"/>
                        <a:pt x="6" y="142"/>
                        <a:pt x="6" y="143"/>
                      </a:cubicBezTo>
                      <a:cubicBezTo>
                        <a:pt x="36" y="173"/>
                        <a:pt x="36" y="222"/>
                        <a:pt x="6" y="252"/>
                      </a:cubicBezTo>
                      <a:cubicBezTo>
                        <a:pt x="3" y="255"/>
                        <a:pt x="1" y="259"/>
                        <a:pt x="2" y="263"/>
                      </a:cubicBezTo>
                      <a:cubicBezTo>
                        <a:pt x="2" y="264"/>
                        <a:pt x="2" y="264"/>
                        <a:pt x="2" y="264"/>
                      </a:cubicBezTo>
                      <a:cubicBezTo>
                        <a:pt x="3" y="265"/>
                        <a:pt x="4" y="270"/>
                        <a:pt x="6" y="274"/>
                      </a:cubicBezTo>
                      <a:cubicBezTo>
                        <a:pt x="8" y="279"/>
                        <a:pt x="11" y="285"/>
                        <a:pt x="11" y="286"/>
                      </a:cubicBezTo>
                      <a:cubicBezTo>
                        <a:pt x="18" y="303"/>
                        <a:pt x="33" y="311"/>
                        <a:pt x="48" y="318"/>
                      </a:cubicBezTo>
                      <a:cubicBezTo>
                        <a:pt x="50" y="319"/>
                        <a:pt x="53" y="321"/>
                        <a:pt x="56" y="322"/>
                      </a:cubicBezTo>
                      <a:cubicBezTo>
                        <a:pt x="72" y="330"/>
                        <a:pt x="85" y="345"/>
                        <a:pt x="90" y="363"/>
                      </a:cubicBezTo>
                      <a:cubicBezTo>
                        <a:pt x="91" y="370"/>
                        <a:pt x="92" y="378"/>
                        <a:pt x="91" y="386"/>
                      </a:cubicBezTo>
                      <a:cubicBezTo>
                        <a:pt x="90" y="389"/>
                        <a:pt x="93" y="392"/>
                        <a:pt x="96" y="393"/>
                      </a:cubicBezTo>
                      <a:cubicBezTo>
                        <a:pt x="96" y="393"/>
                        <a:pt x="96" y="393"/>
                        <a:pt x="96" y="393"/>
                      </a:cubicBezTo>
                      <a:cubicBezTo>
                        <a:pt x="96" y="393"/>
                        <a:pt x="97" y="393"/>
                        <a:pt x="97" y="393"/>
                      </a:cubicBezTo>
                      <a:cubicBezTo>
                        <a:pt x="100" y="393"/>
                        <a:pt x="103" y="391"/>
                        <a:pt x="103" y="388"/>
                      </a:cubicBezTo>
                      <a:cubicBezTo>
                        <a:pt x="105" y="380"/>
                        <a:pt x="103" y="363"/>
                        <a:pt x="102" y="360"/>
                      </a:cubicBezTo>
                      <a:cubicBezTo>
                        <a:pt x="96" y="339"/>
                        <a:pt x="81" y="321"/>
                        <a:pt x="62" y="3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2" name="Freeform 11"/>
                <p:cNvSpPr/>
                <p:nvPr/>
              </p:nvSpPr>
              <p:spPr bwMode="auto">
                <a:xfrm>
                  <a:off x="3607" y="-328"/>
                  <a:ext cx="717" cy="353"/>
                </a:xfrm>
                <a:custGeom>
                  <a:avLst/>
                  <a:gdLst>
                    <a:gd name="T0" fmla="*/ 294 w 300"/>
                    <a:gd name="T1" fmla="*/ 118 h 148"/>
                    <a:gd name="T2" fmla="*/ 250 w 300"/>
                    <a:gd name="T3" fmla="*/ 75 h 148"/>
                    <a:gd name="T4" fmla="*/ 244 w 300"/>
                    <a:gd name="T5" fmla="*/ 72 h 148"/>
                    <a:gd name="T6" fmla="*/ 210 w 300"/>
                    <a:gd name="T7" fmla="*/ 30 h 148"/>
                    <a:gd name="T8" fmla="*/ 203 w 300"/>
                    <a:gd name="T9" fmla="*/ 25 h 148"/>
                    <a:gd name="T10" fmla="*/ 202 w 300"/>
                    <a:gd name="T11" fmla="*/ 25 h 148"/>
                    <a:gd name="T12" fmla="*/ 166 w 300"/>
                    <a:gd name="T13" fmla="*/ 32 h 148"/>
                    <a:gd name="T14" fmla="*/ 98 w 300"/>
                    <a:gd name="T15" fmla="*/ 3 h 148"/>
                    <a:gd name="T16" fmla="*/ 96 w 300"/>
                    <a:gd name="T17" fmla="*/ 2 h 148"/>
                    <a:gd name="T18" fmla="*/ 88 w 300"/>
                    <a:gd name="T19" fmla="*/ 2 h 148"/>
                    <a:gd name="T20" fmla="*/ 88 w 300"/>
                    <a:gd name="T21" fmla="*/ 3 h 148"/>
                    <a:gd name="T22" fmla="*/ 71 w 300"/>
                    <a:gd name="T23" fmla="*/ 19 h 148"/>
                    <a:gd name="T24" fmla="*/ 54 w 300"/>
                    <a:gd name="T25" fmla="*/ 63 h 148"/>
                    <a:gd name="T26" fmla="*/ 53 w 300"/>
                    <a:gd name="T27" fmla="*/ 72 h 148"/>
                    <a:gd name="T28" fmla="*/ 27 w 300"/>
                    <a:gd name="T29" fmla="*/ 117 h 148"/>
                    <a:gd name="T30" fmla="*/ 5 w 300"/>
                    <a:gd name="T31" fmla="*/ 128 h 148"/>
                    <a:gd name="T32" fmla="*/ 1 w 300"/>
                    <a:gd name="T33" fmla="*/ 135 h 148"/>
                    <a:gd name="T34" fmla="*/ 8 w 300"/>
                    <a:gd name="T35" fmla="*/ 140 h 148"/>
                    <a:gd name="T36" fmla="*/ 35 w 300"/>
                    <a:gd name="T37" fmla="*/ 127 h 148"/>
                    <a:gd name="T38" fmla="*/ 66 w 300"/>
                    <a:gd name="T39" fmla="*/ 73 h 148"/>
                    <a:gd name="T40" fmla="*/ 66 w 300"/>
                    <a:gd name="T41" fmla="*/ 64 h 148"/>
                    <a:gd name="T42" fmla="*/ 79 w 300"/>
                    <a:gd name="T43" fmla="*/ 28 h 148"/>
                    <a:gd name="T44" fmla="*/ 93 w 300"/>
                    <a:gd name="T45" fmla="*/ 15 h 148"/>
                    <a:gd name="T46" fmla="*/ 166 w 300"/>
                    <a:gd name="T47" fmla="*/ 44 h 148"/>
                    <a:gd name="T48" fmla="*/ 200 w 300"/>
                    <a:gd name="T49" fmla="*/ 39 h 148"/>
                    <a:gd name="T50" fmla="*/ 238 w 300"/>
                    <a:gd name="T51" fmla="*/ 83 h 148"/>
                    <a:gd name="T52" fmla="*/ 244 w 300"/>
                    <a:gd name="T53" fmla="*/ 86 h 148"/>
                    <a:gd name="T54" fmla="*/ 282 w 300"/>
                    <a:gd name="T55" fmla="*/ 122 h 148"/>
                    <a:gd name="T56" fmla="*/ 287 w 300"/>
                    <a:gd name="T57" fmla="*/ 143 h 148"/>
                    <a:gd name="T58" fmla="*/ 294 w 300"/>
                    <a:gd name="T59" fmla="*/ 148 h 148"/>
                    <a:gd name="T60" fmla="*/ 294 w 300"/>
                    <a:gd name="T61" fmla="*/ 148 h 148"/>
                    <a:gd name="T62" fmla="*/ 300 w 300"/>
                    <a:gd name="T63" fmla="*/ 141 h 148"/>
                    <a:gd name="T64" fmla="*/ 294 w 300"/>
                    <a:gd name="T65" fmla="*/ 1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0" h="148">
                      <a:moveTo>
                        <a:pt x="294" y="118"/>
                      </a:moveTo>
                      <a:cubicBezTo>
                        <a:pt x="288" y="96"/>
                        <a:pt x="268" y="86"/>
                        <a:pt x="250" y="75"/>
                      </a:cubicBezTo>
                      <a:cubicBezTo>
                        <a:pt x="248" y="74"/>
                        <a:pt x="246" y="73"/>
                        <a:pt x="244" y="72"/>
                      </a:cubicBezTo>
                      <a:cubicBezTo>
                        <a:pt x="225" y="62"/>
                        <a:pt x="214" y="48"/>
                        <a:pt x="210" y="30"/>
                      </a:cubicBezTo>
                      <a:cubicBezTo>
                        <a:pt x="209" y="26"/>
                        <a:pt x="206" y="24"/>
                        <a:pt x="203" y="25"/>
                      </a:cubicBezTo>
                      <a:cubicBezTo>
                        <a:pt x="202" y="25"/>
                        <a:pt x="202" y="25"/>
                        <a:pt x="202" y="25"/>
                      </a:cubicBezTo>
                      <a:cubicBezTo>
                        <a:pt x="191" y="30"/>
                        <a:pt x="179" y="32"/>
                        <a:pt x="166" y="32"/>
                      </a:cubicBezTo>
                      <a:cubicBezTo>
                        <a:pt x="141" y="32"/>
                        <a:pt x="116" y="21"/>
                        <a:pt x="98" y="3"/>
                      </a:cubicBezTo>
                      <a:cubicBezTo>
                        <a:pt x="97" y="2"/>
                        <a:pt x="97" y="2"/>
                        <a:pt x="96" y="2"/>
                      </a:cubicBezTo>
                      <a:cubicBezTo>
                        <a:pt x="94" y="0"/>
                        <a:pt x="91" y="0"/>
                        <a:pt x="88" y="2"/>
                      </a:cubicBezTo>
                      <a:cubicBezTo>
                        <a:pt x="88" y="2"/>
                        <a:pt x="88" y="2"/>
                        <a:pt x="88" y="3"/>
                      </a:cubicBezTo>
                      <a:cubicBezTo>
                        <a:pt x="87" y="4"/>
                        <a:pt x="72" y="17"/>
                        <a:pt x="71" y="19"/>
                      </a:cubicBezTo>
                      <a:cubicBezTo>
                        <a:pt x="56" y="32"/>
                        <a:pt x="55" y="48"/>
                        <a:pt x="54" y="63"/>
                      </a:cubicBezTo>
                      <a:cubicBezTo>
                        <a:pt x="54" y="66"/>
                        <a:pt x="54" y="69"/>
                        <a:pt x="53" y="72"/>
                      </a:cubicBezTo>
                      <a:cubicBezTo>
                        <a:pt x="52" y="90"/>
                        <a:pt x="42" y="106"/>
                        <a:pt x="27" y="117"/>
                      </a:cubicBezTo>
                      <a:cubicBezTo>
                        <a:pt x="20" y="121"/>
                        <a:pt x="13" y="125"/>
                        <a:pt x="5" y="128"/>
                      </a:cubicBezTo>
                      <a:cubicBezTo>
                        <a:pt x="2" y="128"/>
                        <a:pt x="0" y="132"/>
                        <a:pt x="1" y="135"/>
                      </a:cubicBezTo>
                      <a:cubicBezTo>
                        <a:pt x="1" y="138"/>
                        <a:pt x="5" y="141"/>
                        <a:pt x="8" y="140"/>
                      </a:cubicBezTo>
                      <a:cubicBezTo>
                        <a:pt x="18" y="137"/>
                        <a:pt x="26" y="132"/>
                        <a:pt x="35" y="127"/>
                      </a:cubicBezTo>
                      <a:cubicBezTo>
                        <a:pt x="53" y="114"/>
                        <a:pt x="64" y="94"/>
                        <a:pt x="66" y="73"/>
                      </a:cubicBezTo>
                      <a:cubicBezTo>
                        <a:pt x="66" y="70"/>
                        <a:pt x="66" y="67"/>
                        <a:pt x="66" y="64"/>
                      </a:cubicBezTo>
                      <a:cubicBezTo>
                        <a:pt x="67" y="49"/>
                        <a:pt x="68" y="38"/>
                        <a:pt x="79" y="28"/>
                      </a:cubicBezTo>
                      <a:cubicBezTo>
                        <a:pt x="80" y="27"/>
                        <a:pt x="88" y="20"/>
                        <a:pt x="93" y="15"/>
                      </a:cubicBezTo>
                      <a:cubicBezTo>
                        <a:pt x="113" y="34"/>
                        <a:pt x="139" y="44"/>
                        <a:pt x="166" y="44"/>
                      </a:cubicBezTo>
                      <a:cubicBezTo>
                        <a:pt x="178" y="44"/>
                        <a:pt x="189" y="43"/>
                        <a:pt x="200" y="39"/>
                      </a:cubicBezTo>
                      <a:cubicBezTo>
                        <a:pt x="206" y="58"/>
                        <a:pt x="218" y="72"/>
                        <a:pt x="238" y="83"/>
                      </a:cubicBezTo>
                      <a:cubicBezTo>
                        <a:pt x="240" y="84"/>
                        <a:pt x="242" y="85"/>
                        <a:pt x="244" y="86"/>
                      </a:cubicBezTo>
                      <a:cubicBezTo>
                        <a:pt x="261" y="96"/>
                        <a:pt x="277" y="105"/>
                        <a:pt x="282" y="122"/>
                      </a:cubicBezTo>
                      <a:cubicBezTo>
                        <a:pt x="283" y="124"/>
                        <a:pt x="287" y="137"/>
                        <a:pt x="287" y="143"/>
                      </a:cubicBezTo>
                      <a:cubicBezTo>
                        <a:pt x="288" y="146"/>
                        <a:pt x="291" y="148"/>
                        <a:pt x="294" y="148"/>
                      </a:cubicBezTo>
                      <a:cubicBezTo>
                        <a:pt x="294" y="148"/>
                        <a:pt x="294" y="148"/>
                        <a:pt x="294" y="148"/>
                      </a:cubicBezTo>
                      <a:cubicBezTo>
                        <a:pt x="298" y="148"/>
                        <a:pt x="300" y="144"/>
                        <a:pt x="300" y="141"/>
                      </a:cubicBezTo>
                      <a:cubicBezTo>
                        <a:pt x="298" y="133"/>
                        <a:pt x="297" y="126"/>
                        <a:pt x="294"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3" name="Freeform 12"/>
                <p:cNvSpPr/>
                <p:nvPr/>
              </p:nvSpPr>
              <p:spPr bwMode="auto">
                <a:xfrm>
                  <a:off x="3564" y="-852"/>
                  <a:ext cx="241" cy="798"/>
                </a:xfrm>
                <a:custGeom>
                  <a:avLst/>
                  <a:gdLst>
                    <a:gd name="T0" fmla="*/ 54 w 101"/>
                    <a:gd name="T1" fmla="*/ 263 h 334"/>
                    <a:gd name="T2" fmla="*/ 54 w 101"/>
                    <a:gd name="T3" fmla="*/ 257 h 334"/>
                    <a:gd name="T4" fmla="*/ 96 w 101"/>
                    <a:gd name="T5" fmla="*/ 204 h 334"/>
                    <a:gd name="T6" fmla="*/ 99 w 101"/>
                    <a:gd name="T7" fmla="*/ 196 h 334"/>
                    <a:gd name="T8" fmla="*/ 99 w 101"/>
                    <a:gd name="T9" fmla="*/ 139 h 334"/>
                    <a:gd name="T10" fmla="*/ 96 w 101"/>
                    <a:gd name="T11" fmla="*/ 130 h 334"/>
                    <a:gd name="T12" fmla="*/ 54 w 101"/>
                    <a:gd name="T13" fmla="*/ 77 h 334"/>
                    <a:gd name="T14" fmla="*/ 54 w 101"/>
                    <a:gd name="T15" fmla="*/ 71 h 334"/>
                    <a:gd name="T16" fmla="*/ 30 w 101"/>
                    <a:gd name="T17" fmla="*/ 15 h 334"/>
                    <a:gd name="T18" fmla="*/ 10 w 101"/>
                    <a:gd name="T19" fmla="*/ 1 h 334"/>
                    <a:gd name="T20" fmla="*/ 2 w 101"/>
                    <a:gd name="T21" fmla="*/ 4 h 334"/>
                    <a:gd name="T22" fmla="*/ 4 w 101"/>
                    <a:gd name="T23" fmla="*/ 12 h 334"/>
                    <a:gd name="T24" fmla="*/ 22 w 101"/>
                    <a:gd name="T25" fmla="*/ 25 h 334"/>
                    <a:gd name="T26" fmla="*/ 41 w 101"/>
                    <a:gd name="T27" fmla="*/ 72 h 334"/>
                    <a:gd name="T28" fmla="*/ 42 w 101"/>
                    <a:gd name="T29" fmla="*/ 79 h 334"/>
                    <a:gd name="T30" fmla="*/ 86 w 101"/>
                    <a:gd name="T31" fmla="*/ 139 h 334"/>
                    <a:gd name="T32" fmla="*/ 85 w 101"/>
                    <a:gd name="T33" fmla="*/ 195 h 334"/>
                    <a:gd name="T34" fmla="*/ 42 w 101"/>
                    <a:gd name="T35" fmla="*/ 255 h 334"/>
                    <a:gd name="T36" fmla="*/ 41 w 101"/>
                    <a:gd name="T37" fmla="*/ 262 h 334"/>
                    <a:gd name="T38" fmla="*/ 22 w 101"/>
                    <a:gd name="T39" fmla="*/ 309 h 334"/>
                    <a:gd name="T40" fmla="*/ 4 w 101"/>
                    <a:gd name="T41" fmla="*/ 322 h 334"/>
                    <a:gd name="T42" fmla="*/ 2 w 101"/>
                    <a:gd name="T43" fmla="*/ 330 h 334"/>
                    <a:gd name="T44" fmla="*/ 10 w 101"/>
                    <a:gd name="T45" fmla="*/ 332 h 334"/>
                    <a:gd name="T46" fmla="*/ 30 w 101"/>
                    <a:gd name="T47" fmla="*/ 319 h 334"/>
                    <a:gd name="T48" fmla="*/ 54 w 101"/>
                    <a:gd name="T49" fmla="*/ 26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334">
                      <a:moveTo>
                        <a:pt x="54" y="263"/>
                      </a:moveTo>
                      <a:cubicBezTo>
                        <a:pt x="54" y="261"/>
                        <a:pt x="54" y="259"/>
                        <a:pt x="54" y="257"/>
                      </a:cubicBezTo>
                      <a:cubicBezTo>
                        <a:pt x="58" y="232"/>
                        <a:pt x="71" y="215"/>
                        <a:pt x="96" y="204"/>
                      </a:cubicBezTo>
                      <a:cubicBezTo>
                        <a:pt x="99" y="202"/>
                        <a:pt x="100" y="199"/>
                        <a:pt x="99" y="196"/>
                      </a:cubicBezTo>
                      <a:cubicBezTo>
                        <a:pt x="92" y="177"/>
                        <a:pt x="92" y="157"/>
                        <a:pt x="99" y="139"/>
                      </a:cubicBezTo>
                      <a:cubicBezTo>
                        <a:pt x="101" y="135"/>
                        <a:pt x="99" y="132"/>
                        <a:pt x="96" y="130"/>
                      </a:cubicBezTo>
                      <a:cubicBezTo>
                        <a:pt x="71" y="119"/>
                        <a:pt x="58" y="102"/>
                        <a:pt x="54" y="77"/>
                      </a:cubicBezTo>
                      <a:cubicBezTo>
                        <a:pt x="54" y="75"/>
                        <a:pt x="54" y="73"/>
                        <a:pt x="54" y="71"/>
                      </a:cubicBezTo>
                      <a:cubicBezTo>
                        <a:pt x="51" y="52"/>
                        <a:pt x="49" y="30"/>
                        <a:pt x="30" y="15"/>
                      </a:cubicBezTo>
                      <a:cubicBezTo>
                        <a:pt x="29" y="15"/>
                        <a:pt x="16" y="4"/>
                        <a:pt x="10" y="1"/>
                      </a:cubicBezTo>
                      <a:cubicBezTo>
                        <a:pt x="7" y="0"/>
                        <a:pt x="3" y="1"/>
                        <a:pt x="2" y="4"/>
                      </a:cubicBezTo>
                      <a:cubicBezTo>
                        <a:pt x="0" y="7"/>
                        <a:pt x="1" y="11"/>
                        <a:pt x="4" y="12"/>
                      </a:cubicBezTo>
                      <a:cubicBezTo>
                        <a:pt x="8" y="15"/>
                        <a:pt x="21" y="24"/>
                        <a:pt x="22" y="25"/>
                      </a:cubicBezTo>
                      <a:cubicBezTo>
                        <a:pt x="37" y="37"/>
                        <a:pt x="39" y="54"/>
                        <a:pt x="41" y="72"/>
                      </a:cubicBezTo>
                      <a:cubicBezTo>
                        <a:pt x="42" y="74"/>
                        <a:pt x="42" y="76"/>
                        <a:pt x="42" y="79"/>
                      </a:cubicBezTo>
                      <a:cubicBezTo>
                        <a:pt x="46" y="106"/>
                        <a:pt x="60" y="126"/>
                        <a:pt x="86" y="139"/>
                      </a:cubicBezTo>
                      <a:cubicBezTo>
                        <a:pt x="80" y="157"/>
                        <a:pt x="80" y="177"/>
                        <a:pt x="85" y="195"/>
                      </a:cubicBezTo>
                      <a:cubicBezTo>
                        <a:pt x="60" y="208"/>
                        <a:pt x="46" y="228"/>
                        <a:pt x="42" y="255"/>
                      </a:cubicBezTo>
                      <a:cubicBezTo>
                        <a:pt x="42" y="258"/>
                        <a:pt x="42" y="260"/>
                        <a:pt x="41" y="262"/>
                      </a:cubicBezTo>
                      <a:cubicBezTo>
                        <a:pt x="39" y="280"/>
                        <a:pt x="37" y="297"/>
                        <a:pt x="22" y="309"/>
                      </a:cubicBezTo>
                      <a:cubicBezTo>
                        <a:pt x="21" y="310"/>
                        <a:pt x="9" y="318"/>
                        <a:pt x="4" y="322"/>
                      </a:cubicBezTo>
                      <a:cubicBezTo>
                        <a:pt x="1" y="323"/>
                        <a:pt x="0" y="327"/>
                        <a:pt x="2" y="330"/>
                      </a:cubicBezTo>
                      <a:cubicBezTo>
                        <a:pt x="3" y="333"/>
                        <a:pt x="7" y="334"/>
                        <a:pt x="10" y="332"/>
                      </a:cubicBezTo>
                      <a:cubicBezTo>
                        <a:pt x="16" y="329"/>
                        <a:pt x="29" y="320"/>
                        <a:pt x="30" y="319"/>
                      </a:cubicBezTo>
                      <a:cubicBezTo>
                        <a:pt x="49" y="304"/>
                        <a:pt x="51" y="282"/>
                        <a:pt x="54" y="2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4" name="Freeform 13"/>
                <p:cNvSpPr>
                  <a:spLocks noEditPoints="1"/>
                </p:cNvSpPr>
                <p:nvPr/>
              </p:nvSpPr>
              <p:spPr bwMode="auto">
                <a:xfrm>
                  <a:off x="3894" y="-601"/>
                  <a:ext cx="119" cy="117"/>
                </a:xfrm>
                <a:custGeom>
                  <a:avLst/>
                  <a:gdLst>
                    <a:gd name="T0" fmla="*/ 50 w 50"/>
                    <a:gd name="T1" fmla="*/ 25 h 49"/>
                    <a:gd name="T2" fmla="*/ 25 w 50"/>
                    <a:gd name="T3" fmla="*/ 0 h 49"/>
                    <a:gd name="T4" fmla="*/ 0 w 50"/>
                    <a:gd name="T5" fmla="*/ 25 h 49"/>
                    <a:gd name="T6" fmla="*/ 25 w 50"/>
                    <a:gd name="T7" fmla="*/ 49 h 49"/>
                    <a:gd name="T8" fmla="*/ 50 w 50"/>
                    <a:gd name="T9" fmla="*/ 25 h 49"/>
                    <a:gd name="T10" fmla="*/ 13 w 50"/>
                    <a:gd name="T11" fmla="*/ 25 h 49"/>
                    <a:gd name="T12" fmla="*/ 25 w 50"/>
                    <a:gd name="T13" fmla="*/ 12 h 49"/>
                    <a:gd name="T14" fmla="*/ 38 w 50"/>
                    <a:gd name="T15" fmla="*/ 25 h 49"/>
                    <a:gd name="T16" fmla="*/ 25 w 50"/>
                    <a:gd name="T17" fmla="*/ 37 h 49"/>
                    <a:gd name="T18" fmla="*/ 13 w 50"/>
                    <a:gd name="T19"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9">
                      <a:moveTo>
                        <a:pt x="50" y="25"/>
                      </a:moveTo>
                      <a:cubicBezTo>
                        <a:pt x="50" y="11"/>
                        <a:pt x="39" y="0"/>
                        <a:pt x="25" y="0"/>
                      </a:cubicBezTo>
                      <a:cubicBezTo>
                        <a:pt x="12" y="0"/>
                        <a:pt x="0" y="11"/>
                        <a:pt x="0" y="25"/>
                      </a:cubicBezTo>
                      <a:cubicBezTo>
                        <a:pt x="0" y="38"/>
                        <a:pt x="12" y="49"/>
                        <a:pt x="25" y="49"/>
                      </a:cubicBezTo>
                      <a:cubicBezTo>
                        <a:pt x="39" y="49"/>
                        <a:pt x="50" y="38"/>
                        <a:pt x="50" y="25"/>
                      </a:cubicBezTo>
                      <a:close/>
                      <a:moveTo>
                        <a:pt x="13" y="25"/>
                      </a:moveTo>
                      <a:cubicBezTo>
                        <a:pt x="13" y="18"/>
                        <a:pt x="18" y="12"/>
                        <a:pt x="25" y="12"/>
                      </a:cubicBezTo>
                      <a:cubicBezTo>
                        <a:pt x="32" y="12"/>
                        <a:pt x="38" y="18"/>
                        <a:pt x="38" y="25"/>
                      </a:cubicBezTo>
                      <a:cubicBezTo>
                        <a:pt x="38" y="31"/>
                        <a:pt x="32" y="37"/>
                        <a:pt x="25" y="37"/>
                      </a:cubicBezTo>
                      <a:cubicBezTo>
                        <a:pt x="18" y="37"/>
                        <a:pt x="13" y="31"/>
                        <a:pt x="1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5" name="Freeform 14"/>
                <p:cNvSpPr>
                  <a:spLocks noEditPoints="1"/>
                </p:cNvSpPr>
                <p:nvPr/>
              </p:nvSpPr>
              <p:spPr bwMode="auto">
                <a:xfrm>
                  <a:off x="4051" y="-520"/>
                  <a:ext cx="120" cy="120"/>
                </a:xfrm>
                <a:custGeom>
                  <a:avLst/>
                  <a:gdLst>
                    <a:gd name="T0" fmla="*/ 0 w 50"/>
                    <a:gd name="T1" fmla="*/ 25 h 50"/>
                    <a:gd name="T2" fmla="*/ 25 w 50"/>
                    <a:gd name="T3" fmla="*/ 50 h 50"/>
                    <a:gd name="T4" fmla="*/ 50 w 50"/>
                    <a:gd name="T5" fmla="*/ 25 h 50"/>
                    <a:gd name="T6" fmla="*/ 25 w 50"/>
                    <a:gd name="T7" fmla="*/ 0 h 50"/>
                    <a:gd name="T8" fmla="*/ 0 w 50"/>
                    <a:gd name="T9" fmla="*/ 25 h 50"/>
                    <a:gd name="T10" fmla="*/ 38 w 50"/>
                    <a:gd name="T11" fmla="*/ 25 h 50"/>
                    <a:gd name="T12" fmla="*/ 25 w 50"/>
                    <a:gd name="T13" fmla="*/ 37 h 50"/>
                    <a:gd name="T14" fmla="*/ 13 w 50"/>
                    <a:gd name="T15" fmla="*/ 25 h 50"/>
                    <a:gd name="T16" fmla="*/ 25 w 50"/>
                    <a:gd name="T17" fmla="*/ 12 h 50"/>
                    <a:gd name="T18" fmla="*/ 38 w 50"/>
                    <a:gd name="T1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0" y="25"/>
                      </a:moveTo>
                      <a:cubicBezTo>
                        <a:pt x="0" y="39"/>
                        <a:pt x="11" y="50"/>
                        <a:pt x="25" y="50"/>
                      </a:cubicBezTo>
                      <a:cubicBezTo>
                        <a:pt x="39" y="50"/>
                        <a:pt x="50" y="39"/>
                        <a:pt x="50" y="25"/>
                      </a:cubicBezTo>
                      <a:cubicBezTo>
                        <a:pt x="50" y="11"/>
                        <a:pt x="39" y="0"/>
                        <a:pt x="25" y="0"/>
                      </a:cubicBezTo>
                      <a:cubicBezTo>
                        <a:pt x="11" y="0"/>
                        <a:pt x="0" y="11"/>
                        <a:pt x="0" y="25"/>
                      </a:cubicBezTo>
                      <a:close/>
                      <a:moveTo>
                        <a:pt x="38" y="25"/>
                      </a:moveTo>
                      <a:cubicBezTo>
                        <a:pt x="38" y="32"/>
                        <a:pt x="32" y="37"/>
                        <a:pt x="25" y="37"/>
                      </a:cubicBezTo>
                      <a:cubicBezTo>
                        <a:pt x="18" y="37"/>
                        <a:pt x="13" y="32"/>
                        <a:pt x="13" y="25"/>
                      </a:cubicBezTo>
                      <a:cubicBezTo>
                        <a:pt x="13" y="18"/>
                        <a:pt x="18" y="12"/>
                        <a:pt x="25" y="12"/>
                      </a:cubicBezTo>
                      <a:cubicBezTo>
                        <a:pt x="32" y="12"/>
                        <a:pt x="37" y="18"/>
                        <a:pt x="3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6" name="Freeform 15"/>
                <p:cNvSpPr>
                  <a:spLocks noEditPoints="1"/>
                </p:cNvSpPr>
                <p:nvPr/>
              </p:nvSpPr>
              <p:spPr bwMode="auto">
                <a:xfrm>
                  <a:off x="3925" y="-840"/>
                  <a:ext cx="119" cy="120"/>
                </a:xfrm>
                <a:custGeom>
                  <a:avLst/>
                  <a:gdLst>
                    <a:gd name="T0" fmla="*/ 25 w 50"/>
                    <a:gd name="T1" fmla="*/ 50 h 50"/>
                    <a:gd name="T2" fmla="*/ 50 w 50"/>
                    <a:gd name="T3" fmla="*/ 25 h 50"/>
                    <a:gd name="T4" fmla="*/ 25 w 50"/>
                    <a:gd name="T5" fmla="*/ 0 h 50"/>
                    <a:gd name="T6" fmla="*/ 0 w 50"/>
                    <a:gd name="T7" fmla="*/ 25 h 50"/>
                    <a:gd name="T8" fmla="*/ 25 w 50"/>
                    <a:gd name="T9" fmla="*/ 50 h 50"/>
                    <a:gd name="T10" fmla="*/ 25 w 50"/>
                    <a:gd name="T11" fmla="*/ 12 h 50"/>
                    <a:gd name="T12" fmla="*/ 37 w 50"/>
                    <a:gd name="T13" fmla="*/ 25 h 50"/>
                    <a:gd name="T14" fmla="*/ 25 w 50"/>
                    <a:gd name="T15" fmla="*/ 37 h 50"/>
                    <a:gd name="T16" fmla="*/ 12 w 50"/>
                    <a:gd name="T17" fmla="*/ 25 h 50"/>
                    <a:gd name="T18" fmla="*/ 25 w 50"/>
                    <a:gd name="T19"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50"/>
                      </a:moveTo>
                      <a:cubicBezTo>
                        <a:pt x="39" y="50"/>
                        <a:pt x="50" y="38"/>
                        <a:pt x="50" y="25"/>
                      </a:cubicBezTo>
                      <a:cubicBezTo>
                        <a:pt x="50" y="11"/>
                        <a:pt x="39" y="0"/>
                        <a:pt x="25" y="0"/>
                      </a:cubicBezTo>
                      <a:cubicBezTo>
                        <a:pt x="11" y="0"/>
                        <a:pt x="0" y="11"/>
                        <a:pt x="0" y="25"/>
                      </a:cubicBezTo>
                      <a:cubicBezTo>
                        <a:pt x="0" y="38"/>
                        <a:pt x="11" y="49"/>
                        <a:pt x="25" y="50"/>
                      </a:cubicBezTo>
                      <a:close/>
                      <a:moveTo>
                        <a:pt x="25" y="12"/>
                      </a:moveTo>
                      <a:cubicBezTo>
                        <a:pt x="32" y="12"/>
                        <a:pt x="37" y="18"/>
                        <a:pt x="37" y="25"/>
                      </a:cubicBezTo>
                      <a:cubicBezTo>
                        <a:pt x="37" y="31"/>
                        <a:pt x="32" y="37"/>
                        <a:pt x="25" y="37"/>
                      </a:cubicBezTo>
                      <a:cubicBezTo>
                        <a:pt x="18" y="37"/>
                        <a:pt x="12" y="31"/>
                        <a:pt x="12" y="25"/>
                      </a:cubicBezTo>
                      <a:cubicBezTo>
                        <a:pt x="12" y="18"/>
                        <a:pt x="18" y="12"/>
                        <a:pt x="2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7" name="Freeform 16"/>
                <p:cNvSpPr>
                  <a:spLocks noEditPoints="1"/>
                </p:cNvSpPr>
                <p:nvPr/>
              </p:nvSpPr>
              <p:spPr bwMode="auto">
                <a:xfrm>
                  <a:off x="3925" y="-183"/>
                  <a:ext cx="119" cy="120"/>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7 h 50"/>
                    <a:gd name="T12" fmla="*/ 12 w 50"/>
                    <a:gd name="T13" fmla="*/ 25 h 50"/>
                    <a:gd name="T14" fmla="*/ 25 w 50"/>
                    <a:gd name="T15" fmla="*/ 12 h 50"/>
                    <a:gd name="T16" fmla="*/ 37 w 50"/>
                    <a:gd name="T17" fmla="*/ 25 h 50"/>
                    <a:gd name="T18" fmla="*/ 25 w 50"/>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1"/>
                        <a:pt x="0" y="25"/>
                      </a:cubicBezTo>
                      <a:cubicBezTo>
                        <a:pt x="0" y="38"/>
                        <a:pt x="11" y="50"/>
                        <a:pt x="25" y="50"/>
                      </a:cubicBezTo>
                      <a:cubicBezTo>
                        <a:pt x="39" y="50"/>
                        <a:pt x="50" y="38"/>
                        <a:pt x="50" y="25"/>
                      </a:cubicBezTo>
                      <a:cubicBezTo>
                        <a:pt x="50" y="11"/>
                        <a:pt x="39" y="0"/>
                        <a:pt x="25" y="0"/>
                      </a:cubicBezTo>
                      <a:close/>
                      <a:moveTo>
                        <a:pt x="25" y="37"/>
                      </a:moveTo>
                      <a:cubicBezTo>
                        <a:pt x="18" y="37"/>
                        <a:pt x="12" y="31"/>
                        <a:pt x="12" y="25"/>
                      </a:cubicBezTo>
                      <a:cubicBezTo>
                        <a:pt x="12" y="18"/>
                        <a:pt x="18" y="12"/>
                        <a:pt x="25" y="12"/>
                      </a:cubicBezTo>
                      <a:cubicBezTo>
                        <a:pt x="32" y="12"/>
                        <a:pt x="37" y="18"/>
                        <a:pt x="37" y="25"/>
                      </a:cubicBezTo>
                      <a:cubicBezTo>
                        <a:pt x="37" y="31"/>
                        <a:pt x="32" y="37"/>
                        <a:pt x="2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8" name="Freeform 17"/>
                <p:cNvSpPr>
                  <a:spLocks noEditPoints="1"/>
                </p:cNvSpPr>
                <p:nvPr/>
              </p:nvSpPr>
              <p:spPr bwMode="auto">
                <a:xfrm>
                  <a:off x="4297" y="-512"/>
                  <a:ext cx="120" cy="119"/>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8 h 50"/>
                    <a:gd name="T12" fmla="*/ 13 w 50"/>
                    <a:gd name="T13" fmla="*/ 25 h 50"/>
                    <a:gd name="T14" fmla="*/ 25 w 50"/>
                    <a:gd name="T15" fmla="*/ 13 h 50"/>
                    <a:gd name="T16" fmla="*/ 38 w 50"/>
                    <a:gd name="T17" fmla="*/ 25 h 50"/>
                    <a:gd name="T18" fmla="*/ 25 w 50"/>
                    <a:gd name="T19"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1"/>
                        <a:pt x="0" y="25"/>
                      </a:cubicBezTo>
                      <a:cubicBezTo>
                        <a:pt x="0" y="39"/>
                        <a:pt x="11" y="50"/>
                        <a:pt x="25" y="50"/>
                      </a:cubicBezTo>
                      <a:cubicBezTo>
                        <a:pt x="39" y="50"/>
                        <a:pt x="50" y="39"/>
                        <a:pt x="50" y="25"/>
                      </a:cubicBezTo>
                      <a:cubicBezTo>
                        <a:pt x="50" y="11"/>
                        <a:pt x="39" y="0"/>
                        <a:pt x="25" y="0"/>
                      </a:cubicBezTo>
                      <a:close/>
                      <a:moveTo>
                        <a:pt x="25" y="38"/>
                      </a:moveTo>
                      <a:cubicBezTo>
                        <a:pt x="18" y="38"/>
                        <a:pt x="13" y="32"/>
                        <a:pt x="13" y="25"/>
                      </a:cubicBezTo>
                      <a:cubicBezTo>
                        <a:pt x="13" y="18"/>
                        <a:pt x="18" y="13"/>
                        <a:pt x="25" y="13"/>
                      </a:cubicBezTo>
                      <a:cubicBezTo>
                        <a:pt x="32" y="13"/>
                        <a:pt x="38" y="18"/>
                        <a:pt x="38" y="25"/>
                      </a:cubicBezTo>
                      <a:cubicBezTo>
                        <a:pt x="38" y="32"/>
                        <a:pt x="32" y="37"/>
                        <a:pt x="25"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09" name="Freeform 18"/>
                <p:cNvSpPr>
                  <a:spLocks noEditPoints="1"/>
                </p:cNvSpPr>
                <p:nvPr/>
              </p:nvSpPr>
              <p:spPr bwMode="auto">
                <a:xfrm>
                  <a:off x="3595" y="-512"/>
                  <a:ext cx="119" cy="119"/>
                </a:xfrm>
                <a:custGeom>
                  <a:avLst/>
                  <a:gdLst>
                    <a:gd name="T0" fmla="*/ 50 w 50"/>
                    <a:gd name="T1" fmla="*/ 25 h 50"/>
                    <a:gd name="T2" fmla="*/ 25 w 50"/>
                    <a:gd name="T3" fmla="*/ 0 h 50"/>
                    <a:gd name="T4" fmla="*/ 0 w 50"/>
                    <a:gd name="T5" fmla="*/ 25 h 50"/>
                    <a:gd name="T6" fmla="*/ 25 w 50"/>
                    <a:gd name="T7" fmla="*/ 50 h 50"/>
                    <a:gd name="T8" fmla="*/ 50 w 50"/>
                    <a:gd name="T9" fmla="*/ 25 h 50"/>
                    <a:gd name="T10" fmla="*/ 13 w 50"/>
                    <a:gd name="T11" fmla="*/ 25 h 50"/>
                    <a:gd name="T12" fmla="*/ 25 w 50"/>
                    <a:gd name="T13" fmla="*/ 13 h 50"/>
                    <a:gd name="T14" fmla="*/ 38 w 50"/>
                    <a:gd name="T15" fmla="*/ 25 h 50"/>
                    <a:gd name="T16" fmla="*/ 25 w 50"/>
                    <a:gd name="T17" fmla="*/ 38 h 50"/>
                    <a:gd name="T18" fmla="*/ 25 w 50"/>
                    <a:gd name="T19" fmla="*/ 38 h 50"/>
                    <a:gd name="T20" fmla="*/ 13 w 50"/>
                    <a:gd name="T21"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50">
                      <a:moveTo>
                        <a:pt x="50" y="25"/>
                      </a:moveTo>
                      <a:cubicBezTo>
                        <a:pt x="50" y="11"/>
                        <a:pt x="39" y="0"/>
                        <a:pt x="25" y="0"/>
                      </a:cubicBezTo>
                      <a:cubicBezTo>
                        <a:pt x="12" y="0"/>
                        <a:pt x="0" y="11"/>
                        <a:pt x="0" y="25"/>
                      </a:cubicBezTo>
                      <a:cubicBezTo>
                        <a:pt x="0" y="39"/>
                        <a:pt x="12" y="50"/>
                        <a:pt x="25" y="50"/>
                      </a:cubicBezTo>
                      <a:cubicBezTo>
                        <a:pt x="39" y="50"/>
                        <a:pt x="50" y="39"/>
                        <a:pt x="50" y="25"/>
                      </a:cubicBezTo>
                      <a:close/>
                      <a:moveTo>
                        <a:pt x="13" y="25"/>
                      </a:moveTo>
                      <a:cubicBezTo>
                        <a:pt x="13" y="18"/>
                        <a:pt x="18" y="13"/>
                        <a:pt x="25" y="13"/>
                      </a:cubicBezTo>
                      <a:cubicBezTo>
                        <a:pt x="32" y="13"/>
                        <a:pt x="38" y="18"/>
                        <a:pt x="38" y="25"/>
                      </a:cubicBezTo>
                      <a:cubicBezTo>
                        <a:pt x="38" y="32"/>
                        <a:pt x="32" y="38"/>
                        <a:pt x="25" y="38"/>
                      </a:cubicBezTo>
                      <a:cubicBezTo>
                        <a:pt x="25" y="38"/>
                        <a:pt x="25" y="38"/>
                        <a:pt x="25" y="38"/>
                      </a:cubicBezTo>
                      <a:cubicBezTo>
                        <a:pt x="18" y="37"/>
                        <a:pt x="13" y="32"/>
                        <a:pt x="1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sp>
              <p:nvSpPr>
                <p:cNvPr id="210" name="Freeform 19"/>
                <p:cNvSpPr>
                  <a:spLocks noEditPoints="1"/>
                </p:cNvSpPr>
                <p:nvPr/>
              </p:nvSpPr>
              <p:spPr bwMode="auto">
                <a:xfrm>
                  <a:off x="3918" y="-438"/>
                  <a:ext cx="105" cy="105"/>
                </a:xfrm>
                <a:custGeom>
                  <a:avLst/>
                  <a:gdLst>
                    <a:gd name="T0" fmla="*/ 22 w 44"/>
                    <a:gd name="T1" fmla="*/ 44 h 44"/>
                    <a:gd name="T2" fmla="*/ 44 w 44"/>
                    <a:gd name="T3" fmla="*/ 22 h 44"/>
                    <a:gd name="T4" fmla="*/ 22 w 44"/>
                    <a:gd name="T5" fmla="*/ 0 h 44"/>
                    <a:gd name="T6" fmla="*/ 0 w 44"/>
                    <a:gd name="T7" fmla="*/ 22 h 44"/>
                    <a:gd name="T8" fmla="*/ 22 w 44"/>
                    <a:gd name="T9" fmla="*/ 44 h 44"/>
                    <a:gd name="T10" fmla="*/ 22 w 44"/>
                    <a:gd name="T11" fmla="*/ 13 h 44"/>
                    <a:gd name="T12" fmla="*/ 31 w 44"/>
                    <a:gd name="T13" fmla="*/ 22 h 44"/>
                    <a:gd name="T14" fmla="*/ 22 w 44"/>
                    <a:gd name="T15" fmla="*/ 32 h 44"/>
                    <a:gd name="T16" fmla="*/ 12 w 44"/>
                    <a:gd name="T17" fmla="*/ 22 h 44"/>
                    <a:gd name="T18" fmla="*/ 22 w 44"/>
                    <a:gd name="T19"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44"/>
                      </a:moveTo>
                      <a:cubicBezTo>
                        <a:pt x="34" y="44"/>
                        <a:pt x="44" y="34"/>
                        <a:pt x="44" y="22"/>
                      </a:cubicBezTo>
                      <a:cubicBezTo>
                        <a:pt x="44" y="10"/>
                        <a:pt x="34" y="0"/>
                        <a:pt x="22" y="0"/>
                      </a:cubicBezTo>
                      <a:cubicBezTo>
                        <a:pt x="10" y="0"/>
                        <a:pt x="0" y="10"/>
                        <a:pt x="0" y="22"/>
                      </a:cubicBezTo>
                      <a:cubicBezTo>
                        <a:pt x="0" y="34"/>
                        <a:pt x="10" y="44"/>
                        <a:pt x="22" y="44"/>
                      </a:cubicBezTo>
                      <a:close/>
                      <a:moveTo>
                        <a:pt x="22" y="13"/>
                      </a:moveTo>
                      <a:cubicBezTo>
                        <a:pt x="27" y="13"/>
                        <a:pt x="31" y="17"/>
                        <a:pt x="31" y="22"/>
                      </a:cubicBezTo>
                      <a:cubicBezTo>
                        <a:pt x="31" y="27"/>
                        <a:pt x="27" y="32"/>
                        <a:pt x="22" y="32"/>
                      </a:cubicBezTo>
                      <a:cubicBezTo>
                        <a:pt x="16" y="32"/>
                        <a:pt x="12" y="27"/>
                        <a:pt x="12" y="22"/>
                      </a:cubicBezTo>
                      <a:cubicBezTo>
                        <a:pt x="12" y="17"/>
                        <a:pt x="16" y="13"/>
                        <a:pt x="22"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200">
                    <a:latin typeface="+mj-lt"/>
                  </a:endParaRPr>
                </a:p>
              </p:txBody>
            </p:sp>
          </p:grpSp>
          <p:grpSp>
            <p:nvGrpSpPr>
              <p:cNvPr id="189" name="Group 137"/>
              <p:cNvGrpSpPr/>
              <p:nvPr/>
            </p:nvGrpSpPr>
            <p:grpSpPr>
              <a:xfrm>
                <a:off x="9476564" y="1329475"/>
                <a:ext cx="643504" cy="656158"/>
                <a:chOff x="239062" y="2130505"/>
                <a:chExt cx="475488" cy="475488"/>
              </a:xfrm>
            </p:grpSpPr>
            <p:sp>
              <p:nvSpPr>
                <p:cNvPr id="198" name="Oval 145"/>
                <p:cNvSpPr/>
                <p:nvPr/>
              </p:nvSpPr>
              <p:spPr>
                <a:xfrm>
                  <a:off x="239062" y="2130505"/>
                  <a:ext cx="475488" cy="475488"/>
                </a:xfrm>
                <a:prstGeom prst="ellipse">
                  <a:avLst/>
                </a:prstGeom>
                <a:no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50">
                    <a:latin typeface="+mj-lt"/>
                  </a:endParaRPr>
                </a:p>
              </p:txBody>
            </p:sp>
            <p:sp>
              <p:nvSpPr>
                <p:cNvPr id="199" name="Freeform 68"/>
                <p:cNvSpPr>
                  <a:spLocks noEditPoints="1"/>
                </p:cNvSpPr>
                <p:nvPr/>
              </p:nvSpPr>
              <p:spPr bwMode="auto">
                <a:xfrm>
                  <a:off x="294343" y="2147036"/>
                  <a:ext cx="375104" cy="424437"/>
                </a:xfrm>
                <a:custGeom>
                  <a:avLst/>
                  <a:gdLst>
                    <a:gd name="T0" fmla="*/ 316 w 353"/>
                    <a:gd name="T1" fmla="*/ 146 h 400"/>
                    <a:gd name="T2" fmla="*/ 314 w 353"/>
                    <a:gd name="T3" fmla="*/ 137 h 400"/>
                    <a:gd name="T4" fmla="*/ 320 w 353"/>
                    <a:gd name="T5" fmla="*/ 102 h 400"/>
                    <a:gd name="T6" fmla="*/ 253 w 353"/>
                    <a:gd name="T7" fmla="*/ 172 h 400"/>
                    <a:gd name="T8" fmla="*/ 209 w 353"/>
                    <a:gd name="T9" fmla="*/ 141 h 400"/>
                    <a:gd name="T10" fmla="*/ 243 w 353"/>
                    <a:gd name="T11" fmla="*/ 13 h 400"/>
                    <a:gd name="T12" fmla="*/ 229 w 353"/>
                    <a:gd name="T13" fmla="*/ 4 h 400"/>
                    <a:gd name="T14" fmla="*/ 194 w 353"/>
                    <a:gd name="T15" fmla="*/ 13 h 400"/>
                    <a:gd name="T16" fmla="*/ 179 w 353"/>
                    <a:gd name="T17" fmla="*/ 20 h 400"/>
                    <a:gd name="T18" fmla="*/ 207 w 353"/>
                    <a:gd name="T19" fmla="*/ 67 h 400"/>
                    <a:gd name="T20" fmla="*/ 181 w 353"/>
                    <a:gd name="T21" fmla="*/ 192 h 400"/>
                    <a:gd name="T22" fmla="*/ 145 w 353"/>
                    <a:gd name="T23" fmla="*/ 187 h 400"/>
                    <a:gd name="T24" fmla="*/ 72 w 353"/>
                    <a:gd name="T25" fmla="*/ 125 h 400"/>
                    <a:gd name="T26" fmla="*/ 65 w 353"/>
                    <a:gd name="T27" fmla="*/ 87 h 400"/>
                    <a:gd name="T28" fmla="*/ 47 w 353"/>
                    <a:gd name="T29" fmla="*/ 139 h 400"/>
                    <a:gd name="T30" fmla="*/ 13 w 353"/>
                    <a:gd name="T31" fmla="*/ 147 h 400"/>
                    <a:gd name="T32" fmla="*/ 104 w 353"/>
                    <a:gd name="T33" fmla="*/ 176 h 400"/>
                    <a:gd name="T34" fmla="*/ 163 w 353"/>
                    <a:gd name="T35" fmla="*/ 252 h 400"/>
                    <a:gd name="T36" fmla="*/ 110 w 353"/>
                    <a:gd name="T37" fmla="*/ 348 h 400"/>
                    <a:gd name="T38" fmla="*/ 85 w 353"/>
                    <a:gd name="T39" fmla="*/ 399 h 400"/>
                    <a:gd name="T40" fmla="*/ 124 w 353"/>
                    <a:gd name="T41" fmla="*/ 357 h 400"/>
                    <a:gd name="T42" fmla="*/ 161 w 353"/>
                    <a:gd name="T43" fmla="*/ 289 h 400"/>
                    <a:gd name="T44" fmla="*/ 242 w 353"/>
                    <a:gd name="T45" fmla="*/ 280 h 400"/>
                    <a:gd name="T46" fmla="*/ 295 w 353"/>
                    <a:gd name="T47" fmla="*/ 294 h 400"/>
                    <a:gd name="T48" fmla="*/ 254 w 353"/>
                    <a:gd name="T49" fmla="*/ 268 h 400"/>
                    <a:gd name="T50" fmla="*/ 303 w 353"/>
                    <a:gd name="T51" fmla="*/ 242 h 400"/>
                    <a:gd name="T52" fmla="*/ 217 w 353"/>
                    <a:gd name="T53" fmla="*/ 275 h 400"/>
                    <a:gd name="T54" fmla="*/ 179 w 353"/>
                    <a:gd name="T55" fmla="*/ 258 h 400"/>
                    <a:gd name="T56" fmla="*/ 199 w 353"/>
                    <a:gd name="T57" fmla="*/ 183 h 400"/>
                    <a:gd name="T58" fmla="*/ 319 w 353"/>
                    <a:gd name="T59" fmla="*/ 162 h 400"/>
                    <a:gd name="T60" fmla="*/ 353 w 353"/>
                    <a:gd name="T61" fmla="*/ 164 h 400"/>
                    <a:gd name="T62" fmla="*/ 72 w 353"/>
                    <a:gd name="T63" fmla="*/ 163 h 400"/>
                    <a:gd name="T64" fmla="*/ 94 w 353"/>
                    <a:gd name="T65" fmla="*/ 157 h 400"/>
                    <a:gd name="T66" fmla="*/ 196 w 353"/>
                    <a:gd name="T67" fmla="*/ 101 h 400"/>
                    <a:gd name="T68" fmla="*/ 219 w 353"/>
                    <a:gd name="T69" fmla="*/ 108 h 400"/>
                    <a:gd name="T70" fmla="*/ 203 w 353"/>
                    <a:gd name="T71" fmla="*/ 124 h 400"/>
                    <a:gd name="T72" fmla="*/ 127 w 353"/>
                    <a:gd name="T73" fmla="*/ 342 h 400"/>
                    <a:gd name="T74" fmla="*/ 137 w 353"/>
                    <a:gd name="T75" fmla="*/ 309 h 400"/>
                    <a:gd name="T76" fmla="*/ 194 w 353"/>
                    <a:gd name="T77" fmla="*/ 228 h 400"/>
                    <a:gd name="T78" fmla="*/ 185 w 353"/>
                    <a:gd name="T79" fmla="*/ 208 h 400"/>
                    <a:gd name="T80" fmla="*/ 194 w 353"/>
                    <a:gd name="T81" fmla="*/ 228 h 400"/>
                    <a:gd name="T82" fmla="*/ 271 w 353"/>
                    <a:gd name="T83" fmla="*/ 171 h 400"/>
                    <a:gd name="T84" fmla="*/ 303 w 353"/>
                    <a:gd name="T85" fmla="*/ 16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3" h="400">
                      <a:moveTo>
                        <a:pt x="352" y="160"/>
                      </a:moveTo>
                      <a:cubicBezTo>
                        <a:pt x="344" y="149"/>
                        <a:pt x="330" y="143"/>
                        <a:pt x="316" y="146"/>
                      </a:cubicBezTo>
                      <a:cubicBezTo>
                        <a:pt x="315" y="144"/>
                        <a:pt x="313" y="141"/>
                        <a:pt x="311" y="140"/>
                      </a:cubicBezTo>
                      <a:cubicBezTo>
                        <a:pt x="312" y="139"/>
                        <a:pt x="313" y="138"/>
                        <a:pt x="314" y="137"/>
                      </a:cubicBezTo>
                      <a:cubicBezTo>
                        <a:pt x="329" y="128"/>
                        <a:pt x="346" y="98"/>
                        <a:pt x="330" y="95"/>
                      </a:cubicBezTo>
                      <a:cubicBezTo>
                        <a:pt x="325" y="94"/>
                        <a:pt x="321" y="97"/>
                        <a:pt x="320" y="102"/>
                      </a:cubicBezTo>
                      <a:cubicBezTo>
                        <a:pt x="315" y="121"/>
                        <a:pt x="303" y="122"/>
                        <a:pt x="292" y="133"/>
                      </a:cubicBezTo>
                      <a:cubicBezTo>
                        <a:pt x="269" y="133"/>
                        <a:pt x="249" y="152"/>
                        <a:pt x="253" y="172"/>
                      </a:cubicBezTo>
                      <a:cubicBezTo>
                        <a:pt x="238" y="177"/>
                        <a:pt x="225" y="170"/>
                        <a:pt x="205" y="168"/>
                      </a:cubicBezTo>
                      <a:cubicBezTo>
                        <a:pt x="208" y="159"/>
                        <a:pt x="209" y="150"/>
                        <a:pt x="209" y="141"/>
                      </a:cubicBezTo>
                      <a:cubicBezTo>
                        <a:pt x="237" y="135"/>
                        <a:pt x="246" y="87"/>
                        <a:pt x="223" y="71"/>
                      </a:cubicBezTo>
                      <a:cubicBezTo>
                        <a:pt x="226" y="51"/>
                        <a:pt x="233" y="31"/>
                        <a:pt x="243" y="13"/>
                      </a:cubicBezTo>
                      <a:cubicBezTo>
                        <a:pt x="245" y="9"/>
                        <a:pt x="243" y="4"/>
                        <a:pt x="239" y="2"/>
                      </a:cubicBezTo>
                      <a:cubicBezTo>
                        <a:pt x="236" y="0"/>
                        <a:pt x="231" y="1"/>
                        <a:pt x="229" y="4"/>
                      </a:cubicBezTo>
                      <a:cubicBezTo>
                        <a:pt x="223" y="15"/>
                        <a:pt x="218" y="26"/>
                        <a:pt x="214" y="38"/>
                      </a:cubicBezTo>
                      <a:cubicBezTo>
                        <a:pt x="205" y="31"/>
                        <a:pt x="198" y="23"/>
                        <a:pt x="194" y="13"/>
                      </a:cubicBezTo>
                      <a:cubicBezTo>
                        <a:pt x="191" y="9"/>
                        <a:pt x="186" y="8"/>
                        <a:pt x="182" y="10"/>
                      </a:cubicBezTo>
                      <a:cubicBezTo>
                        <a:pt x="179" y="12"/>
                        <a:pt x="177" y="16"/>
                        <a:pt x="179" y="20"/>
                      </a:cubicBezTo>
                      <a:cubicBezTo>
                        <a:pt x="186" y="34"/>
                        <a:pt x="196" y="46"/>
                        <a:pt x="209" y="54"/>
                      </a:cubicBezTo>
                      <a:cubicBezTo>
                        <a:pt x="208" y="58"/>
                        <a:pt x="208" y="63"/>
                        <a:pt x="207" y="67"/>
                      </a:cubicBezTo>
                      <a:cubicBezTo>
                        <a:pt x="177" y="71"/>
                        <a:pt x="167" y="123"/>
                        <a:pt x="192" y="138"/>
                      </a:cubicBezTo>
                      <a:cubicBezTo>
                        <a:pt x="194" y="163"/>
                        <a:pt x="183" y="170"/>
                        <a:pt x="181" y="192"/>
                      </a:cubicBezTo>
                      <a:cubicBezTo>
                        <a:pt x="173" y="193"/>
                        <a:pt x="167" y="197"/>
                        <a:pt x="162" y="203"/>
                      </a:cubicBezTo>
                      <a:cubicBezTo>
                        <a:pt x="154" y="200"/>
                        <a:pt x="148" y="195"/>
                        <a:pt x="145" y="187"/>
                      </a:cubicBezTo>
                      <a:cubicBezTo>
                        <a:pt x="138" y="174"/>
                        <a:pt x="126" y="164"/>
                        <a:pt x="111" y="161"/>
                      </a:cubicBezTo>
                      <a:cubicBezTo>
                        <a:pt x="112" y="142"/>
                        <a:pt x="91" y="125"/>
                        <a:pt x="72" y="125"/>
                      </a:cubicBezTo>
                      <a:cubicBezTo>
                        <a:pt x="60" y="109"/>
                        <a:pt x="66" y="99"/>
                        <a:pt x="66" y="99"/>
                      </a:cubicBezTo>
                      <a:cubicBezTo>
                        <a:pt x="69" y="95"/>
                        <a:pt x="68" y="90"/>
                        <a:pt x="65" y="87"/>
                      </a:cubicBezTo>
                      <a:cubicBezTo>
                        <a:pt x="54" y="78"/>
                        <a:pt x="38" y="103"/>
                        <a:pt x="55" y="130"/>
                      </a:cubicBezTo>
                      <a:cubicBezTo>
                        <a:pt x="51" y="132"/>
                        <a:pt x="49" y="135"/>
                        <a:pt x="47" y="139"/>
                      </a:cubicBezTo>
                      <a:cubicBezTo>
                        <a:pt x="33" y="129"/>
                        <a:pt x="0" y="124"/>
                        <a:pt x="3" y="140"/>
                      </a:cubicBezTo>
                      <a:cubicBezTo>
                        <a:pt x="4" y="144"/>
                        <a:pt x="8" y="147"/>
                        <a:pt x="13" y="147"/>
                      </a:cubicBezTo>
                      <a:cubicBezTo>
                        <a:pt x="31" y="145"/>
                        <a:pt x="37" y="153"/>
                        <a:pt x="47" y="158"/>
                      </a:cubicBezTo>
                      <a:cubicBezTo>
                        <a:pt x="56" y="181"/>
                        <a:pt x="88" y="191"/>
                        <a:pt x="104" y="176"/>
                      </a:cubicBezTo>
                      <a:cubicBezTo>
                        <a:pt x="135" y="182"/>
                        <a:pt x="122" y="203"/>
                        <a:pt x="154" y="218"/>
                      </a:cubicBezTo>
                      <a:cubicBezTo>
                        <a:pt x="150" y="230"/>
                        <a:pt x="154" y="243"/>
                        <a:pt x="163" y="252"/>
                      </a:cubicBezTo>
                      <a:cubicBezTo>
                        <a:pt x="156" y="267"/>
                        <a:pt x="147" y="280"/>
                        <a:pt x="136" y="292"/>
                      </a:cubicBezTo>
                      <a:cubicBezTo>
                        <a:pt x="111" y="291"/>
                        <a:pt x="94" y="326"/>
                        <a:pt x="110" y="348"/>
                      </a:cubicBezTo>
                      <a:cubicBezTo>
                        <a:pt x="97" y="359"/>
                        <a:pt x="86" y="373"/>
                        <a:pt x="79" y="388"/>
                      </a:cubicBezTo>
                      <a:cubicBezTo>
                        <a:pt x="78" y="393"/>
                        <a:pt x="80" y="397"/>
                        <a:pt x="85" y="399"/>
                      </a:cubicBezTo>
                      <a:cubicBezTo>
                        <a:pt x="88" y="400"/>
                        <a:pt x="92" y="398"/>
                        <a:pt x="94" y="395"/>
                      </a:cubicBezTo>
                      <a:cubicBezTo>
                        <a:pt x="101" y="380"/>
                        <a:pt x="111" y="368"/>
                        <a:pt x="124" y="357"/>
                      </a:cubicBezTo>
                      <a:cubicBezTo>
                        <a:pt x="150" y="364"/>
                        <a:pt x="171" y="328"/>
                        <a:pt x="157" y="304"/>
                      </a:cubicBezTo>
                      <a:cubicBezTo>
                        <a:pt x="152" y="295"/>
                        <a:pt x="150" y="303"/>
                        <a:pt x="161" y="289"/>
                      </a:cubicBezTo>
                      <a:cubicBezTo>
                        <a:pt x="178" y="293"/>
                        <a:pt x="206" y="297"/>
                        <a:pt x="223" y="291"/>
                      </a:cubicBezTo>
                      <a:cubicBezTo>
                        <a:pt x="230" y="289"/>
                        <a:pt x="236" y="285"/>
                        <a:pt x="242" y="280"/>
                      </a:cubicBezTo>
                      <a:cubicBezTo>
                        <a:pt x="255" y="289"/>
                        <a:pt x="269" y="296"/>
                        <a:pt x="284" y="300"/>
                      </a:cubicBezTo>
                      <a:cubicBezTo>
                        <a:pt x="289" y="301"/>
                        <a:pt x="294" y="298"/>
                        <a:pt x="295" y="294"/>
                      </a:cubicBezTo>
                      <a:cubicBezTo>
                        <a:pt x="296" y="289"/>
                        <a:pt x="293" y="284"/>
                        <a:pt x="288" y="283"/>
                      </a:cubicBezTo>
                      <a:cubicBezTo>
                        <a:pt x="276" y="280"/>
                        <a:pt x="264" y="275"/>
                        <a:pt x="254" y="268"/>
                      </a:cubicBezTo>
                      <a:cubicBezTo>
                        <a:pt x="264" y="256"/>
                        <a:pt x="279" y="250"/>
                        <a:pt x="295" y="250"/>
                      </a:cubicBezTo>
                      <a:cubicBezTo>
                        <a:pt x="299" y="250"/>
                        <a:pt x="303" y="246"/>
                        <a:pt x="303" y="242"/>
                      </a:cubicBezTo>
                      <a:cubicBezTo>
                        <a:pt x="303" y="237"/>
                        <a:pt x="299" y="233"/>
                        <a:pt x="295" y="233"/>
                      </a:cubicBezTo>
                      <a:cubicBezTo>
                        <a:pt x="250" y="233"/>
                        <a:pt x="239" y="268"/>
                        <a:pt x="217" y="275"/>
                      </a:cubicBezTo>
                      <a:cubicBezTo>
                        <a:pt x="208" y="278"/>
                        <a:pt x="192" y="277"/>
                        <a:pt x="171" y="274"/>
                      </a:cubicBezTo>
                      <a:cubicBezTo>
                        <a:pt x="174" y="269"/>
                        <a:pt x="176" y="263"/>
                        <a:pt x="179" y="258"/>
                      </a:cubicBezTo>
                      <a:cubicBezTo>
                        <a:pt x="209" y="258"/>
                        <a:pt x="224" y="210"/>
                        <a:pt x="197" y="195"/>
                      </a:cubicBezTo>
                      <a:cubicBezTo>
                        <a:pt x="198" y="191"/>
                        <a:pt x="198" y="187"/>
                        <a:pt x="199" y="183"/>
                      </a:cubicBezTo>
                      <a:cubicBezTo>
                        <a:pt x="221" y="186"/>
                        <a:pt x="239" y="196"/>
                        <a:pt x="263" y="186"/>
                      </a:cubicBezTo>
                      <a:cubicBezTo>
                        <a:pt x="282" y="200"/>
                        <a:pt x="315" y="186"/>
                        <a:pt x="319" y="162"/>
                      </a:cubicBezTo>
                      <a:cubicBezTo>
                        <a:pt x="339" y="160"/>
                        <a:pt x="335" y="172"/>
                        <a:pt x="344" y="172"/>
                      </a:cubicBezTo>
                      <a:cubicBezTo>
                        <a:pt x="349" y="173"/>
                        <a:pt x="353" y="169"/>
                        <a:pt x="353" y="164"/>
                      </a:cubicBezTo>
                      <a:cubicBezTo>
                        <a:pt x="353" y="163"/>
                        <a:pt x="353" y="161"/>
                        <a:pt x="352" y="160"/>
                      </a:cubicBezTo>
                      <a:close/>
                      <a:moveTo>
                        <a:pt x="72" y="163"/>
                      </a:moveTo>
                      <a:cubicBezTo>
                        <a:pt x="65" y="159"/>
                        <a:pt x="59" y="151"/>
                        <a:pt x="62" y="145"/>
                      </a:cubicBezTo>
                      <a:cubicBezTo>
                        <a:pt x="68" y="136"/>
                        <a:pt x="91" y="144"/>
                        <a:pt x="94" y="157"/>
                      </a:cubicBezTo>
                      <a:cubicBezTo>
                        <a:pt x="97" y="168"/>
                        <a:pt x="82" y="169"/>
                        <a:pt x="72" y="163"/>
                      </a:cubicBezTo>
                      <a:close/>
                      <a:moveTo>
                        <a:pt x="196" y="101"/>
                      </a:moveTo>
                      <a:cubicBezTo>
                        <a:pt x="197" y="93"/>
                        <a:pt x="203" y="83"/>
                        <a:pt x="210" y="83"/>
                      </a:cubicBezTo>
                      <a:cubicBezTo>
                        <a:pt x="218" y="83"/>
                        <a:pt x="221" y="97"/>
                        <a:pt x="219" y="108"/>
                      </a:cubicBezTo>
                      <a:cubicBezTo>
                        <a:pt x="217" y="116"/>
                        <a:pt x="210" y="127"/>
                        <a:pt x="203" y="124"/>
                      </a:cubicBezTo>
                      <a:cubicBezTo>
                        <a:pt x="203" y="124"/>
                        <a:pt x="203" y="124"/>
                        <a:pt x="203" y="124"/>
                      </a:cubicBezTo>
                      <a:cubicBezTo>
                        <a:pt x="197" y="123"/>
                        <a:pt x="193" y="113"/>
                        <a:pt x="196" y="101"/>
                      </a:cubicBezTo>
                      <a:close/>
                      <a:moveTo>
                        <a:pt x="127" y="342"/>
                      </a:moveTo>
                      <a:cubicBezTo>
                        <a:pt x="120" y="340"/>
                        <a:pt x="118" y="330"/>
                        <a:pt x="121" y="323"/>
                      </a:cubicBezTo>
                      <a:cubicBezTo>
                        <a:pt x="123" y="315"/>
                        <a:pt x="130" y="307"/>
                        <a:pt x="137" y="309"/>
                      </a:cubicBezTo>
                      <a:cubicBezTo>
                        <a:pt x="152" y="312"/>
                        <a:pt x="142" y="345"/>
                        <a:pt x="127" y="342"/>
                      </a:cubicBezTo>
                      <a:close/>
                      <a:moveTo>
                        <a:pt x="194" y="228"/>
                      </a:moveTo>
                      <a:cubicBezTo>
                        <a:pt x="190" y="240"/>
                        <a:pt x="178" y="247"/>
                        <a:pt x="172" y="237"/>
                      </a:cubicBezTo>
                      <a:cubicBezTo>
                        <a:pt x="166" y="227"/>
                        <a:pt x="174" y="208"/>
                        <a:pt x="185" y="208"/>
                      </a:cubicBezTo>
                      <a:cubicBezTo>
                        <a:pt x="193" y="208"/>
                        <a:pt x="196" y="219"/>
                        <a:pt x="194" y="227"/>
                      </a:cubicBezTo>
                      <a:lnTo>
                        <a:pt x="194" y="228"/>
                      </a:lnTo>
                      <a:close/>
                      <a:moveTo>
                        <a:pt x="303" y="160"/>
                      </a:moveTo>
                      <a:cubicBezTo>
                        <a:pt x="301" y="173"/>
                        <a:pt x="278" y="180"/>
                        <a:pt x="271" y="171"/>
                      </a:cubicBezTo>
                      <a:cubicBezTo>
                        <a:pt x="267" y="165"/>
                        <a:pt x="272" y="158"/>
                        <a:pt x="279" y="154"/>
                      </a:cubicBezTo>
                      <a:cubicBezTo>
                        <a:pt x="289" y="147"/>
                        <a:pt x="305" y="150"/>
                        <a:pt x="303" y="160"/>
                      </a:cubicBezTo>
                      <a:close/>
                    </a:path>
                  </a:pathLst>
                </a:custGeom>
                <a:solidFill>
                  <a:schemeClr val="accent1"/>
                </a:solidFill>
                <a:ln>
                  <a:noFill/>
                </a:ln>
              </p:spPr>
              <p:txBody>
                <a:bodyPr vert="horz" wrap="square" lIns="91440" tIns="45720" rIns="91440" bIns="45720" numCol="1" anchor="t" anchorCtr="0" compatLnSpc="1"/>
                <a:lstStyle/>
                <a:p>
                  <a:endParaRPr lang="en-US" sz="1200">
                    <a:latin typeface="+mj-lt"/>
                  </a:endParaRPr>
                </a:p>
              </p:txBody>
            </p:sp>
          </p:grpSp>
          <p:sp>
            <p:nvSpPr>
              <p:cNvPr id="190" name="TextBox 138"/>
              <p:cNvSpPr txBox="1"/>
              <p:nvPr/>
            </p:nvSpPr>
            <p:spPr>
              <a:xfrm>
                <a:off x="10344912" y="1554057"/>
                <a:ext cx="1082348" cy="246221"/>
              </a:xfrm>
              <a:prstGeom prst="rect">
                <a:avLst/>
              </a:prstGeom>
              <a:noFill/>
            </p:spPr>
            <p:txBody>
              <a:bodyPr wrap="none" rtlCol="0" anchor="ctr">
                <a:spAutoFit/>
              </a:bodyPr>
              <a:lstStyle/>
              <a:p>
                <a:pPr algn="r"/>
                <a:r>
                  <a:rPr lang="zh-CN" altLang="en-US" sz="1000">
                    <a:solidFill>
                      <a:schemeClr val="accent1"/>
                    </a:solidFill>
                    <a:latin typeface="+mj-lt"/>
                  </a:rPr>
                  <a:t>非霍奇金淋巴瘤</a:t>
                </a:r>
                <a:endParaRPr lang="en-US" sz="1000">
                  <a:solidFill>
                    <a:schemeClr val="accent1"/>
                  </a:solidFill>
                  <a:latin typeface="+mj-lt"/>
                </a:endParaRPr>
              </a:p>
            </p:txBody>
          </p:sp>
          <p:grpSp>
            <p:nvGrpSpPr>
              <p:cNvPr id="191" name="Group 139"/>
              <p:cNvGrpSpPr/>
              <p:nvPr/>
            </p:nvGrpSpPr>
            <p:grpSpPr>
              <a:xfrm>
                <a:off x="5850039" y="5652780"/>
                <a:ext cx="649010" cy="661772"/>
                <a:chOff x="269171" y="3059327"/>
                <a:chExt cx="576072" cy="576072"/>
              </a:xfrm>
            </p:grpSpPr>
            <p:sp>
              <p:nvSpPr>
                <p:cNvPr id="196" name="Oval 143"/>
                <p:cNvSpPr/>
                <p:nvPr/>
              </p:nvSpPr>
              <p:spPr>
                <a:xfrm>
                  <a:off x="269171" y="3059327"/>
                  <a:ext cx="576072" cy="576072"/>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latin typeface="+mj-lt"/>
                  </a:endParaRPr>
                </a:p>
              </p:txBody>
            </p:sp>
            <p:pic>
              <p:nvPicPr>
                <p:cNvPr id="197" name="Graphic 4"/>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353318" y="3177000"/>
                  <a:ext cx="400615" cy="400615"/>
                </a:xfrm>
                <a:prstGeom prst="rect">
                  <a:avLst/>
                </a:prstGeom>
              </p:spPr>
            </p:pic>
          </p:grpSp>
          <p:sp>
            <p:nvSpPr>
              <p:cNvPr id="192" name="TextBox 140"/>
              <p:cNvSpPr txBox="1"/>
              <p:nvPr/>
            </p:nvSpPr>
            <p:spPr>
              <a:xfrm>
                <a:off x="5155036" y="5828151"/>
                <a:ext cx="569388" cy="246221"/>
              </a:xfrm>
              <a:prstGeom prst="rect">
                <a:avLst/>
              </a:prstGeom>
              <a:noFill/>
            </p:spPr>
            <p:txBody>
              <a:bodyPr wrap="none" rtlCol="0" anchor="ctr">
                <a:spAutoFit/>
              </a:bodyPr>
              <a:lstStyle/>
              <a:p>
                <a:pPr algn="r"/>
                <a:r>
                  <a:rPr lang="zh-CN" altLang="en-US" sz="1000">
                    <a:solidFill>
                      <a:schemeClr val="accent1"/>
                    </a:solidFill>
                    <a:latin typeface="+mj-lt"/>
                  </a:rPr>
                  <a:t>白血病</a:t>
                </a:r>
                <a:endParaRPr lang="en-US" sz="1000">
                  <a:solidFill>
                    <a:schemeClr val="accent1"/>
                  </a:solidFill>
                  <a:latin typeface="+mj-lt"/>
                </a:endParaRPr>
              </a:p>
            </p:txBody>
          </p:sp>
          <p:cxnSp>
            <p:nvCxnSpPr>
              <p:cNvPr id="193" name="Elbow Connector 141"/>
              <p:cNvCxnSpPr/>
              <p:nvPr/>
            </p:nvCxnSpPr>
            <p:spPr>
              <a:xfrm>
                <a:off x="8196934" y="1866589"/>
                <a:ext cx="1210363" cy="641927"/>
              </a:xfrm>
              <a:prstGeom prst="bentConnector3">
                <a:avLst/>
              </a:prstGeom>
              <a:ln w="3175">
                <a:solidFill>
                  <a:schemeClr val="accent1"/>
                </a:solidFill>
                <a:tailEnd type="oval"/>
              </a:ln>
            </p:spPr>
            <p:style>
              <a:lnRef idx="1">
                <a:schemeClr val="accent3"/>
              </a:lnRef>
              <a:fillRef idx="0">
                <a:schemeClr val="accent3"/>
              </a:fillRef>
              <a:effectRef idx="0">
                <a:schemeClr val="accent3"/>
              </a:effectRef>
              <a:fontRef idx="minor">
                <a:schemeClr val="tx1"/>
              </a:fontRef>
            </p:style>
          </p:cxnSp>
          <p:cxnSp>
            <p:nvCxnSpPr>
              <p:cNvPr id="194" name="Elbow Connector 142"/>
              <p:cNvCxnSpPr/>
              <p:nvPr/>
            </p:nvCxnSpPr>
            <p:spPr>
              <a:xfrm>
                <a:off x="8588779" y="2866572"/>
                <a:ext cx="818518" cy="466432"/>
              </a:xfrm>
              <a:prstGeom prst="bentConnector3">
                <a:avLst>
                  <a:gd name="adj1" fmla="val 50000"/>
                </a:avLst>
              </a:prstGeom>
              <a:ln w="3175">
                <a:solidFill>
                  <a:schemeClr val="accent1"/>
                </a:solidFill>
                <a:tailEnd type="oval"/>
              </a:ln>
            </p:spPr>
            <p:style>
              <a:lnRef idx="1">
                <a:schemeClr val="accent2"/>
              </a:lnRef>
              <a:fillRef idx="0">
                <a:schemeClr val="accent2"/>
              </a:fillRef>
              <a:effectRef idx="0">
                <a:schemeClr val="accent2"/>
              </a:effectRef>
              <a:fontRef idx="minor">
                <a:schemeClr val="tx1"/>
              </a:fontRef>
            </p:style>
          </p:cxnSp>
          <p:sp>
            <p:nvSpPr>
              <p:cNvPr id="195" name="Graphic 107"/>
              <p:cNvSpPr/>
              <p:nvPr/>
            </p:nvSpPr>
            <p:spPr>
              <a:xfrm>
                <a:off x="6881909" y="1449935"/>
                <a:ext cx="2290194" cy="4990535"/>
              </a:xfrm>
              <a:custGeom>
                <a:avLst/>
                <a:gdLst>
                  <a:gd name="connsiteX0" fmla="*/ 1648970 w 1692233"/>
                  <a:gd name="connsiteY0" fmla="*/ 1887938 h 3864445"/>
                  <a:gd name="connsiteX1" fmla="*/ 1583856 w 1692233"/>
                  <a:gd name="connsiteY1" fmla="*/ 1821985 h 3864445"/>
                  <a:gd name="connsiteX2" fmla="*/ 1490176 w 1692233"/>
                  <a:gd name="connsiteY2" fmla="*/ 1793647 h 3864445"/>
                  <a:gd name="connsiteX3" fmla="*/ 1423776 w 1692233"/>
                  <a:gd name="connsiteY3" fmla="*/ 1592956 h 3864445"/>
                  <a:gd name="connsiteX4" fmla="*/ 1399583 w 1692233"/>
                  <a:gd name="connsiteY4" fmla="*/ 1399737 h 3864445"/>
                  <a:gd name="connsiteX5" fmla="*/ 1334727 w 1692233"/>
                  <a:gd name="connsiteY5" fmla="*/ 1227385 h 3864445"/>
                  <a:gd name="connsiteX6" fmla="*/ 1312079 w 1692233"/>
                  <a:gd name="connsiteY6" fmla="*/ 1085176 h 3864445"/>
                  <a:gd name="connsiteX7" fmla="*/ 1315168 w 1692233"/>
                  <a:gd name="connsiteY7" fmla="*/ 929312 h 3864445"/>
                  <a:gd name="connsiteX8" fmla="*/ 1299983 w 1692233"/>
                  <a:gd name="connsiteY8" fmla="*/ 760052 h 3864445"/>
                  <a:gd name="connsiteX9" fmla="*/ 1174646 w 1692233"/>
                  <a:gd name="connsiteY9" fmla="*/ 671686 h 3864445"/>
                  <a:gd name="connsiteX10" fmla="*/ 1034383 w 1692233"/>
                  <a:gd name="connsiteY10" fmla="*/ 611659 h 3864445"/>
                  <a:gd name="connsiteX11" fmla="*/ 1030522 w 1692233"/>
                  <a:gd name="connsiteY11" fmla="*/ 609341 h 3864445"/>
                  <a:gd name="connsiteX12" fmla="*/ 990631 w 1692233"/>
                  <a:gd name="connsiteY12" fmla="*/ 456569 h 3864445"/>
                  <a:gd name="connsiteX13" fmla="*/ 997065 w 1692233"/>
                  <a:gd name="connsiteY13" fmla="*/ 348623 h 3864445"/>
                  <a:gd name="connsiteX14" fmla="*/ 1025632 w 1692233"/>
                  <a:gd name="connsiteY14" fmla="*/ 195078 h 3864445"/>
                  <a:gd name="connsiteX15" fmla="*/ 824630 w 1692233"/>
                  <a:gd name="connsiteY15" fmla="*/ 829 h 3864445"/>
                  <a:gd name="connsiteX16" fmla="*/ 607415 w 1692233"/>
                  <a:gd name="connsiteY16" fmla="*/ 111865 h 3864445"/>
                  <a:gd name="connsiteX17" fmla="*/ 580649 w 1692233"/>
                  <a:gd name="connsiteY17" fmla="*/ 216977 h 3864445"/>
                  <a:gd name="connsiteX18" fmla="*/ 590429 w 1692233"/>
                  <a:gd name="connsiteY18" fmla="*/ 260258 h 3864445"/>
                  <a:gd name="connsiteX19" fmla="*/ 573442 w 1692233"/>
                  <a:gd name="connsiteY19" fmla="*/ 316163 h 3864445"/>
                  <a:gd name="connsiteX20" fmla="*/ 562118 w 1692233"/>
                  <a:gd name="connsiteY20" fmla="*/ 353003 h 3864445"/>
                  <a:gd name="connsiteX21" fmla="*/ 575501 w 1692233"/>
                  <a:gd name="connsiteY21" fmla="*/ 364081 h 3864445"/>
                  <a:gd name="connsiteX22" fmla="*/ 603297 w 1692233"/>
                  <a:gd name="connsiteY22" fmla="*/ 372325 h 3864445"/>
                  <a:gd name="connsiteX23" fmla="*/ 594289 w 1692233"/>
                  <a:gd name="connsiteY23" fmla="*/ 402982 h 3864445"/>
                  <a:gd name="connsiteX24" fmla="*/ 604841 w 1692233"/>
                  <a:gd name="connsiteY24" fmla="*/ 417667 h 3864445"/>
                  <a:gd name="connsiteX25" fmla="*/ 596863 w 1692233"/>
                  <a:gd name="connsiteY25" fmla="*/ 436989 h 3864445"/>
                  <a:gd name="connsiteX26" fmla="*/ 609474 w 1692233"/>
                  <a:gd name="connsiteY26" fmla="*/ 456053 h 3864445"/>
                  <a:gd name="connsiteX27" fmla="*/ 625687 w 1692233"/>
                  <a:gd name="connsiteY27" fmla="*/ 508609 h 3864445"/>
                  <a:gd name="connsiteX28" fmla="*/ 709074 w 1692233"/>
                  <a:gd name="connsiteY28" fmla="*/ 508094 h 3864445"/>
                  <a:gd name="connsiteX29" fmla="*/ 719111 w 1692233"/>
                  <a:gd name="connsiteY29" fmla="*/ 519945 h 3864445"/>
                  <a:gd name="connsiteX30" fmla="*/ 720140 w 1692233"/>
                  <a:gd name="connsiteY30" fmla="*/ 525097 h 3864445"/>
                  <a:gd name="connsiteX31" fmla="*/ 656057 w 1692233"/>
                  <a:gd name="connsiteY31" fmla="*/ 611659 h 3864445"/>
                  <a:gd name="connsiteX32" fmla="*/ 518366 w 1692233"/>
                  <a:gd name="connsiteY32" fmla="*/ 671686 h 3864445"/>
                  <a:gd name="connsiteX33" fmla="*/ 393030 w 1692233"/>
                  <a:gd name="connsiteY33" fmla="*/ 760052 h 3864445"/>
                  <a:gd name="connsiteX34" fmla="*/ 377845 w 1692233"/>
                  <a:gd name="connsiteY34" fmla="*/ 929312 h 3864445"/>
                  <a:gd name="connsiteX35" fmla="*/ 380934 w 1692233"/>
                  <a:gd name="connsiteY35" fmla="*/ 1085176 h 3864445"/>
                  <a:gd name="connsiteX36" fmla="*/ 358286 w 1692233"/>
                  <a:gd name="connsiteY36" fmla="*/ 1227385 h 3864445"/>
                  <a:gd name="connsiteX37" fmla="*/ 293430 w 1692233"/>
                  <a:gd name="connsiteY37" fmla="*/ 1399737 h 3864445"/>
                  <a:gd name="connsiteX38" fmla="*/ 269237 w 1692233"/>
                  <a:gd name="connsiteY38" fmla="*/ 1592956 h 3864445"/>
                  <a:gd name="connsiteX39" fmla="*/ 202837 w 1692233"/>
                  <a:gd name="connsiteY39" fmla="*/ 1793647 h 3864445"/>
                  <a:gd name="connsiteX40" fmla="*/ 109156 w 1692233"/>
                  <a:gd name="connsiteY40" fmla="*/ 1822243 h 3864445"/>
                  <a:gd name="connsiteX41" fmla="*/ 44043 w 1692233"/>
                  <a:gd name="connsiteY41" fmla="*/ 1888195 h 3864445"/>
                  <a:gd name="connsiteX42" fmla="*/ 1321 w 1692233"/>
                  <a:gd name="connsiteY42" fmla="*/ 1928900 h 3864445"/>
                  <a:gd name="connsiteX43" fmla="*/ 57169 w 1692233"/>
                  <a:gd name="connsiteY43" fmla="*/ 1928900 h 3864445"/>
                  <a:gd name="connsiteX44" fmla="*/ 110701 w 1692233"/>
                  <a:gd name="connsiteY44" fmla="*/ 1894121 h 3864445"/>
                  <a:gd name="connsiteX45" fmla="*/ 102465 w 1692233"/>
                  <a:gd name="connsiteY45" fmla="*/ 1958785 h 3864445"/>
                  <a:gd name="connsiteX46" fmla="*/ 50220 w 1692233"/>
                  <a:gd name="connsiteY46" fmla="*/ 2057455 h 3864445"/>
                  <a:gd name="connsiteX47" fmla="*/ 31947 w 1692233"/>
                  <a:gd name="connsiteY47" fmla="*/ 2133970 h 3864445"/>
                  <a:gd name="connsiteX48" fmla="*/ 56139 w 1692233"/>
                  <a:gd name="connsiteY48" fmla="*/ 2133970 h 3864445"/>
                  <a:gd name="connsiteX49" fmla="*/ 60514 w 1692233"/>
                  <a:gd name="connsiteY49" fmla="*/ 2161021 h 3864445"/>
                  <a:gd name="connsiteX50" fmla="*/ 92170 w 1692233"/>
                  <a:gd name="connsiteY50" fmla="*/ 2144018 h 3864445"/>
                  <a:gd name="connsiteX51" fmla="*/ 114818 w 1692233"/>
                  <a:gd name="connsiteY51" fmla="*/ 2120574 h 3864445"/>
                  <a:gd name="connsiteX52" fmla="*/ 98090 w 1692233"/>
                  <a:gd name="connsiteY52" fmla="*/ 2171584 h 3864445"/>
                  <a:gd name="connsiteX53" fmla="*/ 113274 w 1692233"/>
                  <a:gd name="connsiteY53" fmla="*/ 2182146 h 3864445"/>
                  <a:gd name="connsiteX54" fmla="*/ 146474 w 1692233"/>
                  <a:gd name="connsiteY54" fmla="*/ 2152262 h 3864445"/>
                  <a:gd name="connsiteX55" fmla="*/ 200006 w 1692233"/>
                  <a:gd name="connsiteY55" fmla="*/ 2052303 h 3864445"/>
                  <a:gd name="connsiteX56" fmla="*/ 184564 w 1692233"/>
                  <a:gd name="connsiteY56" fmla="*/ 2144533 h 3864445"/>
                  <a:gd name="connsiteX57" fmla="*/ 198205 w 1692233"/>
                  <a:gd name="connsiteY57" fmla="*/ 2168750 h 3864445"/>
                  <a:gd name="connsiteX58" fmla="*/ 229603 w 1692233"/>
                  <a:gd name="connsiteY58" fmla="*/ 2104601 h 3864445"/>
                  <a:gd name="connsiteX59" fmla="*/ 274899 w 1692233"/>
                  <a:gd name="connsiteY59" fmla="*/ 1993822 h 3864445"/>
                  <a:gd name="connsiteX60" fmla="*/ 309644 w 1692233"/>
                  <a:gd name="connsiteY60" fmla="*/ 1907002 h 3864445"/>
                  <a:gd name="connsiteX61" fmla="*/ 345932 w 1692233"/>
                  <a:gd name="connsiteY61" fmla="*/ 1808074 h 3864445"/>
                  <a:gd name="connsiteX62" fmla="*/ 427517 w 1692233"/>
                  <a:gd name="connsiteY62" fmla="*/ 1641905 h 3864445"/>
                  <a:gd name="connsiteX63" fmla="*/ 501380 w 1692233"/>
                  <a:gd name="connsiteY63" fmla="*/ 1430652 h 3864445"/>
                  <a:gd name="connsiteX64" fmla="*/ 516565 w 1692233"/>
                  <a:gd name="connsiteY64" fmla="*/ 1333527 h 3864445"/>
                  <a:gd name="connsiteX65" fmla="*/ 531235 w 1692233"/>
                  <a:gd name="connsiteY65" fmla="*/ 1262680 h 3864445"/>
                  <a:gd name="connsiteX66" fmla="*/ 542044 w 1692233"/>
                  <a:gd name="connsiteY66" fmla="*/ 1384022 h 3864445"/>
                  <a:gd name="connsiteX67" fmla="*/ 525315 w 1692233"/>
                  <a:gd name="connsiteY67" fmla="*/ 1575953 h 3864445"/>
                  <a:gd name="connsiteX68" fmla="*/ 480019 w 1692233"/>
                  <a:gd name="connsiteY68" fmla="*/ 1799314 h 3864445"/>
                  <a:gd name="connsiteX69" fmla="*/ 433693 w 1692233"/>
                  <a:gd name="connsiteY69" fmla="*/ 2167719 h 3864445"/>
                  <a:gd name="connsiteX70" fmla="*/ 452738 w 1692233"/>
                  <a:gd name="connsiteY70" fmla="*/ 2444925 h 3864445"/>
                  <a:gd name="connsiteX71" fmla="*/ 473842 w 1692233"/>
                  <a:gd name="connsiteY71" fmla="*/ 2669574 h 3864445"/>
                  <a:gd name="connsiteX72" fmla="*/ 442186 w 1692233"/>
                  <a:gd name="connsiteY72" fmla="*/ 2936217 h 3864445"/>
                  <a:gd name="connsiteX73" fmla="*/ 494946 w 1692233"/>
                  <a:gd name="connsiteY73" fmla="*/ 3405611 h 3864445"/>
                  <a:gd name="connsiteX74" fmla="*/ 498035 w 1692233"/>
                  <a:gd name="connsiteY74" fmla="*/ 3561217 h 3864445"/>
                  <a:gd name="connsiteX75" fmla="*/ 484394 w 1692233"/>
                  <a:gd name="connsiteY75" fmla="*/ 3670451 h 3864445"/>
                  <a:gd name="connsiteX76" fmla="*/ 455827 w 1692233"/>
                  <a:gd name="connsiteY76" fmla="*/ 3736403 h 3864445"/>
                  <a:gd name="connsiteX77" fmla="*/ 412075 w 1692233"/>
                  <a:gd name="connsiteY77" fmla="*/ 3806735 h 3864445"/>
                  <a:gd name="connsiteX78" fmla="*/ 471011 w 1692233"/>
                  <a:gd name="connsiteY78" fmla="*/ 3861609 h 3864445"/>
                  <a:gd name="connsiteX79" fmla="*/ 569067 w 1692233"/>
                  <a:gd name="connsiteY79" fmla="*/ 3862897 h 3864445"/>
                  <a:gd name="connsiteX80" fmla="*/ 620540 w 1692233"/>
                  <a:gd name="connsiteY80" fmla="*/ 3836877 h 3864445"/>
                  <a:gd name="connsiteX81" fmla="*/ 629548 w 1692233"/>
                  <a:gd name="connsiteY81" fmla="*/ 3745420 h 3864445"/>
                  <a:gd name="connsiteX82" fmla="*/ 632636 w 1692233"/>
                  <a:gd name="connsiteY82" fmla="*/ 3612227 h 3864445"/>
                  <a:gd name="connsiteX83" fmla="*/ 643188 w 1692233"/>
                  <a:gd name="connsiteY83" fmla="*/ 3552200 h 3864445"/>
                  <a:gd name="connsiteX84" fmla="*/ 625173 w 1692233"/>
                  <a:gd name="connsiteY84" fmla="*/ 3395049 h 3864445"/>
                  <a:gd name="connsiteX85" fmla="*/ 695433 w 1692233"/>
                  <a:gd name="connsiteY85" fmla="*/ 3041071 h 3864445"/>
                  <a:gd name="connsiteX86" fmla="*/ 692345 w 1692233"/>
                  <a:gd name="connsiteY86" fmla="*/ 2871811 h 3864445"/>
                  <a:gd name="connsiteX87" fmla="*/ 721942 w 1692233"/>
                  <a:gd name="connsiteY87" fmla="*/ 2742740 h 3864445"/>
                  <a:gd name="connsiteX88" fmla="*/ 756686 w 1692233"/>
                  <a:gd name="connsiteY88" fmla="*/ 2518863 h 3864445"/>
                  <a:gd name="connsiteX89" fmla="*/ 797864 w 1692233"/>
                  <a:gd name="connsiteY89" fmla="*/ 2278756 h 3864445"/>
                  <a:gd name="connsiteX90" fmla="*/ 818196 w 1692233"/>
                  <a:gd name="connsiteY90" fmla="*/ 2065442 h 3864445"/>
                  <a:gd name="connsiteX91" fmla="*/ 845992 w 1692233"/>
                  <a:gd name="connsiteY91" fmla="*/ 2068533 h 3864445"/>
                  <a:gd name="connsiteX92" fmla="*/ 873787 w 1692233"/>
                  <a:gd name="connsiteY92" fmla="*/ 2065442 h 3864445"/>
                  <a:gd name="connsiteX93" fmla="*/ 894119 w 1692233"/>
                  <a:gd name="connsiteY93" fmla="*/ 2278756 h 3864445"/>
                  <a:gd name="connsiteX94" fmla="*/ 935297 w 1692233"/>
                  <a:gd name="connsiteY94" fmla="*/ 2518863 h 3864445"/>
                  <a:gd name="connsiteX95" fmla="*/ 970041 w 1692233"/>
                  <a:gd name="connsiteY95" fmla="*/ 2742740 h 3864445"/>
                  <a:gd name="connsiteX96" fmla="*/ 999638 w 1692233"/>
                  <a:gd name="connsiteY96" fmla="*/ 2871811 h 3864445"/>
                  <a:gd name="connsiteX97" fmla="*/ 996550 w 1692233"/>
                  <a:gd name="connsiteY97" fmla="*/ 3041071 h 3864445"/>
                  <a:gd name="connsiteX98" fmla="*/ 1067068 w 1692233"/>
                  <a:gd name="connsiteY98" fmla="*/ 3395049 h 3864445"/>
                  <a:gd name="connsiteX99" fmla="*/ 1048795 w 1692233"/>
                  <a:gd name="connsiteY99" fmla="*/ 3552200 h 3864445"/>
                  <a:gd name="connsiteX100" fmla="*/ 1059347 w 1692233"/>
                  <a:gd name="connsiteY100" fmla="*/ 3612227 h 3864445"/>
                  <a:gd name="connsiteX101" fmla="*/ 1062436 w 1692233"/>
                  <a:gd name="connsiteY101" fmla="*/ 3745420 h 3864445"/>
                  <a:gd name="connsiteX102" fmla="*/ 1071443 w 1692233"/>
                  <a:gd name="connsiteY102" fmla="*/ 3836877 h 3864445"/>
                  <a:gd name="connsiteX103" fmla="*/ 1122659 w 1692233"/>
                  <a:gd name="connsiteY103" fmla="*/ 3862897 h 3864445"/>
                  <a:gd name="connsiteX104" fmla="*/ 1220715 w 1692233"/>
                  <a:gd name="connsiteY104" fmla="*/ 3861609 h 3864445"/>
                  <a:gd name="connsiteX105" fmla="*/ 1279651 w 1692233"/>
                  <a:gd name="connsiteY105" fmla="*/ 3806735 h 3864445"/>
                  <a:gd name="connsiteX106" fmla="*/ 1235899 w 1692233"/>
                  <a:gd name="connsiteY106" fmla="*/ 3736403 h 3864445"/>
                  <a:gd name="connsiteX107" fmla="*/ 1207332 w 1692233"/>
                  <a:gd name="connsiteY107" fmla="*/ 3670451 h 3864445"/>
                  <a:gd name="connsiteX108" fmla="*/ 1193692 w 1692233"/>
                  <a:gd name="connsiteY108" fmla="*/ 3561217 h 3864445"/>
                  <a:gd name="connsiteX109" fmla="*/ 1196780 w 1692233"/>
                  <a:gd name="connsiteY109" fmla="*/ 3405611 h 3864445"/>
                  <a:gd name="connsiteX110" fmla="*/ 1249540 w 1692233"/>
                  <a:gd name="connsiteY110" fmla="*/ 2936217 h 3864445"/>
                  <a:gd name="connsiteX111" fmla="*/ 1217884 w 1692233"/>
                  <a:gd name="connsiteY111" fmla="*/ 2669574 h 3864445"/>
                  <a:gd name="connsiteX112" fmla="*/ 1238988 w 1692233"/>
                  <a:gd name="connsiteY112" fmla="*/ 2444925 h 3864445"/>
                  <a:gd name="connsiteX113" fmla="*/ 1258033 w 1692233"/>
                  <a:gd name="connsiteY113" fmla="*/ 2167719 h 3864445"/>
                  <a:gd name="connsiteX114" fmla="*/ 1211964 w 1692233"/>
                  <a:gd name="connsiteY114" fmla="*/ 1799314 h 3864445"/>
                  <a:gd name="connsiteX115" fmla="*/ 1166668 w 1692233"/>
                  <a:gd name="connsiteY115" fmla="*/ 1575953 h 3864445"/>
                  <a:gd name="connsiteX116" fmla="*/ 1149940 w 1692233"/>
                  <a:gd name="connsiteY116" fmla="*/ 1384279 h 3864445"/>
                  <a:gd name="connsiteX117" fmla="*/ 1160749 w 1692233"/>
                  <a:gd name="connsiteY117" fmla="*/ 1262937 h 3864445"/>
                  <a:gd name="connsiteX118" fmla="*/ 1175161 w 1692233"/>
                  <a:gd name="connsiteY118" fmla="*/ 1333785 h 3864445"/>
                  <a:gd name="connsiteX119" fmla="*/ 1190346 w 1692233"/>
                  <a:gd name="connsiteY119" fmla="*/ 1430909 h 3864445"/>
                  <a:gd name="connsiteX120" fmla="*/ 1264209 w 1692233"/>
                  <a:gd name="connsiteY120" fmla="*/ 1642163 h 3864445"/>
                  <a:gd name="connsiteX121" fmla="*/ 1345794 w 1692233"/>
                  <a:gd name="connsiteY121" fmla="*/ 1808589 h 3864445"/>
                  <a:gd name="connsiteX122" fmla="*/ 1382083 w 1692233"/>
                  <a:gd name="connsiteY122" fmla="*/ 1907517 h 3864445"/>
                  <a:gd name="connsiteX123" fmla="*/ 1416827 w 1692233"/>
                  <a:gd name="connsiteY123" fmla="*/ 1994337 h 3864445"/>
                  <a:gd name="connsiteX124" fmla="*/ 1462123 w 1692233"/>
                  <a:gd name="connsiteY124" fmla="*/ 2105116 h 3864445"/>
                  <a:gd name="connsiteX125" fmla="*/ 1493521 w 1692233"/>
                  <a:gd name="connsiteY125" fmla="*/ 2169265 h 3864445"/>
                  <a:gd name="connsiteX126" fmla="*/ 1507162 w 1692233"/>
                  <a:gd name="connsiteY126" fmla="*/ 2145048 h 3864445"/>
                  <a:gd name="connsiteX127" fmla="*/ 1491463 w 1692233"/>
                  <a:gd name="connsiteY127" fmla="*/ 2053076 h 3864445"/>
                  <a:gd name="connsiteX128" fmla="*/ 1544994 w 1692233"/>
                  <a:gd name="connsiteY128" fmla="*/ 2153035 h 3864445"/>
                  <a:gd name="connsiteX129" fmla="*/ 1578194 w 1692233"/>
                  <a:gd name="connsiteY129" fmla="*/ 2183177 h 3864445"/>
                  <a:gd name="connsiteX130" fmla="*/ 1593379 w 1692233"/>
                  <a:gd name="connsiteY130" fmla="*/ 2172614 h 3864445"/>
                  <a:gd name="connsiteX131" fmla="*/ 1576650 w 1692233"/>
                  <a:gd name="connsiteY131" fmla="*/ 2121604 h 3864445"/>
                  <a:gd name="connsiteX132" fmla="*/ 1599298 w 1692233"/>
                  <a:gd name="connsiteY132" fmla="*/ 2145048 h 3864445"/>
                  <a:gd name="connsiteX133" fmla="*/ 1630954 w 1692233"/>
                  <a:gd name="connsiteY133" fmla="*/ 2162052 h 3864445"/>
                  <a:gd name="connsiteX134" fmla="*/ 1635329 w 1692233"/>
                  <a:gd name="connsiteY134" fmla="*/ 2135001 h 3864445"/>
                  <a:gd name="connsiteX135" fmla="*/ 1659779 w 1692233"/>
                  <a:gd name="connsiteY135" fmla="*/ 2135001 h 3864445"/>
                  <a:gd name="connsiteX136" fmla="*/ 1641506 w 1692233"/>
                  <a:gd name="connsiteY136" fmla="*/ 2058486 h 3864445"/>
                  <a:gd name="connsiteX137" fmla="*/ 1589261 w 1692233"/>
                  <a:gd name="connsiteY137" fmla="*/ 1959815 h 3864445"/>
                  <a:gd name="connsiteX138" fmla="*/ 1581025 w 1692233"/>
                  <a:gd name="connsiteY138" fmla="*/ 1895151 h 3864445"/>
                  <a:gd name="connsiteX139" fmla="*/ 1634557 w 1692233"/>
                  <a:gd name="connsiteY139" fmla="*/ 1929673 h 3864445"/>
                  <a:gd name="connsiteX140" fmla="*/ 1690405 w 1692233"/>
                  <a:gd name="connsiteY140" fmla="*/ 1929673 h 3864445"/>
                  <a:gd name="connsiteX141" fmla="*/ 1648970 w 1692233"/>
                  <a:gd name="connsiteY141" fmla="*/ 1887938 h 386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692233" h="3864445">
                    <a:moveTo>
                      <a:pt x="1648970" y="1887938"/>
                    </a:moveTo>
                    <a:cubicBezTo>
                      <a:pt x="1615770" y="1863978"/>
                      <a:pt x="1608049" y="1831002"/>
                      <a:pt x="1583856" y="1821985"/>
                    </a:cubicBezTo>
                    <a:cubicBezTo>
                      <a:pt x="1559664" y="1812969"/>
                      <a:pt x="1505360" y="1805497"/>
                      <a:pt x="1490176" y="1793647"/>
                    </a:cubicBezTo>
                    <a:cubicBezTo>
                      <a:pt x="1474991" y="1781538"/>
                      <a:pt x="1435872" y="1646800"/>
                      <a:pt x="1423776" y="1592956"/>
                    </a:cubicBezTo>
                    <a:cubicBezTo>
                      <a:pt x="1411680" y="1539112"/>
                      <a:pt x="1413224" y="1452035"/>
                      <a:pt x="1399583" y="1399737"/>
                    </a:cubicBezTo>
                    <a:cubicBezTo>
                      <a:pt x="1385943" y="1347181"/>
                      <a:pt x="1351199" y="1287412"/>
                      <a:pt x="1334727" y="1227385"/>
                    </a:cubicBezTo>
                    <a:cubicBezTo>
                      <a:pt x="1317999" y="1167616"/>
                      <a:pt x="1312079" y="1085176"/>
                      <a:pt x="1312079" y="1085176"/>
                    </a:cubicBezTo>
                    <a:cubicBezTo>
                      <a:pt x="1303072" y="1037257"/>
                      <a:pt x="1310535" y="960742"/>
                      <a:pt x="1315168" y="929312"/>
                    </a:cubicBezTo>
                    <a:cubicBezTo>
                      <a:pt x="1319800" y="897882"/>
                      <a:pt x="1325720" y="809516"/>
                      <a:pt x="1299983" y="760052"/>
                    </a:cubicBezTo>
                    <a:cubicBezTo>
                      <a:pt x="1274247" y="710588"/>
                      <a:pt x="1223031" y="686628"/>
                      <a:pt x="1174646" y="671686"/>
                    </a:cubicBezTo>
                    <a:cubicBezTo>
                      <a:pt x="1126262" y="656744"/>
                      <a:pt x="1073502" y="632785"/>
                      <a:pt x="1034383" y="611659"/>
                    </a:cubicBezTo>
                    <a:cubicBezTo>
                      <a:pt x="1033096" y="610886"/>
                      <a:pt x="1031809" y="610114"/>
                      <a:pt x="1030522" y="609341"/>
                    </a:cubicBezTo>
                    <a:cubicBezTo>
                      <a:pt x="998609" y="570697"/>
                      <a:pt x="993976" y="482846"/>
                      <a:pt x="990631" y="456569"/>
                    </a:cubicBezTo>
                    <a:cubicBezTo>
                      <a:pt x="986256" y="423850"/>
                      <a:pt x="979307" y="396284"/>
                      <a:pt x="997065" y="348623"/>
                    </a:cubicBezTo>
                    <a:cubicBezTo>
                      <a:pt x="1010190" y="313329"/>
                      <a:pt x="1028463" y="252529"/>
                      <a:pt x="1025632" y="195078"/>
                    </a:cubicBezTo>
                    <a:cubicBezTo>
                      <a:pt x="1018683" y="54415"/>
                      <a:pt x="927319" y="7269"/>
                      <a:pt x="824630" y="829"/>
                    </a:cubicBezTo>
                    <a:cubicBezTo>
                      <a:pt x="711390" y="-6643"/>
                      <a:pt x="641644" y="36896"/>
                      <a:pt x="607415" y="111865"/>
                    </a:cubicBezTo>
                    <a:cubicBezTo>
                      <a:pt x="577560" y="177560"/>
                      <a:pt x="581163" y="203580"/>
                      <a:pt x="580649" y="216977"/>
                    </a:cubicBezTo>
                    <a:cubicBezTo>
                      <a:pt x="580391" y="223932"/>
                      <a:pt x="585796" y="246604"/>
                      <a:pt x="590429" y="260258"/>
                    </a:cubicBezTo>
                    <a:cubicBezTo>
                      <a:pt x="589914" y="282671"/>
                      <a:pt x="582708" y="295295"/>
                      <a:pt x="573442" y="316163"/>
                    </a:cubicBezTo>
                    <a:cubicBezTo>
                      <a:pt x="566494" y="331878"/>
                      <a:pt x="558001" y="344501"/>
                      <a:pt x="562118" y="353003"/>
                    </a:cubicBezTo>
                    <a:cubicBezTo>
                      <a:pt x="566494" y="361505"/>
                      <a:pt x="575501" y="364081"/>
                      <a:pt x="575501" y="364081"/>
                    </a:cubicBezTo>
                    <a:cubicBezTo>
                      <a:pt x="575501" y="364081"/>
                      <a:pt x="602525" y="364339"/>
                      <a:pt x="603297" y="372325"/>
                    </a:cubicBezTo>
                    <a:cubicBezTo>
                      <a:pt x="604069" y="380569"/>
                      <a:pt x="594289" y="402982"/>
                      <a:pt x="594289" y="402982"/>
                    </a:cubicBezTo>
                    <a:lnTo>
                      <a:pt x="604841" y="417667"/>
                    </a:lnTo>
                    <a:cubicBezTo>
                      <a:pt x="604841" y="417667"/>
                      <a:pt x="595318" y="431064"/>
                      <a:pt x="596863" y="436989"/>
                    </a:cubicBezTo>
                    <a:cubicBezTo>
                      <a:pt x="598407" y="442914"/>
                      <a:pt x="608444" y="445233"/>
                      <a:pt x="609474" y="456053"/>
                    </a:cubicBezTo>
                    <a:cubicBezTo>
                      <a:pt x="610760" y="469708"/>
                      <a:pt x="604326" y="500623"/>
                      <a:pt x="625687" y="508609"/>
                    </a:cubicBezTo>
                    <a:cubicBezTo>
                      <a:pt x="656571" y="520460"/>
                      <a:pt x="709074" y="508094"/>
                      <a:pt x="709074" y="508094"/>
                    </a:cubicBezTo>
                    <a:cubicBezTo>
                      <a:pt x="709074" y="508094"/>
                      <a:pt x="714993" y="508351"/>
                      <a:pt x="719111" y="519945"/>
                    </a:cubicBezTo>
                    <a:cubicBezTo>
                      <a:pt x="719626" y="521490"/>
                      <a:pt x="719883" y="523294"/>
                      <a:pt x="720140" y="525097"/>
                    </a:cubicBezTo>
                    <a:cubicBezTo>
                      <a:pt x="713192" y="564514"/>
                      <a:pt x="688999" y="593883"/>
                      <a:pt x="656057" y="611659"/>
                    </a:cubicBezTo>
                    <a:cubicBezTo>
                      <a:pt x="616680" y="632527"/>
                      <a:pt x="566751" y="656744"/>
                      <a:pt x="518366" y="671686"/>
                    </a:cubicBezTo>
                    <a:cubicBezTo>
                      <a:pt x="469982" y="686628"/>
                      <a:pt x="418766" y="710588"/>
                      <a:pt x="393030" y="760052"/>
                    </a:cubicBezTo>
                    <a:cubicBezTo>
                      <a:pt x="367293" y="809516"/>
                      <a:pt x="373470" y="897882"/>
                      <a:pt x="377845" y="929312"/>
                    </a:cubicBezTo>
                    <a:cubicBezTo>
                      <a:pt x="382478" y="960742"/>
                      <a:pt x="389941" y="1037257"/>
                      <a:pt x="380934" y="1085176"/>
                    </a:cubicBezTo>
                    <a:cubicBezTo>
                      <a:pt x="380934" y="1085176"/>
                      <a:pt x="374757" y="1167616"/>
                      <a:pt x="358286" y="1227385"/>
                    </a:cubicBezTo>
                    <a:cubicBezTo>
                      <a:pt x="341814" y="1287412"/>
                      <a:pt x="307070" y="1347181"/>
                      <a:pt x="293430" y="1399737"/>
                    </a:cubicBezTo>
                    <a:cubicBezTo>
                      <a:pt x="279789" y="1452035"/>
                      <a:pt x="281333" y="1539112"/>
                      <a:pt x="269237" y="1592956"/>
                    </a:cubicBezTo>
                    <a:cubicBezTo>
                      <a:pt x="257141" y="1646800"/>
                      <a:pt x="218022" y="1781796"/>
                      <a:pt x="202837" y="1793647"/>
                    </a:cubicBezTo>
                    <a:cubicBezTo>
                      <a:pt x="187653" y="1805497"/>
                      <a:pt x="133349" y="1813226"/>
                      <a:pt x="109156" y="1822243"/>
                    </a:cubicBezTo>
                    <a:cubicBezTo>
                      <a:pt x="84964" y="1831260"/>
                      <a:pt x="77243" y="1864236"/>
                      <a:pt x="44043" y="1888195"/>
                    </a:cubicBezTo>
                    <a:cubicBezTo>
                      <a:pt x="10843" y="1912154"/>
                      <a:pt x="-4856" y="1919883"/>
                      <a:pt x="1321" y="1928900"/>
                    </a:cubicBezTo>
                    <a:cubicBezTo>
                      <a:pt x="7240" y="1937917"/>
                      <a:pt x="29888" y="1939463"/>
                      <a:pt x="57169" y="1928900"/>
                    </a:cubicBezTo>
                    <a:cubicBezTo>
                      <a:pt x="84449" y="1918337"/>
                      <a:pt x="103237" y="1892575"/>
                      <a:pt x="110701" y="1894121"/>
                    </a:cubicBezTo>
                    <a:cubicBezTo>
                      <a:pt x="118164" y="1895666"/>
                      <a:pt x="109929" y="1933280"/>
                      <a:pt x="102465" y="1958785"/>
                    </a:cubicBezTo>
                    <a:cubicBezTo>
                      <a:pt x="94744" y="1984290"/>
                      <a:pt x="63860" y="2028859"/>
                      <a:pt x="50220" y="2057455"/>
                    </a:cubicBezTo>
                    <a:cubicBezTo>
                      <a:pt x="36580" y="2085794"/>
                      <a:pt x="21652" y="2127787"/>
                      <a:pt x="31947" y="2133970"/>
                    </a:cubicBezTo>
                    <a:cubicBezTo>
                      <a:pt x="42499" y="2139896"/>
                      <a:pt x="56139" y="2133970"/>
                      <a:pt x="56139" y="2133970"/>
                    </a:cubicBezTo>
                    <a:cubicBezTo>
                      <a:pt x="56139" y="2133970"/>
                      <a:pt x="47132" y="2156384"/>
                      <a:pt x="60514" y="2161021"/>
                    </a:cubicBezTo>
                    <a:cubicBezTo>
                      <a:pt x="74155" y="2165401"/>
                      <a:pt x="92170" y="2144018"/>
                      <a:pt x="92170" y="2144018"/>
                    </a:cubicBezTo>
                    <a:lnTo>
                      <a:pt x="114818" y="2120574"/>
                    </a:lnTo>
                    <a:cubicBezTo>
                      <a:pt x="114818" y="2120574"/>
                      <a:pt x="92942" y="2156899"/>
                      <a:pt x="98090" y="2171584"/>
                    </a:cubicBezTo>
                    <a:cubicBezTo>
                      <a:pt x="101435" y="2181374"/>
                      <a:pt x="113274" y="2182146"/>
                      <a:pt x="113274" y="2182146"/>
                    </a:cubicBezTo>
                    <a:cubicBezTo>
                      <a:pt x="113274" y="2182146"/>
                      <a:pt x="127687" y="2182662"/>
                      <a:pt x="146474" y="2152262"/>
                    </a:cubicBezTo>
                    <a:cubicBezTo>
                      <a:pt x="158313" y="2133197"/>
                      <a:pt x="200006" y="2052303"/>
                      <a:pt x="200006" y="2052303"/>
                    </a:cubicBezTo>
                    <a:cubicBezTo>
                      <a:pt x="200006" y="2052303"/>
                      <a:pt x="184564" y="2125984"/>
                      <a:pt x="184564" y="2144533"/>
                    </a:cubicBezTo>
                    <a:cubicBezTo>
                      <a:pt x="184564" y="2162824"/>
                      <a:pt x="190484" y="2167204"/>
                      <a:pt x="198205" y="2168750"/>
                    </a:cubicBezTo>
                    <a:cubicBezTo>
                      <a:pt x="205668" y="2170295"/>
                      <a:pt x="217507" y="2145048"/>
                      <a:pt x="229603" y="2104601"/>
                    </a:cubicBezTo>
                    <a:cubicBezTo>
                      <a:pt x="241699" y="2064154"/>
                      <a:pt x="262803" y="2023706"/>
                      <a:pt x="274899" y="1993822"/>
                    </a:cubicBezTo>
                    <a:cubicBezTo>
                      <a:pt x="286995" y="1963937"/>
                      <a:pt x="305011" y="1939978"/>
                      <a:pt x="309644" y="1907002"/>
                    </a:cubicBezTo>
                    <a:cubicBezTo>
                      <a:pt x="314019" y="1874026"/>
                      <a:pt x="345932" y="1808074"/>
                      <a:pt x="345932" y="1808074"/>
                    </a:cubicBezTo>
                    <a:cubicBezTo>
                      <a:pt x="345932" y="1808074"/>
                      <a:pt x="389684" y="1736196"/>
                      <a:pt x="427517" y="1641905"/>
                    </a:cubicBezTo>
                    <a:cubicBezTo>
                      <a:pt x="465092" y="1547614"/>
                      <a:pt x="501380" y="1430652"/>
                      <a:pt x="501380" y="1430652"/>
                    </a:cubicBezTo>
                    <a:cubicBezTo>
                      <a:pt x="501380" y="1430652"/>
                      <a:pt x="515021" y="1363412"/>
                      <a:pt x="516565" y="1333527"/>
                    </a:cubicBezTo>
                    <a:cubicBezTo>
                      <a:pt x="518109" y="1303642"/>
                      <a:pt x="531235" y="1262680"/>
                      <a:pt x="531235" y="1262680"/>
                    </a:cubicBezTo>
                    <a:cubicBezTo>
                      <a:pt x="531235" y="1262680"/>
                      <a:pt x="543588" y="1339195"/>
                      <a:pt x="542044" y="1384022"/>
                    </a:cubicBezTo>
                    <a:cubicBezTo>
                      <a:pt x="540500" y="1428848"/>
                      <a:pt x="529948" y="1524943"/>
                      <a:pt x="525315" y="1575953"/>
                    </a:cubicBezTo>
                    <a:cubicBezTo>
                      <a:pt x="520683" y="1626963"/>
                      <a:pt x="498292" y="1703220"/>
                      <a:pt x="480019" y="1799314"/>
                    </a:cubicBezTo>
                    <a:cubicBezTo>
                      <a:pt x="461231" y="1899788"/>
                      <a:pt x="428031" y="2001551"/>
                      <a:pt x="433693" y="2167719"/>
                    </a:cubicBezTo>
                    <a:cubicBezTo>
                      <a:pt x="439613" y="2338525"/>
                      <a:pt x="445275" y="2320491"/>
                      <a:pt x="452738" y="2444925"/>
                    </a:cubicBezTo>
                    <a:cubicBezTo>
                      <a:pt x="460202" y="2569358"/>
                      <a:pt x="469982" y="2586876"/>
                      <a:pt x="473842" y="2669574"/>
                    </a:cubicBezTo>
                    <a:cubicBezTo>
                      <a:pt x="477188" y="2743255"/>
                      <a:pt x="446562" y="2817967"/>
                      <a:pt x="442186" y="2936217"/>
                    </a:cubicBezTo>
                    <a:cubicBezTo>
                      <a:pt x="437554" y="3054467"/>
                      <a:pt x="485938" y="3335280"/>
                      <a:pt x="494946" y="3405611"/>
                    </a:cubicBezTo>
                    <a:cubicBezTo>
                      <a:pt x="503954" y="3475943"/>
                      <a:pt x="503954" y="3507373"/>
                      <a:pt x="498035" y="3561217"/>
                    </a:cubicBezTo>
                    <a:cubicBezTo>
                      <a:pt x="491858" y="3615061"/>
                      <a:pt x="484394" y="3649583"/>
                      <a:pt x="484394" y="3670451"/>
                    </a:cubicBezTo>
                    <a:cubicBezTo>
                      <a:pt x="484394" y="3691318"/>
                      <a:pt x="470754" y="3716823"/>
                      <a:pt x="455827" y="3736403"/>
                    </a:cubicBezTo>
                    <a:cubicBezTo>
                      <a:pt x="440642" y="3755982"/>
                      <a:pt x="412075" y="3793596"/>
                      <a:pt x="412075" y="3806735"/>
                    </a:cubicBezTo>
                    <a:cubicBezTo>
                      <a:pt x="412075" y="3827602"/>
                      <a:pt x="419538" y="3861609"/>
                      <a:pt x="471011" y="3861609"/>
                    </a:cubicBezTo>
                    <a:cubicBezTo>
                      <a:pt x="527117" y="3861609"/>
                      <a:pt x="544875" y="3867019"/>
                      <a:pt x="569067" y="3862897"/>
                    </a:cubicBezTo>
                    <a:cubicBezTo>
                      <a:pt x="589656" y="3859290"/>
                      <a:pt x="609731" y="3862124"/>
                      <a:pt x="620540" y="3836877"/>
                    </a:cubicBezTo>
                    <a:cubicBezTo>
                      <a:pt x="631092" y="3811372"/>
                      <a:pt x="632636" y="3783033"/>
                      <a:pt x="629548" y="3745420"/>
                    </a:cubicBezTo>
                    <a:cubicBezTo>
                      <a:pt x="626460" y="3708064"/>
                      <a:pt x="626460" y="3640566"/>
                      <a:pt x="632636" y="3612227"/>
                    </a:cubicBezTo>
                    <a:cubicBezTo>
                      <a:pt x="638556" y="3583888"/>
                      <a:pt x="649365" y="3576160"/>
                      <a:pt x="643188" y="3552200"/>
                    </a:cubicBezTo>
                    <a:cubicBezTo>
                      <a:pt x="637269" y="3528241"/>
                      <a:pt x="623629" y="3442967"/>
                      <a:pt x="625173" y="3395049"/>
                    </a:cubicBezTo>
                    <a:cubicBezTo>
                      <a:pt x="626717" y="3347130"/>
                      <a:pt x="692602" y="3100840"/>
                      <a:pt x="695433" y="3041071"/>
                    </a:cubicBezTo>
                    <a:cubicBezTo>
                      <a:pt x="698522" y="2981302"/>
                      <a:pt x="692345" y="2913288"/>
                      <a:pt x="692345" y="2871811"/>
                    </a:cubicBezTo>
                    <a:cubicBezTo>
                      <a:pt x="692345" y="2816679"/>
                      <a:pt x="709846" y="2780353"/>
                      <a:pt x="721942" y="2742740"/>
                    </a:cubicBezTo>
                    <a:cubicBezTo>
                      <a:pt x="734038" y="2705384"/>
                      <a:pt x="749223" y="2626551"/>
                      <a:pt x="756686" y="2518863"/>
                    </a:cubicBezTo>
                    <a:cubicBezTo>
                      <a:pt x="764150" y="2410918"/>
                      <a:pt x="785768" y="2401644"/>
                      <a:pt x="797864" y="2278756"/>
                    </a:cubicBezTo>
                    <a:cubicBezTo>
                      <a:pt x="809961" y="2155868"/>
                      <a:pt x="818196" y="2065442"/>
                      <a:pt x="818196" y="2065442"/>
                    </a:cubicBezTo>
                    <a:cubicBezTo>
                      <a:pt x="818196" y="2065442"/>
                      <a:pt x="836984" y="2068533"/>
                      <a:pt x="845992" y="2068533"/>
                    </a:cubicBezTo>
                    <a:cubicBezTo>
                      <a:pt x="854999" y="2068791"/>
                      <a:pt x="873787" y="2065442"/>
                      <a:pt x="873787" y="2065442"/>
                    </a:cubicBezTo>
                    <a:cubicBezTo>
                      <a:pt x="873787" y="2065442"/>
                      <a:pt x="882023" y="2155868"/>
                      <a:pt x="894119" y="2278756"/>
                    </a:cubicBezTo>
                    <a:cubicBezTo>
                      <a:pt x="906215" y="2401644"/>
                      <a:pt x="927576" y="2410918"/>
                      <a:pt x="935297" y="2518863"/>
                    </a:cubicBezTo>
                    <a:cubicBezTo>
                      <a:pt x="942761" y="2626808"/>
                      <a:pt x="957945" y="2705384"/>
                      <a:pt x="970041" y="2742740"/>
                    </a:cubicBezTo>
                    <a:cubicBezTo>
                      <a:pt x="982138" y="2780096"/>
                      <a:pt x="999638" y="2816421"/>
                      <a:pt x="999638" y="2871811"/>
                    </a:cubicBezTo>
                    <a:cubicBezTo>
                      <a:pt x="999638" y="2913031"/>
                      <a:pt x="993462" y="2981044"/>
                      <a:pt x="996550" y="3041071"/>
                    </a:cubicBezTo>
                    <a:cubicBezTo>
                      <a:pt x="999638" y="3101098"/>
                      <a:pt x="1065266" y="3347130"/>
                      <a:pt x="1067068" y="3395049"/>
                    </a:cubicBezTo>
                    <a:cubicBezTo>
                      <a:pt x="1068612" y="3442967"/>
                      <a:pt x="1054972" y="3528241"/>
                      <a:pt x="1048795" y="3552200"/>
                    </a:cubicBezTo>
                    <a:cubicBezTo>
                      <a:pt x="1042876" y="3576160"/>
                      <a:pt x="1053428" y="3583631"/>
                      <a:pt x="1059347" y="3612227"/>
                    </a:cubicBezTo>
                    <a:cubicBezTo>
                      <a:pt x="1065524" y="3640566"/>
                      <a:pt x="1065266" y="3708064"/>
                      <a:pt x="1062436" y="3745420"/>
                    </a:cubicBezTo>
                    <a:cubicBezTo>
                      <a:pt x="1059347" y="3782775"/>
                      <a:pt x="1060891" y="3811372"/>
                      <a:pt x="1071443" y="3836877"/>
                    </a:cubicBezTo>
                    <a:cubicBezTo>
                      <a:pt x="1081995" y="3862382"/>
                      <a:pt x="1102070" y="3859290"/>
                      <a:pt x="1122659" y="3862897"/>
                    </a:cubicBezTo>
                    <a:cubicBezTo>
                      <a:pt x="1146851" y="3867019"/>
                      <a:pt x="1164867" y="3861609"/>
                      <a:pt x="1220715" y="3861609"/>
                    </a:cubicBezTo>
                    <a:cubicBezTo>
                      <a:pt x="1272188" y="3861609"/>
                      <a:pt x="1279651" y="3827860"/>
                      <a:pt x="1279651" y="3806735"/>
                    </a:cubicBezTo>
                    <a:cubicBezTo>
                      <a:pt x="1279651" y="3793596"/>
                      <a:pt x="1251084" y="3755725"/>
                      <a:pt x="1235899" y="3736403"/>
                    </a:cubicBezTo>
                    <a:cubicBezTo>
                      <a:pt x="1220715" y="3716823"/>
                      <a:pt x="1207332" y="3691576"/>
                      <a:pt x="1207332" y="3670451"/>
                    </a:cubicBezTo>
                    <a:cubicBezTo>
                      <a:pt x="1207332" y="3649583"/>
                      <a:pt x="1199611" y="3615061"/>
                      <a:pt x="1193692" y="3561217"/>
                    </a:cubicBezTo>
                    <a:cubicBezTo>
                      <a:pt x="1187772" y="3507373"/>
                      <a:pt x="1187515" y="3475686"/>
                      <a:pt x="1196780" y="3405611"/>
                    </a:cubicBezTo>
                    <a:cubicBezTo>
                      <a:pt x="1205788" y="3335022"/>
                      <a:pt x="1253915" y="3054467"/>
                      <a:pt x="1249540" y="2936217"/>
                    </a:cubicBezTo>
                    <a:cubicBezTo>
                      <a:pt x="1245164" y="2817967"/>
                      <a:pt x="1214538" y="2742998"/>
                      <a:pt x="1217884" y="2669574"/>
                    </a:cubicBezTo>
                    <a:cubicBezTo>
                      <a:pt x="1221744" y="2586876"/>
                      <a:pt x="1231524" y="2569100"/>
                      <a:pt x="1238988" y="2444925"/>
                    </a:cubicBezTo>
                    <a:cubicBezTo>
                      <a:pt x="1246451" y="2320749"/>
                      <a:pt x="1252113" y="2338525"/>
                      <a:pt x="1258033" y="2167719"/>
                    </a:cubicBezTo>
                    <a:cubicBezTo>
                      <a:pt x="1263952" y="2001551"/>
                      <a:pt x="1230752" y="1899788"/>
                      <a:pt x="1211964" y="1799314"/>
                    </a:cubicBezTo>
                    <a:cubicBezTo>
                      <a:pt x="1193692" y="1703478"/>
                      <a:pt x="1171043" y="1626963"/>
                      <a:pt x="1166668" y="1575953"/>
                    </a:cubicBezTo>
                    <a:cubicBezTo>
                      <a:pt x="1162036" y="1524943"/>
                      <a:pt x="1151484" y="1429106"/>
                      <a:pt x="1149940" y="1384279"/>
                    </a:cubicBezTo>
                    <a:cubicBezTo>
                      <a:pt x="1148395" y="1339195"/>
                      <a:pt x="1160749" y="1262937"/>
                      <a:pt x="1160749" y="1262937"/>
                    </a:cubicBezTo>
                    <a:cubicBezTo>
                      <a:pt x="1160749" y="1262937"/>
                      <a:pt x="1173874" y="1303900"/>
                      <a:pt x="1175161" y="1333785"/>
                    </a:cubicBezTo>
                    <a:cubicBezTo>
                      <a:pt x="1176705" y="1363669"/>
                      <a:pt x="1190346" y="1430909"/>
                      <a:pt x="1190346" y="1430909"/>
                    </a:cubicBezTo>
                    <a:cubicBezTo>
                      <a:pt x="1190346" y="1430909"/>
                      <a:pt x="1226634" y="1547872"/>
                      <a:pt x="1264209" y="1642163"/>
                    </a:cubicBezTo>
                    <a:cubicBezTo>
                      <a:pt x="1302042" y="1736454"/>
                      <a:pt x="1345794" y="1808589"/>
                      <a:pt x="1345794" y="1808589"/>
                    </a:cubicBezTo>
                    <a:cubicBezTo>
                      <a:pt x="1345794" y="1808589"/>
                      <a:pt x="1377707" y="1874541"/>
                      <a:pt x="1382083" y="1907517"/>
                    </a:cubicBezTo>
                    <a:cubicBezTo>
                      <a:pt x="1386715" y="1940493"/>
                      <a:pt x="1404731" y="1964452"/>
                      <a:pt x="1416827" y="1994337"/>
                    </a:cubicBezTo>
                    <a:cubicBezTo>
                      <a:pt x="1428923" y="2024222"/>
                      <a:pt x="1450027" y="2064669"/>
                      <a:pt x="1462123" y="2105116"/>
                    </a:cubicBezTo>
                    <a:cubicBezTo>
                      <a:pt x="1474219" y="2145563"/>
                      <a:pt x="1486058" y="2171068"/>
                      <a:pt x="1493521" y="2169265"/>
                    </a:cubicBezTo>
                    <a:cubicBezTo>
                      <a:pt x="1500985" y="2167719"/>
                      <a:pt x="1507162" y="2163597"/>
                      <a:pt x="1507162" y="2145048"/>
                    </a:cubicBezTo>
                    <a:cubicBezTo>
                      <a:pt x="1507162" y="2126499"/>
                      <a:pt x="1491463" y="2053076"/>
                      <a:pt x="1491463" y="2053076"/>
                    </a:cubicBezTo>
                    <a:cubicBezTo>
                      <a:pt x="1491463" y="2053076"/>
                      <a:pt x="1533413" y="2133970"/>
                      <a:pt x="1544994" y="2153035"/>
                    </a:cubicBezTo>
                    <a:cubicBezTo>
                      <a:pt x="1564039" y="2183434"/>
                      <a:pt x="1578194" y="2183177"/>
                      <a:pt x="1578194" y="2183177"/>
                    </a:cubicBezTo>
                    <a:cubicBezTo>
                      <a:pt x="1578194" y="2183177"/>
                      <a:pt x="1589776" y="2182662"/>
                      <a:pt x="1593379" y="2172614"/>
                    </a:cubicBezTo>
                    <a:cubicBezTo>
                      <a:pt x="1598526" y="2158187"/>
                      <a:pt x="1576650" y="2121604"/>
                      <a:pt x="1576650" y="2121604"/>
                    </a:cubicBezTo>
                    <a:lnTo>
                      <a:pt x="1599298" y="2145048"/>
                    </a:lnTo>
                    <a:cubicBezTo>
                      <a:pt x="1599298" y="2145048"/>
                      <a:pt x="1617314" y="2166431"/>
                      <a:pt x="1630954" y="2162052"/>
                    </a:cubicBezTo>
                    <a:cubicBezTo>
                      <a:pt x="1644595" y="2157414"/>
                      <a:pt x="1635329" y="2135001"/>
                      <a:pt x="1635329" y="2135001"/>
                    </a:cubicBezTo>
                    <a:cubicBezTo>
                      <a:pt x="1635329" y="2135001"/>
                      <a:pt x="1648970" y="2140926"/>
                      <a:pt x="1659779" y="2135001"/>
                    </a:cubicBezTo>
                    <a:cubicBezTo>
                      <a:pt x="1670331" y="2129075"/>
                      <a:pt x="1655146" y="2087082"/>
                      <a:pt x="1641506" y="2058486"/>
                    </a:cubicBezTo>
                    <a:cubicBezTo>
                      <a:pt x="1627866" y="2029889"/>
                      <a:pt x="1596982" y="1985320"/>
                      <a:pt x="1589261" y="1959815"/>
                    </a:cubicBezTo>
                    <a:cubicBezTo>
                      <a:pt x="1581540" y="1934310"/>
                      <a:pt x="1573562" y="1896697"/>
                      <a:pt x="1581025" y="1895151"/>
                    </a:cubicBezTo>
                    <a:cubicBezTo>
                      <a:pt x="1588489" y="1893605"/>
                      <a:pt x="1607534" y="1919368"/>
                      <a:pt x="1634557" y="1929673"/>
                    </a:cubicBezTo>
                    <a:cubicBezTo>
                      <a:pt x="1661581" y="1940236"/>
                      <a:pt x="1684229" y="1938690"/>
                      <a:pt x="1690405" y="1929673"/>
                    </a:cubicBezTo>
                    <a:cubicBezTo>
                      <a:pt x="1697869" y="1919626"/>
                      <a:pt x="1682170" y="1911897"/>
                      <a:pt x="1648970" y="1887938"/>
                    </a:cubicBezTo>
                    <a:close/>
                  </a:path>
                </a:pathLst>
              </a:custGeom>
              <a:gradFill>
                <a:gsLst>
                  <a:gs pos="0">
                    <a:schemeClr val="accent1"/>
                  </a:gs>
                  <a:gs pos="98000">
                    <a:schemeClr val="bg1">
                      <a:lumMod val="75000"/>
                    </a:schemeClr>
                  </a:gs>
                </a:gsLst>
                <a:lin ang="5400000" scaled="0"/>
              </a:gradFill>
              <a:ln w="2562" cap="flat">
                <a:noFill/>
                <a:prstDash val="solid"/>
                <a:miter/>
              </a:ln>
            </p:spPr>
            <p:txBody>
              <a:bodyPr rtlCol="0" anchor="ctr"/>
              <a:lstStyle/>
              <a:p>
                <a:endParaRPr lang="en-US" sz="1200">
                  <a:latin typeface="+mj-lt"/>
                </a:endParaRPr>
              </a:p>
            </p:txBody>
          </p:sp>
        </p:grpSp>
      </p:grpSp>
      <p:sp>
        <p:nvSpPr>
          <p:cNvPr id="233" name="文本框 232"/>
          <p:cNvSpPr txBox="1"/>
          <p:nvPr/>
        </p:nvSpPr>
        <p:spPr>
          <a:xfrm>
            <a:off x="5926250" y="1141164"/>
            <a:ext cx="6013858" cy="400110"/>
          </a:xfrm>
          <a:prstGeom prst="rect">
            <a:avLst/>
          </a:prstGeom>
          <a:noFill/>
        </p:spPr>
        <p:txBody>
          <a:bodyPr wrap="square">
            <a:spAutoFit/>
          </a:bodyPr>
          <a:lstStyle/>
          <a:p>
            <a:pPr marL="0" indent="0" algn="ctr">
              <a:buNone/>
            </a:pPr>
            <a:r>
              <a:rPr lang="zh-CN" altLang="en-US" sz="2000" b="1">
                <a:solidFill>
                  <a:schemeClr val="bg1"/>
                </a:solidFill>
                <a:latin typeface="+mj-lt"/>
              </a:rPr>
              <a:t>我们产品管线已覆盖全球</a:t>
            </a:r>
            <a:r>
              <a:rPr lang="en-US" altLang="zh-CN" sz="2000" b="1">
                <a:solidFill>
                  <a:schemeClr val="bg1"/>
                </a:solidFill>
                <a:latin typeface="+mj-lt"/>
              </a:rPr>
              <a:t>80%*</a:t>
            </a:r>
            <a:r>
              <a:rPr lang="zh-CN" altLang="en-US" sz="2000" b="1">
                <a:solidFill>
                  <a:schemeClr val="bg1"/>
                </a:solidFill>
                <a:latin typeface="+mj-lt"/>
              </a:rPr>
              <a:t>的癌症种类</a:t>
            </a:r>
            <a:endParaRPr lang="en-US" altLang="zh-CN" sz="2000" b="1">
              <a:solidFill>
                <a:schemeClr val="bg1"/>
              </a:solidFill>
              <a:latin typeface="+mj-lt"/>
            </a:endParaRPr>
          </a:p>
        </p:txBody>
      </p:sp>
      <p:sp>
        <p:nvSpPr>
          <p:cNvPr id="2" name="Rounded Rectangle 24">
            <a:extLst>
              <a:ext uri="{FF2B5EF4-FFF2-40B4-BE49-F238E27FC236}">
                <a16:creationId xmlns:a16="http://schemas.microsoft.com/office/drawing/2014/main" id="{61E3317D-8A34-9433-1B5C-4DAB8BD925B1}"/>
              </a:ext>
            </a:extLst>
          </p:cNvPr>
          <p:cNvSpPr>
            <a:spLocks noChangeAspect="1"/>
          </p:cNvSpPr>
          <p:nvPr/>
        </p:nvSpPr>
        <p:spPr>
          <a:xfrm>
            <a:off x="708790" y="2946914"/>
            <a:ext cx="2088196" cy="1392132"/>
          </a:xfrm>
          <a:prstGeom prst="roundRect">
            <a:avLst/>
          </a:prstGeom>
          <a:blipFill rotWithShape="1">
            <a:blip r:embed="rId9" cstate="screen">
              <a:extLst>
                <a:ext uri="{28A0092B-C50C-407E-A947-70E740481C1C}">
                  <a14:useLocalDpi xmlns:a14="http://schemas.microsoft.com/office/drawing/2010/main"/>
                </a:ext>
              </a:extLst>
            </a:blip>
            <a:srcRect/>
            <a:stretch>
              <a:fillRect/>
            </a:stretch>
          </a:blipFill>
          <a:ln>
            <a:solidFill>
              <a:srgbClr val="FFFFFF"/>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3349">
                  <a:hueOff val="0"/>
                  <a:satOff val="0"/>
                  <a:lumOff val="0"/>
                  <a:alphaOff val="0"/>
                </a:srgbClr>
              </a:solidFill>
              <a:effectLst/>
              <a:uLnTx/>
              <a:uFillTx/>
              <a:cs typeface="+mn-cs"/>
            </a:endParaRPr>
          </a:p>
        </p:txBody>
      </p:sp>
      <p:sp>
        <p:nvSpPr>
          <p:cNvPr id="3" name="Rounded Rectangle 25">
            <a:extLst>
              <a:ext uri="{FF2B5EF4-FFF2-40B4-BE49-F238E27FC236}">
                <a16:creationId xmlns:a16="http://schemas.microsoft.com/office/drawing/2014/main" id="{7FBE5201-0BE0-C2A6-4B0D-AC3DDCA52868}"/>
              </a:ext>
            </a:extLst>
          </p:cNvPr>
          <p:cNvSpPr>
            <a:spLocks noChangeAspect="1"/>
          </p:cNvSpPr>
          <p:nvPr/>
        </p:nvSpPr>
        <p:spPr>
          <a:xfrm>
            <a:off x="3161907" y="2945683"/>
            <a:ext cx="2079231" cy="1386155"/>
          </a:xfrm>
          <a:prstGeom prst="roundRect">
            <a:avLst/>
          </a:prstGeom>
          <a:blipFill rotWithShape="1">
            <a:blip r:embed="rId10" cstate="screen">
              <a:extLst>
                <a:ext uri="{28A0092B-C50C-407E-A947-70E740481C1C}">
                  <a14:useLocalDpi xmlns:a14="http://schemas.microsoft.com/office/drawing/2010/main"/>
                </a:ext>
              </a:extLst>
            </a:blip>
            <a:srcRect/>
            <a:stretch>
              <a:fillRect/>
            </a:stretch>
          </a:blipFill>
          <a:ln>
            <a:solidFill>
              <a:srgbClr val="FFFFFF"/>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3349">
                  <a:hueOff val="0"/>
                  <a:satOff val="0"/>
                  <a:lumOff val="0"/>
                  <a:alphaOff val="0"/>
                </a:srgbClr>
              </a:solidFill>
              <a:effectLst/>
              <a:uLnTx/>
              <a:uFillTx/>
              <a:cs typeface="+mn-cs"/>
            </a:endParaRPr>
          </a:p>
        </p:txBody>
      </p:sp>
      <p:sp>
        <p:nvSpPr>
          <p:cNvPr id="4" name="Rounded Rectangle 38">
            <a:extLst>
              <a:ext uri="{FF2B5EF4-FFF2-40B4-BE49-F238E27FC236}">
                <a16:creationId xmlns:a16="http://schemas.microsoft.com/office/drawing/2014/main" id="{E48E9CE9-2BE9-469B-F322-9A76FD458E59}"/>
              </a:ext>
            </a:extLst>
          </p:cNvPr>
          <p:cNvSpPr>
            <a:spLocks noChangeAspect="1"/>
          </p:cNvSpPr>
          <p:nvPr/>
        </p:nvSpPr>
        <p:spPr>
          <a:xfrm>
            <a:off x="1841250" y="5005913"/>
            <a:ext cx="2078307" cy="1386156"/>
          </a:xfrm>
          <a:prstGeom prst="roundRect">
            <a:avLst/>
          </a:prstGeom>
          <a:blipFill rotWithShape="1">
            <a:blip r:embed="rId11" cstate="screen">
              <a:extLst>
                <a:ext uri="{28A0092B-C50C-407E-A947-70E740481C1C}">
                  <a14:useLocalDpi xmlns:a14="http://schemas.microsoft.com/office/drawing/2010/main"/>
                </a:ext>
              </a:extLst>
            </a:blip>
            <a:srcRect/>
            <a:stretch>
              <a:fillRect r="714"/>
            </a:stretch>
          </a:blipFill>
          <a:ln>
            <a:solidFill>
              <a:srgbClr val="FFFFFF"/>
            </a:solid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3349">
                  <a:hueOff val="0"/>
                  <a:satOff val="0"/>
                  <a:lumOff val="0"/>
                  <a:alphaOff val="0"/>
                </a:srgbClr>
              </a:solidFill>
              <a:effectLst/>
              <a:uLnTx/>
              <a:uFillTx/>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1323AF51-DCEF-EEB6-366D-7BA6075075A4}"/>
              </a:ext>
            </a:extLst>
          </p:cNvPr>
          <p:cNvSpPr/>
          <p:nvPr/>
        </p:nvSpPr>
        <p:spPr>
          <a:xfrm rot="10800000">
            <a:off x="1763486" y="1457551"/>
            <a:ext cx="10428514" cy="4455530"/>
          </a:xfrm>
          <a:prstGeom prst="rect">
            <a:avLst/>
          </a:prstGeom>
          <a:gradFill flip="none" rotWithShape="1">
            <a:gsLst>
              <a:gs pos="100000">
                <a:schemeClr val="accent1">
                  <a:lumMod val="0"/>
                  <a:lumOff val="100000"/>
                  <a:alpha val="60000"/>
                </a:schemeClr>
              </a:gs>
              <a:gs pos="0">
                <a:schemeClr val="accent4">
                  <a:alpha val="10000"/>
                </a:schemeClr>
              </a:gs>
            </a:gsLst>
            <a:lin ang="5400000" scaled="0"/>
            <a:tileRect/>
          </a:gra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endParaRPr kumimoji="0" lang="en-US" sz="2000" b="1" i="0" u="none" strike="noStrike" kern="1200" cap="none" spc="0" normalizeH="0" baseline="0" noProof="0">
              <a:ln>
                <a:noFill/>
              </a:ln>
              <a:solidFill>
                <a:srgbClr val="ED1C24"/>
              </a:solidFill>
              <a:effectLst/>
              <a:uLnTx/>
              <a:uFillTx/>
              <a:ea typeface="+mn-ea"/>
              <a:cs typeface="Arial"/>
            </a:endParaRPr>
          </a:p>
        </p:txBody>
      </p:sp>
      <p:graphicFrame>
        <p:nvGraphicFramePr>
          <p:cNvPr id="8" name="think-cell data - do not delete" hidden="1">
            <a:extLst>
              <a:ext uri="{FF2B5EF4-FFF2-40B4-BE49-F238E27FC236}">
                <a16:creationId xmlns:a16="http://schemas.microsoft.com/office/drawing/2014/main" id="{7FF7DE3C-4C18-8F77-DD86-80FA73F466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347" imgH="348" progId="TCLayout.ActiveDocument.1">
                  <p:embed/>
                </p:oleObj>
              </mc:Choice>
              <mc:Fallback>
                <p:oleObj name="think-cell 幻灯片" r:id="rId4" imgW="347" imgH="348" progId="TCLayout.ActiveDocument.1">
                  <p:embed/>
                  <p:pic>
                    <p:nvPicPr>
                      <p:cNvPr id="8" name="think-cell data - do not delete" hidden="1">
                        <a:extLst>
                          <a:ext uri="{FF2B5EF4-FFF2-40B4-BE49-F238E27FC236}">
                            <a16:creationId xmlns:a16="http://schemas.microsoft.com/office/drawing/2014/main" id="{7FF7DE3C-4C18-8F77-DD86-80FA73F46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E8177771-336B-E0A6-B75D-CB3DD419AEB5}"/>
              </a:ext>
            </a:extLst>
          </p:cNvPr>
          <p:cNvSpPr>
            <a:spLocks noGrp="1"/>
          </p:cNvSpPr>
          <p:nvPr>
            <p:ph type="ctrTitle"/>
          </p:nvPr>
        </p:nvSpPr>
        <p:spPr/>
        <p:txBody>
          <a:bodyPr vert="horz"/>
          <a:lstStyle/>
          <a:p>
            <a:r>
              <a:rPr lang="zh-CN" altLang="en-US">
                <a:latin typeface="+mn-lt"/>
              </a:rPr>
              <a:t>在血液肿瘤领域已打造出色的产品组合</a:t>
            </a:r>
            <a:endParaRPr lang="en-US">
              <a:latin typeface="+mn-lt"/>
            </a:endParaRPr>
          </a:p>
        </p:txBody>
      </p:sp>
      <p:sp>
        <p:nvSpPr>
          <p:cNvPr id="33" name="文本占位符 32">
            <a:extLst>
              <a:ext uri="{FF2B5EF4-FFF2-40B4-BE49-F238E27FC236}">
                <a16:creationId xmlns:a16="http://schemas.microsoft.com/office/drawing/2014/main" id="{E5081A70-BE7B-4092-3957-3DB260F4CF2D}"/>
              </a:ext>
            </a:extLst>
          </p:cNvPr>
          <p:cNvSpPr>
            <a:spLocks noGrp="1"/>
          </p:cNvSpPr>
          <p:nvPr>
            <p:ph type="body" sz="quarter" idx="14"/>
          </p:nvPr>
        </p:nvSpPr>
        <p:spPr>
          <a:xfrm>
            <a:off x="654059" y="6418018"/>
            <a:ext cx="11045361" cy="410441"/>
          </a:xfrm>
        </p:spPr>
        <p:txBody>
          <a:bodyPr anchor="ctr">
            <a:normAutofit fontScale="85000" lnSpcReduction="10000"/>
          </a:bodyPr>
          <a:lstStyle/>
          <a:p>
            <a:pPr>
              <a:lnSpc>
                <a:spcPct val="120000"/>
              </a:lnSpc>
              <a:spcBef>
                <a:spcPts val="0"/>
              </a:spcBef>
            </a:pPr>
            <a:r>
              <a:rPr lang="en-US" altLang="zh-CN" sz="600">
                <a:solidFill>
                  <a:schemeClr val="bg1"/>
                </a:solidFill>
              </a:rPr>
              <a:t>1: Brown JR, Eichhorst B, Hillmen P, et al. Zanubrutinib or ibrutinib in relapsed or refractory chronic lymphocytic leukemia. N Engl J Med. 2023;388(4):319-332.; 2. Brown et al. Extended Follow-up of ALPINE Randomized Phase 3 Study Confirms Sustained Superior Progression-Free Survival of Zanubrutinib Vs. Ibrutinib for Treatment of R/R CLL/SLL. ASH 2023</a:t>
            </a:r>
            <a:r>
              <a:rPr lang="zh-CN" altLang="en-US" sz="600">
                <a:solidFill>
                  <a:schemeClr val="bg1"/>
                </a:solidFill>
              </a:rPr>
              <a:t>；</a:t>
            </a:r>
            <a:r>
              <a:rPr lang="en-US" altLang="zh-CN" sz="600">
                <a:solidFill>
                  <a:schemeClr val="bg1"/>
                </a:solidFill>
              </a:rPr>
              <a:t>3.</a:t>
            </a:r>
            <a:r>
              <a:rPr lang="zh-CN" altLang="en-US" sz="600">
                <a:solidFill>
                  <a:schemeClr val="bg1"/>
                </a:solidFill>
              </a:rPr>
              <a:t> 泽布替尼已经在全球获批</a:t>
            </a:r>
            <a:r>
              <a:rPr lang="en-US" altLang="zh-CN" sz="600">
                <a:solidFill>
                  <a:schemeClr val="bg1"/>
                </a:solidFill>
              </a:rPr>
              <a:t>5</a:t>
            </a:r>
            <a:r>
              <a:rPr lang="zh-CN" altLang="en-US" sz="600">
                <a:solidFill>
                  <a:schemeClr val="bg1"/>
                </a:solidFill>
              </a:rPr>
              <a:t>项适应症；</a:t>
            </a:r>
            <a:r>
              <a:rPr lang="en-US" altLang="zh-CN" sz="600">
                <a:solidFill>
                  <a:schemeClr val="bg1"/>
                </a:solidFill>
              </a:rPr>
              <a:t>4. </a:t>
            </a:r>
            <a:r>
              <a:rPr lang="zh-CN" altLang="en-US" sz="600">
                <a:solidFill>
                  <a:schemeClr val="bg1"/>
                </a:solidFill>
              </a:rPr>
              <a:t>获美国</a:t>
            </a:r>
            <a:r>
              <a:rPr lang="en-US" altLang="zh-CN" sz="600">
                <a:solidFill>
                  <a:schemeClr val="bg1"/>
                </a:solidFill>
              </a:rPr>
              <a:t>FDA</a:t>
            </a:r>
            <a:r>
              <a:rPr lang="zh-CN" altLang="en-US" sz="600">
                <a:solidFill>
                  <a:schemeClr val="bg1"/>
                </a:solidFill>
              </a:rPr>
              <a:t>孤儿药资格认定，用于治疗多发性骨髓瘤（</a:t>
            </a:r>
            <a:r>
              <a:rPr lang="en-US" altLang="zh-CN" sz="600">
                <a:solidFill>
                  <a:schemeClr val="bg1"/>
                </a:solidFill>
              </a:rPr>
              <a:t>MM</a:t>
            </a:r>
            <a:r>
              <a:rPr lang="zh-CN" altLang="en-US" sz="600">
                <a:solidFill>
                  <a:schemeClr val="bg1"/>
                </a:solidFill>
              </a:rPr>
              <a:t>）、华氏巨球蛋白血症（</a:t>
            </a:r>
            <a:r>
              <a:rPr lang="en-US" altLang="zh-CN" sz="600">
                <a:solidFill>
                  <a:schemeClr val="bg1"/>
                </a:solidFill>
              </a:rPr>
              <a:t>WM</a:t>
            </a:r>
            <a:r>
              <a:rPr lang="zh-CN" altLang="en-US" sz="600">
                <a:solidFill>
                  <a:schemeClr val="bg1"/>
                </a:solidFill>
              </a:rPr>
              <a:t>）、急性髓系白血病（</a:t>
            </a:r>
            <a:r>
              <a:rPr lang="en-US" altLang="zh-CN" sz="600">
                <a:solidFill>
                  <a:schemeClr val="bg1"/>
                </a:solidFill>
              </a:rPr>
              <a:t>AML</a:t>
            </a:r>
            <a:r>
              <a:rPr lang="zh-CN" altLang="en-US" sz="600">
                <a:solidFill>
                  <a:schemeClr val="bg1"/>
                </a:solidFill>
              </a:rPr>
              <a:t>）和套细胞淋巴瘤（</a:t>
            </a:r>
            <a:r>
              <a:rPr lang="en-US" altLang="zh-CN" sz="600">
                <a:solidFill>
                  <a:schemeClr val="bg1"/>
                </a:solidFill>
              </a:rPr>
              <a:t>MCL</a:t>
            </a:r>
            <a:r>
              <a:rPr lang="zh-CN" altLang="en-US" sz="600">
                <a:solidFill>
                  <a:schemeClr val="bg1"/>
                </a:solidFill>
              </a:rPr>
              <a:t>）；</a:t>
            </a:r>
            <a:r>
              <a:rPr lang="en-US" altLang="zh-CN" sz="600">
                <a:solidFill>
                  <a:schemeClr val="bg1"/>
                </a:solidFill>
              </a:rPr>
              <a:t>5. </a:t>
            </a:r>
            <a:r>
              <a:rPr lang="zh-CN" altLang="en-US" sz="600">
                <a:solidFill>
                  <a:schemeClr val="bg1"/>
                </a:solidFill>
              </a:rPr>
              <a:t>获美国</a:t>
            </a:r>
            <a:r>
              <a:rPr lang="en-US" altLang="zh-CN" sz="600">
                <a:solidFill>
                  <a:schemeClr val="bg1"/>
                </a:solidFill>
              </a:rPr>
              <a:t>FDA</a:t>
            </a:r>
            <a:r>
              <a:rPr lang="zh-CN" altLang="en-US" sz="600">
                <a:solidFill>
                  <a:schemeClr val="bg1"/>
                </a:solidFill>
              </a:rPr>
              <a:t>快速通道资格认定，用于治疗</a:t>
            </a:r>
            <a:r>
              <a:rPr lang="zh-CN" altLang="en-US" sz="600">
                <a:solidFill>
                  <a:schemeClr val="bg1"/>
                </a:solidFill>
                <a:cs typeface="Arial"/>
              </a:rPr>
              <a:t>用于治疗</a:t>
            </a:r>
            <a:r>
              <a:rPr lang="en-US" altLang="zh-CN" sz="600">
                <a:solidFill>
                  <a:schemeClr val="bg1"/>
                </a:solidFill>
                <a:cs typeface="Arial"/>
              </a:rPr>
              <a:t>R/R MCL</a:t>
            </a:r>
            <a:r>
              <a:rPr lang="en-US" altLang="zh-CN" sz="600">
                <a:solidFill>
                  <a:schemeClr val="bg1"/>
                </a:solidFill>
              </a:rPr>
              <a:t>.</a:t>
            </a:r>
            <a:r>
              <a:rPr lang="zh-CN" altLang="en-US" sz="600">
                <a:solidFill>
                  <a:schemeClr val="bg1"/>
                </a:solidFill>
              </a:rPr>
              <a:t>和</a:t>
            </a:r>
            <a:r>
              <a:rPr lang="en-US" altLang="zh-CN" sz="600">
                <a:solidFill>
                  <a:schemeClr val="bg1"/>
                </a:solidFill>
              </a:rPr>
              <a:t>R/R CLL/SLL</a:t>
            </a:r>
            <a:r>
              <a:rPr lang="zh-CN" altLang="en-US" sz="600">
                <a:solidFill>
                  <a:schemeClr val="bg1"/>
                </a:solidFill>
              </a:rPr>
              <a:t>。</a:t>
            </a:r>
            <a:endParaRPr lang="en-US" altLang="zh-CN" sz="600">
              <a:solidFill>
                <a:schemeClr val="bg1"/>
              </a:solidFill>
            </a:endParaRPr>
          </a:p>
          <a:p>
            <a:pPr>
              <a:lnSpc>
                <a:spcPct val="120000"/>
              </a:lnSpc>
              <a:spcBef>
                <a:spcPts val="0"/>
              </a:spcBef>
            </a:pPr>
            <a:r>
              <a:rPr lang="zh-CN" altLang="en-US" sz="600">
                <a:solidFill>
                  <a:schemeClr val="bg1"/>
                </a:solidFill>
              </a:rPr>
              <a:t>数据截至</a:t>
            </a:r>
            <a:r>
              <a:rPr lang="en-US" altLang="zh-CN" sz="600">
                <a:solidFill>
                  <a:schemeClr val="bg1"/>
                </a:solidFill>
              </a:rPr>
              <a:t>2025</a:t>
            </a:r>
            <a:r>
              <a:rPr lang="zh-CN" altLang="en-US" sz="600">
                <a:solidFill>
                  <a:schemeClr val="bg1"/>
                </a:solidFill>
              </a:rPr>
              <a:t>年</a:t>
            </a:r>
            <a:r>
              <a:rPr lang="en-US" altLang="zh-CN" sz="600">
                <a:solidFill>
                  <a:schemeClr val="bg1"/>
                </a:solidFill>
              </a:rPr>
              <a:t>2</a:t>
            </a:r>
            <a:r>
              <a:rPr lang="zh-CN" altLang="en-US" sz="600">
                <a:solidFill>
                  <a:schemeClr val="bg1"/>
                </a:solidFill>
              </a:rPr>
              <a:t>月</a:t>
            </a:r>
            <a:r>
              <a:rPr lang="en-US" altLang="zh-CN" sz="600">
                <a:solidFill>
                  <a:schemeClr val="bg1"/>
                </a:solidFill>
              </a:rPr>
              <a:t>27</a:t>
            </a:r>
            <a:r>
              <a:rPr lang="zh-CN" altLang="en-US" sz="600">
                <a:solidFill>
                  <a:schemeClr val="bg1"/>
                </a:solidFill>
              </a:rPr>
              <a:t>日；</a:t>
            </a:r>
          </a:p>
        </p:txBody>
      </p:sp>
      <p:grpSp>
        <p:nvGrpSpPr>
          <p:cNvPr id="31" name="组合 30">
            <a:extLst>
              <a:ext uri="{FF2B5EF4-FFF2-40B4-BE49-F238E27FC236}">
                <a16:creationId xmlns:a16="http://schemas.microsoft.com/office/drawing/2014/main" id="{20E9F599-8255-3CC0-5694-AF4A64134260}"/>
              </a:ext>
            </a:extLst>
          </p:cNvPr>
          <p:cNvGrpSpPr/>
          <p:nvPr/>
        </p:nvGrpSpPr>
        <p:grpSpPr>
          <a:xfrm>
            <a:off x="530064" y="2098745"/>
            <a:ext cx="3037471" cy="3101067"/>
            <a:chOff x="821027" y="1430088"/>
            <a:chExt cx="4024086" cy="4024086"/>
          </a:xfrm>
        </p:grpSpPr>
        <p:sp>
          <p:nvSpPr>
            <p:cNvPr id="11" name="Oval 10">
              <a:extLst>
                <a:ext uri="{FF2B5EF4-FFF2-40B4-BE49-F238E27FC236}">
                  <a16:creationId xmlns:a16="http://schemas.microsoft.com/office/drawing/2014/main" id="{B1BDBBE5-5403-ACF6-A5C9-83A880E9A81B}"/>
                </a:ext>
              </a:extLst>
            </p:cNvPr>
            <p:cNvSpPr/>
            <p:nvPr/>
          </p:nvSpPr>
          <p:spPr>
            <a:xfrm rot="16200000">
              <a:off x="821027" y="1430088"/>
              <a:ext cx="4024086" cy="4024086"/>
            </a:xfrm>
            <a:prstGeom prst="ellipse">
              <a:avLst/>
            </a:prstGeom>
            <a:gradFill flip="none" rotWithShape="1">
              <a:gsLst>
                <a:gs pos="0">
                  <a:schemeClr val="accent4"/>
                </a:gs>
                <a:gs pos="92000">
                  <a:schemeClr val="bg1"/>
                </a:gs>
              </a:gsLst>
              <a:lin ang="7200000" scaled="0"/>
              <a:tileRect/>
            </a:gra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endParaRPr kumimoji="0" lang="en-US" sz="2000" b="1" i="0" u="none" strike="noStrike" kern="1200" cap="none" spc="0" normalizeH="0" baseline="0" noProof="0">
                <a:ln>
                  <a:noFill/>
                </a:ln>
                <a:solidFill>
                  <a:srgbClr val="ED1C24"/>
                </a:solidFill>
                <a:effectLst/>
                <a:uLnTx/>
                <a:uFillTx/>
                <a:ea typeface="+mn-ea"/>
                <a:cs typeface="Arial"/>
              </a:endParaRPr>
            </a:p>
          </p:txBody>
        </p:sp>
        <p:pic>
          <p:nvPicPr>
            <p:cNvPr id="10" name="Picture 9" descr="Red blood cells floating in the air&#10;&#10;Description automatically generated">
              <a:extLst>
                <a:ext uri="{FF2B5EF4-FFF2-40B4-BE49-F238E27FC236}">
                  <a16:creationId xmlns:a16="http://schemas.microsoft.com/office/drawing/2014/main" id="{DF8A1C7D-CF35-05F5-12D9-A61AB05613A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85297" y="1610134"/>
              <a:ext cx="3695547" cy="3663995"/>
            </a:xfrm>
            <a:prstGeom prst="ellipse">
              <a:avLst/>
            </a:prstGeom>
          </p:spPr>
        </p:pic>
      </p:grpSp>
      <p:grpSp>
        <p:nvGrpSpPr>
          <p:cNvPr id="12" name="Group 13">
            <a:extLst>
              <a:ext uri="{FF2B5EF4-FFF2-40B4-BE49-F238E27FC236}">
                <a16:creationId xmlns:a16="http://schemas.microsoft.com/office/drawing/2014/main" id="{F30B1DC8-20B7-68EB-B285-3AF5C73A585E}"/>
              </a:ext>
            </a:extLst>
          </p:cNvPr>
          <p:cNvGrpSpPr/>
          <p:nvPr/>
        </p:nvGrpSpPr>
        <p:grpSpPr>
          <a:xfrm>
            <a:off x="3607847" y="1385530"/>
            <a:ext cx="8336503" cy="4278139"/>
            <a:chOff x="516716" y="1391699"/>
            <a:chExt cx="8619254" cy="3743111"/>
          </a:xfrm>
        </p:grpSpPr>
        <p:sp>
          <p:nvSpPr>
            <p:cNvPr id="13" name="Rectangle 3">
              <a:extLst>
                <a:ext uri="{FF2B5EF4-FFF2-40B4-BE49-F238E27FC236}">
                  <a16:creationId xmlns:a16="http://schemas.microsoft.com/office/drawing/2014/main" id="{26A03CF6-ABB5-1F05-9B05-42895437DEDD}"/>
                </a:ext>
              </a:extLst>
            </p:cNvPr>
            <p:cNvSpPr/>
            <p:nvPr/>
          </p:nvSpPr>
          <p:spPr>
            <a:xfrm>
              <a:off x="6320408" y="2700050"/>
              <a:ext cx="2815562" cy="2434760"/>
            </a:xfrm>
            <a:prstGeom prst="rect">
              <a:avLst/>
            </a:prstGeom>
            <a:gradFill flip="none" rotWithShape="1">
              <a:gsLst>
                <a:gs pos="0">
                  <a:srgbClr val="E9EDF4">
                    <a:alpha val="71000"/>
                  </a:srgbClr>
                </a:gs>
                <a:gs pos="100000">
                  <a:schemeClr val="accent1">
                    <a:alpha val="46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640080" rIns="91440" bIns="35995" rtlCol="0" anchor="t"/>
            <a:lstStyle/>
            <a:p>
              <a:pPr marL="171450" marR="0" lvl="0" indent="-171450" defTabSz="914217" rtl="0" eaLnBrk="1" fontAlgn="auto" latinLnBrk="0" hangingPunct="1">
                <a:lnSpc>
                  <a:spcPct val="96000"/>
                </a:lnSpc>
                <a:spcBef>
                  <a:spcPts val="800"/>
                </a:spcBef>
                <a:spcAft>
                  <a:spcPts val="0"/>
                </a:spcAft>
                <a:buClrTx/>
                <a:buSzTx/>
                <a:buFont typeface="Arial" panose="020B0604020202020204" pitchFamily="34" charset="0"/>
                <a:buChar char="•"/>
                <a:tabLst/>
                <a:defRPr/>
              </a:pPr>
              <a:endParaRPr kumimoji="0" lang="en-US" altLang="zh-CN" sz="1200" i="0" u="none" strike="noStrike" kern="1200" cap="none" spc="0" normalizeH="0" baseline="0" noProof="0">
                <a:ln>
                  <a:noFill/>
                </a:ln>
                <a:solidFill>
                  <a:srgbClr val="283349"/>
                </a:solidFill>
                <a:effectLst/>
                <a:uLnTx/>
                <a:uFillTx/>
                <a:ea typeface="+mn-ea"/>
                <a:cs typeface="Arial"/>
              </a:endParaRPr>
            </a:p>
            <a:p>
              <a:pPr marL="171450" indent="-171450" defTabSz="914217">
                <a:lnSpc>
                  <a:spcPct val="96000"/>
                </a:lnSpc>
                <a:spcBef>
                  <a:spcPts val="800"/>
                </a:spcBef>
                <a:buFont typeface="Arial" panose="020B0604020202020204" pitchFamily="34" charset="0"/>
                <a:buChar char="•"/>
                <a:defRPr/>
              </a:pPr>
              <a:r>
                <a:rPr lang="zh-CN" altLang="en-US" sz="1200">
                  <a:solidFill>
                    <a:srgbClr val="313F48"/>
                  </a:solidFill>
                  <a:cs typeface="Arial"/>
                </a:rPr>
                <a:t>独特的、不受突变状态限制的作用机制，</a:t>
              </a:r>
              <a:r>
                <a:rPr kumimoji="0" lang="zh-CN" altLang="en-US" sz="1200" i="0" u="none" strike="noStrike" kern="1200" cap="none" spc="0" normalizeH="0" baseline="0" noProof="0">
                  <a:ln>
                    <a:noFill/>
                  </a:ln>
                  <a:solidFill>
                    <a:srgbClr val="283349"/>
                  </a:solidFill>
                  <a:effectLst/>
                  <a:uLnTx/>
                  <a:uFillTx/>
                  <a:ea typeface="+mn-ea"/>
                  <a:cs typeface="Arial"/>
                </a:rPr>
                <a:t>具有临床意义的有效性和良好的安全性数据</a:t>
              </a:r>
              <a:endParaRPr kumimoji="0" lang="en-US" altLang="zh-CN" sz="1200" i="0" u="none" strike="noStrike" kern="1200" cap="none" spc="0" normalizeH="0" baseline="0" noProof="0">
                <a:ln>
                  <a:noFill/>
                </a:ln>
                <a:solidFill>
                  <a:srgbClr val="283349"/>
                </a:solidFill>
                <a:effectLst/>
                <a:uLnTx/>
                <a:uFillTx/>
                <a:ea typeface="+mn-ea"/>
                <a:cs typeface="Arial"/>
              </a:endParaRPr>
            </a:p>
            <a:p>
              <a:pPr marL="171450" marR="0" lvl="0" indent="-171450" defTabSz="914217" rtl="0" eaLnBrk="1" fontAlgn="auto" latinLnBrk="0" hangingPunct="1">
                <a:lnSpc>
                  <a:spcPct val="96000"/>
                </a:lnSpc>
                <a:spcBef>
                  <a:spcPts val="800"/>
                </a:spcBef>
                <a:spcAft>
                  <a:spcPts val="0"/>
                </a:spcAft>
                <a:buClrTx/>
                <a:buSzTx/>
                <a:buFont typeface="Arial" panose="020B0604020202020204" pitchFamily="34" charset="0"/>
                <a:buChar char="•"/>
                <a:tabLst/>
                <a:defRPr/>
              </a:pPr>
              <a:r>
                <a:rPr kumimoji="0" lang="en-GB" sz="1200" i="0" u="none" strike="noStrike" kern="1200" cap="none" spc="0" normalizeH="0" baseline="0" noProof="0">
                  <a:ln>
                    <a:noFill/>
                  </a:ln>
                  <a:solidFill>
                    <a:srgbClr val="283349"/>
                  </a:solidFill>
                  <a:effectLst/>
                  <a:uLnTx/>
                  <a:uFillTx/>
                  <a:ea typeface="+mn-ea"/>
                  <a:cs typeface="Arial"/>
                </a:rPr>
                <a:t>500+ </a:t>
              </a:r>
              <a:r>
                <a:rPr kumimoji="0" lang="zh-CN" altLang="en-US" sz="1200" i="0" u="none" strike="noStrike" kern="1200" cap="none" spc="0" normalizeH="0" baseline="0" noProof="0">
                  <a:ln>
                    <a:noFill/>
                  </a:ln>
                  <a:solidFill>
                    <a:srgbClr val="283349"/>
                  </a:solidFill>
                  <a:effectLst/>
                  <a:uLnTx/>
                  <a:uFillTx/>
                  <a:ea typeface="+mn-ea"/>
                  <a:cs typeface="Arial"/>
                </a:rPr>
                <a:t>患者入组</a:t>
              </a:r>
              <a:endParaRPr kumimoji="0" lang="en-US" altLang="zh-CN" sz="1200" i="0" u="none" strike="noStrike" kern="1200" cap="none" spc="0" normalizeH="0" baseline="0" noProof="0">
                <a:ln>
                  <a:noFill/>
                </a:ln>
                <a:solidFill>
                  <a:srgbClr val="283349"/>
                </a:solidFill>
                <a:effectLst/>
                <a:uLnTx/>
                <a:uFillTx/>
                <a:ea typeface="+mn-ea"/>
                <a:cs typeface="Arial"/>
              </a:endParaRPr>
            </a:p>
            <a:p>
              <a:pPr marL="171450" lvl="0" indent="-171450" defTabSz="914217">
                <a:lnSpc>
                  <a:spcPct val="96000"/>
                </a:lnSpc>
                <a:spcBef>
                  <a:spcPts val="800"/>
                </a:spcBef>
                <a:buFont typeface="Arial" panose="020B0604020202020204" pitchFamily="34" charset="0"/>
                <a:buChar char="•"/>
                <a:defRPr/>
              </a:pPr>
              <a:r>
                <a:rPr lang="zh-CN" altLang="en-US" sz="1200">
                  <a:solidFill>
                    <a:srgbClr val="313F48"/>
                  </a:solidFill>
                  <a:cs typeface="Arial"/>
                </a:rPr>
                <a:t>全球临床进展最快的</a:t>
              </a:r>
              <a:r>
                <a:rPr lang="en-US" altLang="zh-CN" sz="1200">
                  <a:solidFill>
                    <a:srgbClr val="313F48"/>
                  </a:solidFill>
                  <a:cs typeface="Arial"/>
                </a:rPr>
                <a:t>BTK</a:t>
              </a:r>
              <a:r>
                <a:rPr lang="zh-CN" altLang="en-US" sz="1200">
                  <a:solidFill>
                    <a:srgbClr val="313F48"/>
                  </a:solidFill>
                  <a:cs typeface="Arial"/>
                </a:rPr>
                <a:t>降解剂。</a:t>
              </a:r>
            </a:p>
            <a:p>
              <a:pPr marL="171450" marR="0" lvl="0" indent="-171450" defTabSz="914217" rtl="0" eaLnBrk="1" fontAlgn="auto" latinLnBrk="0" hangingPunct="1">
                <a:lnSpc>
                  <a:spcPct val="96000"/>
                </a:lnSpc>
                <a:spcBef>
                  <a:spcPts val="800"/>
                </a:spcBef>
                <a:spcAft>
                  <a:spcPts val="0"/>
                </a:spcAft>
                <a:buClrTx/>
                <a:buSzTx/>
                <a:buFont typeface="Arial" panose="020B0604020202020204" pitchFamily="34" charset="0"/>
                <a:buChar char="•"/>
                <a:tabLst/>
                <a:defRPr/>
              </a:pPr>
              <a:r>
                <a:rPr lang="zh-CN" altLang="en-US" sz="1200">
                  <a:solidFill>
                    <a:srgbClr val="313F48"/>
                  </a:solidFill>
                  <a:cs typeface="Arial"/>
                </a:rPr>
                <a:t>获美国</a:t>
              </a:r>
              <a:r>
                <a:rPr lang="en-US" altLang="zh-CN" sz="1200">
                  <a:solidFill>
                    <a:srgbClr val="313F48"/>
                  </a:solidFill>
                  <a:cs typeface="Arial"/>
                </a:rPr>
                <a:t>FDA</a:t>
              </a:r>
              <a:r>
                <a:rPr lang="zh-CN" altLang="en-US" sz="1200">
                  <a:solidFill>
                    <a:srgbClr val="313F48"/>
                  </a:solidFill>
                  <a:cs typeface="Arial"/>
                </a:rPr>
                <a:t>授予“快速通道资格”认定</a:t>
              </a:r>
              <a:r>
                <a:rPr lang="en-US" altLang="zh-CN" sz="1200" baseline="30000">
                  <a:solidFill>
                    <a:srgbClr val="283349"/>
                  </a:solidFill>
                  <a:cs typeface="Arial"/>
                </a:rPr>
                <a:t>5</a:t>
              </a:r>
              <a:r>
                <a:rPr lang="zh-CN" altLang="en-US" sz="1200">
                  <a:solidFill>
                    <a:srgbClr val="313F48"/>
                  </a:solidFill>
                  <a:cs typeface="Arial"/>
                </a:rPr>
                <a:t>。</a:t>
              </a:r>
              <a:endParaRPr kumimoji="0" lang="en-GB" sz="1200" i="0" u="none" strike="noStrike" kern="1200" cap="none" spc="0" normalizeH="0" baseline="0" noProof="0">
                <a:ln>
                  <a:noFill/>
                </a:ln>
                <a:solidFill>
                  <a:srgbClr val="283349"/>
                </a:solidFill>
                <a:effectLst/>
                <a:uLnTx/>
                <a:uFillTx/>
                <a:ea typeface="+mn-ea"/>
                <a:cs typeface="Arial"/>
              </a:endParaRPr>
            </a:p>
          </p:txBody>
        </p:sp>
        <p:sp>
          <p:nvSpPr>
            <p:cNvPr id="14" name="Rectangle 5">
              <a:extLst>
                <a:ext uri="{FF2B5EF4-FFF2-40B4-BE49-F238E27FC236}">
                  <a16:creationId xmlns:a16="http://schemas.microsoft.com/office/drawing/2014/main" id="{CF65E179-18A0-7BA2-703D-44DFBD3D524B}"/>
                </a:ext>
              </a:extLst>
            </p:cNvPr>
            <p:cNvSpPr/>
            <p:nvPr/>
          </p:nvSpPr>
          <p:spPr>
            <a:xfrm>
              <a:off x="6320408" y="2687758"/>
              <a:ext cx="2815562" cy="541420"/>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 rIns="182880" bIns="18288" rtlCol="0" anchor="ctr"/>
            <a:lstStyle/>
            <a:p>
              <a:pPr marL="0" marR="0" lvl="0" indent="0" algn="ctr" defTabSz="914217" rtl="0" eaLnBrk="1" fontAlgn="auto" latinLnBrk="0" hangingPunct="1">
                <a:lnSpc>
                  <a:spcPct val="90000"/>
                </a:lnSpc>
                <a:spcBef>
                  <a:spcPts val="1200"/>
                </a:spcBef>
                <a:spcAft>
                  <a:spcPts val="0"/>
                </a:spcAft>
                <a:buClrTx/>
                <a:buSzTx/>
                <a:buFontTx/>
                <a:buNone/>
                <a:tabLst/>
                <a:defRPr/>
              </a:pPr>
              <a:r>
                <a:rPr kumimoji="0" lang="en-US" sz="1600" b="1" i="0" u="none" strike="noStrike" kern="1200" cap="none" spc="200" normalizeH="0" baseline="0" noProof="0">
                  <a:ln w="0"/>
                  <a:solidFill>
                    <a:srgbClr val="283349"/>
                  </a:solidFill>
                  <a:effectLst>
                    <a:outerShdw blurRad="38100" dist="19050" dir="2700000" algn="tl" rotWithShape="0">
                      <a:srgbClr val="D9D8D6">
                        <a:alpha val="40000"/>
                      </a:srgbClr>
                    </a:outerShdw>
                  </a:effectLst>
                  <a:uLnTx/>
                  <a:uFillTx/>
                  <a:ea typeface="+mn-ea"/>
                  <a:cs typeface="+mn-cs"/>
                </a:rPr>
                <a:t>BGB-16673</a:t>
              </a:r>
            </a:p>
          </p:txBody>
        </p:sp>
        <p:sp>
          <p:nvSpPr>
            <p:cNvPr id="15" name="Hexagon 8">
              <a:extLst>
                <a:ext uri="{FF2B5EF4-FFF2-40B4-BE49-F238E27FC236}">
                  <a16:creationId xmlns:a16="http://schemas.microsoft.com/office/drawing/2014/main" id="{560B9F4F-2837-EAC5-2661-A265896BC93E}"/>
                </a:ext>
              </a:extLst>
            </p:cNvPr>
            <p:cNvSpPr/>
            <p:nvPr/>
          </p:nvSpPr>
          <p:spPr>
            <a:xfrm rot="16200000">
              <a:off x="7026158" y="1338560"/>
              <a:ext cx="1237881" cy="1344159"/>
            </a:xfrm>
            <a:prstGeom prst="hexagon">
              <a:avLst/>
            </a:prstGeom>
            <a:solidFill>
              <a:schemeClr val="accent1"/>
            </a:solid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ea typeface="+mn-ea"/>
                  <a:cs typeface="+mn-cs"/>
                </a:rPr>
                <a:t>BTK</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ea typeface="+mn-ea"/>
                  <a:cs typeface="+mn-cs"/>
                </a:rPr>
                <a:t>CDAC</a:t>
              </a:r>
            </a:p>
          </p:txBody>
        </p:sp>
        <p:sp>
          <p:nvSpPr>
            <p:cNvPr id="19" name="Rectangle 9">
              <a:extLst>
                <a:ext uri="{FF2B5EF4-FFF2-40B4-BE49-F238E27FC236}">
                  <a16:creationId xmlns:a16="http://schemas.microsoft.com/office/drawing/2014/main" id="{6711E154-5595-3296-CC54-72E4FA1C6134}"/>
                </a:ext>
              </a:extLst>
            </p:cNvPr>
            <p:cNvSpPr/>
            <p:nvPr/>
          </p:nvSpPr>
          <p:spPr>
            <a:xfrm>
              <a:off x="516716" y="2708453"/>
              <a:ext cx="2746017" cy="2423436"/>
            </a:xfrm>
            <a:prstGeom prst="rect">
              <a:avLst/>
            </a:prstGeom>
            <a:gradFill flip="none" rotWithShape="1">
              <a:gsLst>
                <a:gs pos="29000">
                  <a:srgbClr val="E9EDF5">
                    <a:alpha val="35000"/>
                  </a:srgbClr>
                </a:gs>
                <a:gs pos="93000">
                  <a:schemeClr val="accent4">
                    <a:alpha val="4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640080" rIns="0" bIns="35995" rtlCol="0" anchor="t"/>
            <a:lstStyle/>
            <a:p>
              <a:pPr marL="268288" indent="-180975" defTabSz="914217">
                <a:lnSpc>
                  <a:spcPct val="96000"/>
                </a:lnSpc>
                <a:spcBef>
                  <a:spcPts val="800"/>
                </a:spcBef>
                <a:buFont typeface="Arial" panose="020B0604020202020204" pitchFamily="34" charset="0"/>
                <a:buChar char="•"/>
                <a:defRPr/>
              </a:pPr>
              <a:endParaRPr lang="en-US" altLang="zh-CN" sz="1200">
                <a:solidFill>
                  <a:srgbClr val="283349"/>
                </a:solidFill>
              </a:endParaRPr>
            </a:p>
            <a:p>
              <a:pPr marL="268288" indent="-180975" defTabSz="914217">
                <a:lnSpc>
                  <a:spcPct val="96000"/>
                </a:lnSpc>
                <a:spcBef>
                  <a:spcPts val="800"/>
                </a:spcBef>
                <a:buFont typeface="Arial" panose="020B0604020202020204" pitchFamily="34" charset="0"/>
                <a:buChar char="•"/>
                <a:defRPr/>
              </a:pPr>
              <a:r>
                <a:rPr lang="zh-CN" altLang="en-US" sz="1200">
                  <a:solidFill>
                    <a:srgbClr val="283349"/>
                  </a:solidFill>
                </a:rPr>
                <a:t>已在</a:t>
              </a:r>
              <a:r>
                <a:rPr lang="en-US" altLang="zh-CN" sz="1200">
                  <a:solidFill>
                    <a:srgbClr val="283349"/>
                  </a:solidFill>
                </a:rPr>
                <a:t>ALPINE</a:t>
              </a:r>
              <a:r>
                <a:rPr lang="zh-CN" altLang="en-US" sz="1200">
                  <a:solidFill>
                    <a:srgbClr val="283349"/>
                  </a:solidFill>
                </a:rPr>
                <a:t>头对头试验中展现出优效性的</a:t>
              </a:r>
              <a:r>
                <a:rPr lang="en-US" altLang="zh-CN" sz="1200">
                  <a:solidFill>
                    <a:srgbClr val="283349"/>
                  </a:solidFill>
                </a:rPr>
                <a:t>BTKi</a:t>
              </a:r>
              <a:r>
                <a:rPr lang="en-US" altLang="zh-CN" sz="1200" baseline="30000">
                  <a:solidFill>
                    <a:srgbClr val="283349"/>
                  </a:solidFill>
                </a:rPr>
                <a:t>1,2</a:t>
              </a:r>
            </a:p>
            <a:p>
              <a:pPr marL="268288" indent="-180975" defTabSz="914217">
                <a:lnSpc>
                  <a:spcPct val="96000"/>
                </a:lnSpc>
                <a:spcBef>
                  <a:spcPts val="800"/>
                </a:spcBef>
                <a:buFont typeface="Arial" panose="020B0604020202020204" pitchFamily="34" charset="0"/>
                <a:buChar char="•"/>
                <a:defRPr/>
              </a:pPr>
              <a:r>
                <a:rPr lang="zh-CN" altLang="en-US" sz="1200">
                  <a:solidFill>
                    <a:srgbClr val="283349"/>
                  </a:solidFill>
                </a:rPr>
                <a:t>获批适应症最广的</a:t>
              </a:r>
              <a:r>
                <a:rPr lang="en-US" altLang="zh-CN" sz="1200">
                  <a:solidFill>
                    <a:srgbClr val="283349"/>
                  </a:solidFill>
                </a:rPr>
                <a:t>BTK</a:t>
              </a:r>
              <a:r>
                <a:rPr lang="zh-CN" altLang="en-US" sz="1200">
                  <a:solidFill>
                    <a:srgbClr val="283349"/>
                  </a:solidFill>
                </a:rPr>
                <a:t>抑制剂</a:t>
              </a:r>
              <a:r>
                <a:rPr lang="en-US" altLang="zh-CN" sz="1200" baseline="30000">
                  <a:solidFill>
                    <a:srgbClr val="283349"/>
                  </a:solidFill>
                </a:rPr>
                <a:t>3</a:t>
              </a:r>
              <a:endParaRPr lang="en-GB" sz="1200" baseline="30000">
                <a:solidFill>
                  <a:srgbClr val="283349"/>
                </a:solidFill>
              </a:endParaRPr>
            </a:p>
          </p:txBody>
        </p:sp>
        <p:sp>
          <p:nvSpPr>
            <p:cNvPr id="20" name="Hexagon 93">
              <a:extLst>
                <a:ext uri="{FF2B5EF4-FFF2-40B4-BE49-F238E27FC236}">
                  <a16:creationId xmlns:a16="http://schemas.microsoft.com/office/drawing/2014/main" id="{D191BF56-3C51-3DA6-D4E1-5D6C066E64B6}"/>
                </a:ext>
              </a:extLst>
            </p:cNvPr>
            <p:cNvSpPr/>
            <p:nvPr/>
          </p:nvSpPr>
          <p:spPr>
            <a:xfrm rot="16200000">
              <a:off x="1171011" y="1342733"/>
              <a:ext cx="1245469" cy="1344160"/>
            </a:xfrm>
            <a:prstGeom prst="hexagon">
              <a:avLst/>
            </a:prstGeom>
            <a:solidFill>
              <a:schemeClr val="accent4"/>
            </a:solid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ea typeface="+mn-ea"/>
                  <a:cs typeface="+mn-cs"/>
                </a:rPr>
                <a:t>BTK</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1500" b="1" i="0" u="none" strike="noStrike" kern="1200" cap="none" spc="-30" normalizeH="0" baseline="0" noProof="0">
                  <a:ln>
                    <a:noFill/>
                  </a:ln>
                  <a:solidFill>
                    <a:srgbClr val="FFFFFF"/>
                  </a:solidFill>
                  <a:effectLst/>
                  <a:uLnTx/>
                  <a:uFillTx/>
                  <a:ea typeface="+mn-ea"/>
                  <a:cs typeface="+mn-cs"/>
                </a:rPr>
                <a:t>抑制剂</a:t>
              </a:r>
              <a:endParaRPr kumimoji="0" lang="en-GB" sz="1500" b="1" i="0" u="none" strike="noStrike" kern="1200" cap="none" spc="-30" normalizeH="0" baseline="0" noProof="0">
                <a:ln>
                  <a:noFill/>
                </a:ln>
                <a:solidFill>
                  <a:srgbClr val="FFFFFF"/>
                </a:solidFill>
                <a:effectLst/>
                <a:uLnTx/>
                <a:uFillTx/>
                <a:ea typeface="+mn-ea"/>
                <a:cs typeface="+mn-cs"/>
              </a:endParaRPr>
            </a:p>
          </p:txBody>
        </p:sp>
        <p:sp>
          <p:nvSpPr>
            <p:cNvPr id="21" name="Rectangle 18">
              <a:extLst>
                <a:ext uri="{FF2B5EF4-FFF2-40B4-BE49-F238E27FC236}">
                  <a16:creationId xmlns:a16="http://schemas.microsoft.com/office/drawing/2014/main" id="{1D84749A-5E52-40C4-4168-A9DC19A5BAA0}"/>
                </a:ext>
              </a:extLst>
            </p:cNvPr>
            <p:cNvSpPr/>
            <p:nvPr/>
          </p:nvSpPr>
          <p:spPr>
            <a:xfrm>
              <a:off x="516716" y="2696087"/>
              <a:ext cx="2746017" cy="544739"/>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 rIns="182880" bIns="18288" rtlCol="0" anchor="ctr"/>
            <a:lstStyle/>
            <a:p>
              <a:pPr marL="0" marR="0" lvl="0" indent="0" algn="ctr" defTabSz="914217" rtl="0" eaLnBrk="1" fontAlgn="auto" latinLnBrk="0" hangingPunct="1">
                <a:lnSpc>
                  <a:spcPct val="90000"/>
                </a:lnSpc>
                <a:spcBef>
                  <a:spcPts val="1200"/>
                </a:spcBef>
                <a:spcAft>
                  <a:spcPts val="0"/>
                </a:spcAft>
                <a:buClrTx/>
                <a:buSzTx/>
                <a:buFontTx/>
                <a:buNone/>
                <a:tabLst/>
                <a:defRPr/>
              </a:pPr>
              <a:r>
                <a:rPr kumimoji="0" lang="zh-CN" altLang="en-US" sz="1600" b="1" i="0" u="none" strike="noStrike" kern="1200" cap="none" spc="200" normalizeH="0" baseline="0" noProof="0">
                  <a:ln w="0"/>
                  <a:solidFill>
                    <a:srgbClr val="283349"/>
                  </a:solidFill>
                  <a:effectLst>
                    <a:outerShdw blurRad="38100" dist="19050" dir="2700000" algn="tl" rotWithShape="0">
                      <a:srgbClr val="D9D8D6">
                        <a:alpha val="40000"/>
                      </a:srgbClr>
                    </a:outerShdw>
                  </a:effectLst>
                  <a:uLnTx/>
                  <a:uFillTx/>
                  <a:ea typeface="+mn-ea"/>
                  <a:cs typeface="+mn-cs"/>
                </a:rPr>
                <a:t>百悦泽</a:t>
              </a:r>
              <a:r>
                <a:rPr kumimoji="0" lang="en-US" altLang="zh-CN" sz="1600" b="1" i="0" u="none" strike="noStrike" kern="1200" cap="none" spc="200" normalizeH="0" baseline="30000" noProof="0">
                  <a:ln w="0"/>
                  <a:solidFill>
                    <a:srgbClr val="283349"/>
                  </a:solidFill>
                  <a:effectLst>
                    <a:outerShdw blurRad="38100" dist="19050" dir="2700000" algn="tl" rotWithShape="0">
                      <a:srgbClr val="D9D8D6">
                        <a:alpha val="40000"/>
                      </a:srgbClr>
                    </a:outerShdw>
                  </a:effectLst>
                  <a:uLnTx/>
                  <a:uFillTx/>
                  <a:ea typeface="+mn-ea"/>
                  <a:cs typeface="+mn-cs"/>
                </a:rPr>
                <a:t>®</a:t>
              </a:r>
              <a:r>
                <a:rPr kumimoji="0" lang="zh-CN" altLang="en-US" sz="1600" b="1" i="0" u="none" strike="noStrike" kern="1200" cap="none" spc="200" normalizeH="0" noProof="0">
                  <a:ln w="0"/>
                  <a:solidFill>
                    <a:srgbClr val="283349"/>
                  </a:solidFill>
                  <a:effectLst>
                    <a:outerShdw blurRad="38100" dist="19050" dir="2700000" algn="tl" rotWithShape="0">
                      <a:srgbClr val="D9D8D6">
                        <a:alpha val="40000"/>
                      </a:srgbClr>
                    </a:outerShdw>
                  </a:effectLst>
                  <a:uLnTx/>
                  <a:uFillTx/>
                  <a:ea typeface="+mn-ea"/>
                  <a:cs typeface="+mn-cs"/>
                </a:rPr>
                <a:t>（</a:t>
              </a:r>
              <a:r>
                <a:rPr lang="zh-CN" altLang="en-US" sz="1600" b="1" spc="200">
                  <a:ln w="0"/>
                  <a:solidFill>
                    <a:srgbClr val="283349"/>
                  </a:solidFill>
                  <a:effectLst>
                    <a:outerShdw blurRad="38100" dist="19050" dir="2700000" algn="tl" rotWithShape="0">
                      <a:srgbClr val="D9D8D6">
                        <a:alpha val="40000"/>
                      </a:srgbClr>
                    </a:outerShdw>
                  </a:effectLst>
                </a:rPr>
                <a:t>泽布替尼</a:t>
              </a:r>
              <a:r>
                <a:rPr kumimoji="0" lang="zh-CN" altLang="en-US" sz="1600" b="1" i="0" u="none" strike="noStrike" kern="1200" cap="none" spc="200" normalizeH="0" noProof="0">
                  <a:ln w="0"/>
                  <a:solidFill>
                    <a:srgbClr val="283349"/>
                  </a:solidFill>
                  <a:effectLst>
                    <a:outerShdw blurRad="38100" dist="19050" dir="2700000" algn="tl" rotWithShape="0">
                      <a:srgbClr val="D9D8D6">
                        <a:alpha val="40000"/>
                      </a:srgbClr>
                    </a:outerShdw>
                  </a:effectLst>
                  <a:uLnTx/>
                  <a:uFillTx/>
                  <a:ea typeface="+mn-ea"/>
                  <a:cs typeface="+mn-cs"/>
                </a:rPr>
                <a:t>）</a:t>
              </a:r>
              <a:endParaRPr kumimoji="0" lang="en-US" sz="1600" b="1" i="0" u="none" strike="noStrike" kern="1200" cap="none" spc="200" normalizeH="0" baseline="30000" noProof="0">
                <a:ln w="0"/>
                <a:solidFill>
                  <a:srgbClr val="283349"/>
                </a:solidFill>
                <a:effectLst>
                  <a:outerShdw blurRad="38100" dist="19050" dir="2700000" algn="tl" rotWithShape="0">
                    <a:srgbClr val="D9D8D6">
                      <a:alpha val="40000"/>
                    </a:srgbClr>
                  </a:outerShdw>
                </a:effectLst>
                <a:uLnTx/>
                <a:uFillTx/>
                <a:ea typeface="+mn-ea"/>
                <a:cs typeface="+mn-cs"/>
              </a:endParaRPr>
            </a:p>
          </p:txBody>
        </p:sp>
        <p:grpSp>
          <p:nvGrpSpPr>
            <p:cNvPr id="23" name="Group 25">
              <a:extLst>
                <a:ext uri="{FF2B5EF4-FFF2-40B4-BE49-F238E27FC236}">
                  <a16:creationId xmlns:a16="http://schemas.microsoft.com/office/drawing/2014/main" id="{49C1D32E-0D8C-8979-0F4E-03D23F31DAD4}"/>
                </a:ext>
              </a:extLst>
            </p:cNvPr>
            <p:cNvGrpSpPr/>
            <p:nvPr/>
          </p:nvGrpSpPr>
          <p:grpSpPr>
            <a:xfrm>
              <a:off x="3429930" y="1391699"/>
              <a:ext cx="2762859" cy="3743111"/>
              <a:chOff x="3391214" y="1404998"/>
              <a:chExt cx="2762859" cy="3743111"/>
            </a:xfrm>
          </p:grpSpPr>
          <p:sp>
            <p:nvSpPr>
              <p:cNvPr id="27" name="Rectangle 1">
                <a:extLst>
                  <a:ext uri="{FF2B5EF4-FFF2-40B4-BE49-F238E27FC236}">
                    <a16:creationId xmlns:a16="http://schemas.microsoft.com/office/drawing/2014/main" id="{4EE3857B-37FC-A8E5-9159-36A29E5EACF9}"/>
                  </a:ext>
                </a:extLst>
              </p:cNvPr>
              <p:cNvSpPr/>
              <p:nvPr/>
            </p:nvSpPr>
            <p:spPr>
              <a:xfrm>
                <a:off x="3408056" y="2713349"/>
                <a:ext cx="2746017" cy="2434760"/>
              </a:xfrm>
              <a:prstGeom prst="rect">
                <a:avLst/>
              </a:prstGeom>
              <a:gradFill flip="none" rotWithShape="1">
                <a:gsLst>
                  <a:gs pos="0">
                    <a:srgbClr val="E9EDF4">
                      <a:alpha val="55000"/>
                    </a:srgbClr>
                  </a:gs>
                  <a:gs pos="100000">
                    <a:schemeClr val="accent6">
                      <a:alpha val="46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640080" rIns="91440" bIns="35995" rtlCol="0" anchor="t"/>
              <a:lstStyle/>
              <a:p>
                <a:pPr marL="171450" marR="0" lvl="0" indent="-171450" defTabSz="914217" rtl="0" eaLnBrk="1" fontAlgn="auto" latinLnBrk="0" hangingPunct="1">
                  <a:lnSpc>
                    <a:spcPct val="96000"/>
                  </a:lnSpc>
                  <a:spcBef>
                    <a:spcPts val="800"/>
                  </a:spcBef>
                  <a:spcAft>
                    <a:spcPts val="0"/>
                  </a:spcAft>
                  <a:buClrTx/>
                  <a:buSzTx/>
                  <a:buFont typeface="Arial" panose="020B0604020202020204" pitchFamily="34" charset="0"/>
                  <a:buChar char="•"/>
                  <a:tabLst/>
                  <a:defRPr/>
                </a:pPr>
                <a:endParaRPr kumimoji="0" lang="en-US" altLang="zh-CN" sz="1200" i="0" u="none" strike="noStrike" kern="1200" cap="none" spc="0" normalizeH="0" baseline="0" noProof="0" dirty="0">
                  <a:ln>
                    <a:noFill/>
                  </a:ln>
                  <a:solidFill>
                    <a:srgbClr val="283349"/>
                  </a:solidFill>
                  <a:effectLst/>
                  <a:uLnTx/>
                  <a:uFillTx/>
                  <a:ea typeface="+mn-ea"/>
                  <a:cs typeface="+mn-cs"/>
                </a:endParaRPr>
              </a:p>
              <a:p>
                <a:pPr marL="171450" marR="0" lvl="0" indent="-171450" defTabSz="914217" rtl="0" eaLnBrk="1" fontAlgn="auto" latinLnBrk="0" hangingPunct="1">
                  <a:lnSpc>
                    <a:spcPct val="96000"/>
                  </a:lnSpc>
                  <a:spcBef>
                    <a:spcPts val="800"/>
                  </a:spcBef>
                  <a:spcAft>
                    <a:spcPts val="0"/>
                  </a:spcAft>
                  <a:buClrTx/>
                  <a:buSzTx/>
                  <a:buFont typeface="Arial" panose="020B0604020202020204" pitchFamily="34" charset="0"/>
                  <a:buChar char="•"/>
                  <a:tabLst/>
                  <a:defRPr/>
                </a:pPr>
                <a:r>
                  <a:rPr kumimoji="0" lang="zh-CN" altLang="en-US" sz="1200" i="0" u="none" strike="noStrike" kern="1200" cap="none" spc="0" normalizeH="0" baseline="0" noProof="0" dirty="0">
                    <a:ln>
                      <a:noFill/>
                    </a:ln>
                    <a:solidFill>
                      <a:srgbClr val="283349"/>
                    </a:solidFill>
                    <a:effectLst/>
                    <a:uLnTx/>
                    <a:uFillTx/>
                    <a:ea typeface="+mn-ea"/>
                    <a:cs typeface="+mn-cs"/>
                  </a:rPr>
                  <a:t>具有差异化的有效性和安全性</a:t>
                </a:r>
                <a:endParaRPr kumimoji="0" lang="en-US" altLang="zh-CN" sz="1200" i="0" u="none" strike="noStrike" kern="1200" cap="none" spc="0" normalizeH="0" baseline="0" noProof="0" dirty="0">
                  <a:ln>
                    <a:noFill/>
                  </a:ln>
                  <a:solidFill>
                    <a:srgbClr val="283349"/>
                  </a:solidFill>
                  <a:effectLst/>
                  <a:uLnTx/>
                  <a:uFillTx/>
                  <a:ea typeface="+mn-ea"/>
                  <a:cs typeface="+mn-cs"/>
                </a:endParaRPr>
              </a:p>
              <a:p>
                <a:pPr marL="171450" marR="0" lvl="0" indent="-171450" defTabSz="914217" rtl="0" eaLnBrk="1" fontAlgn="auto" latinLnBrk="0" hangingPunct="1">
                  <a:lnSpc>
                    <a:spcPct val="96000"/>
                  </a:lnSpc>
                  <a:spcBef>
                    <a:spcPts val="800"/>
                  </a:spcBef>
                  <a:spcAft>
                    <a:spcPts val="0"/>
                  </a:spcAft>
                  <a:buClrTx/>
                  <a:buSzTx/>
                  <a:buFont typeface="Arial" panose="020B0604020202020204" pitchFamily="34" charset="0"/>
                  <a:buChar char="•"/>
                  <a:tabLst/>
                  <a:defRPr/>
                </a:pPr>
                <a:r>
                  <a:rPr kumimoji="0" lang="en-GB" sz="1200" i="0" u="none" strike="noStrike" kern="1200" cap="none" spc="0" normalizeH="0" baseline="0" noProof="0" dirty="0">
                    <a:ln>
                      <a:noFill/>
                    </a:ln>
                    <a:solidFill>
                      <a:srgbClr val="283349"/>
                    </a:solidFill>
                    <a:effectLst/>
                    <a:uLnTx/>
                    <a:uFillTx/>
                    <a:ea typeface="+mn-ea"/>
                    <a:cs typeface="+mn-cs"/>
                  </a:rPr>
                  <a:t>1,800+</a:t>
                </a:r>
                <a:r>
                  <a:rPr kumimoji="0" lang="zh-CN" altLang="en-US" sz="1200" i="0" u="none" strike="noStrike" kern="1200" cap="none" spc="0" normalizeH="0" baseline="0" noProof="0" dirty="0">
                    <a:ln>
                      <a:noFill/>
                    </a:ln>
                    <a:solidFill>
                      <a:srgbClr val="283349"/>
                    </a:solidFill>
                    <a:effectLst/>
                    <a:uLnTx/>
                    <a:uFillTx/>
                    <a:ea typeface="+mn-ea"/>
                    <a:cs typeface="+mn-cs"/>
                  </a:rPr>
                  <a:t>患者入组</a:t>
                </a:r>
                <a:endParaRPr kumimoji="0" lang="en-GB" sz="1200" i="0" u="none" strike="noStrike" kern="1200" cap="none" spc="0" normalizeH="0" baseline="0" noProof="0" dirty="0">
                  <a:ln>
                    <a:noFill/>
                  </a:ln>
                  <a:solidFill>
                    <a:srgbClr val="283349"/>
                  </a:solidFill>
                  <a:effectLst/>
                  <a:uLnTx/>
                  <a:uFillTx/>
                  <a:ea typeface="+mn-ea"/>
                  <a:cs typeface="Arial"/>
                </a:endParaRPr>
              </a:p>
              <a:p>
                <a:pPr marL="171450" marR="0" lvl="0" indent="-171450" defTabSz="914217" rtl="0" eaLnBrk="1" fontAlgn="auto" latinLnBrk="0" hangingPunct="1">
                  <a:lnSpc>
                    <a:spcPct val="96000"/>
                  </a:lnSpc>
                  <a:spcBef>
                    <a:spcPts val="800"/>
                  </a:spcBef>
                  <a:spcAft>
                    <a:spcPts val="0"/>
                  </a:spcAft>
                  <a:buClrTx/>
                  <a:buSzTx/>
                  <a:buFont typeface="Arial" panose="020B0604020202020204" pitchFamily="34" charset="0"/>
                  <a:buChar char="•"/>
                  <a:tabLst/>
                  <a:defRPr/>
                </a:pPr>
                <a:r>
                  <a:rPr kumimoji="0" lang="zh-CN" altLang="en-US" sz="1200" i="0" u="none" strike="noStrike" kern="1200" cap="none" spc="0" normalizeH="0" baseline="0" noProof="0" dirty="0">
                    <a:ln>
                      <a:noFill/>
                    </a:ln>
                    <a:solidFill>
                      <a:srgbClr val="283349"/>
                    </a:solidFill>
                    <a:effectLst/>
                    <a:uLnTx/>
                    <a:uFillTx/>
                    <a:ea typeface="+mn-ea"/>
                    <a:cs typeface="+mn-cs"/>
                  </a:rPr>
                  <a:t>处于关键性临床阶段</a:t>
                </a:r>
                <a:endParaRPr kumimoji="0" lang="en-US" altLang="zh-CN" sz="1200" i="0" u="none" strike="noStrike" kern="1200" cap="none" spc="0" normalizeH="0" baseline="0" noProof="0" dirty="0">
                  <a:ln>
                    <a:noFill/>
                  </a:ln>
                  <a:solidFill>
                    <a:srgbClr val="283349"/>
                  </a:solidFill>
                  <a:effectLst/>
                  <a:uLnTx/>
                  <a:uFillTx/>
                  <a:ea typeface="+mn-ea"/>
                  <a:cs typeface="+mn-cs"/>
                </a:endParaRPr>
              </a:p>
              <a:p>
                <a:pPr marL="171450" lvl="0" indent="-171450" defTabSz="914217">
                  <a:lnSpc>
                    <a:spcPct val="96000"/>
                  </a:lnSpc>
                  <a:spcBef>
                    <a:spcPts val="800"/>
                  </a:spcBef>
                  <a:buFont typeface="Arial" panose="020B0604020202020204" pitchFamily="34" charset="0"/>
                  <a:buChar char="•"/>
                  <a:defRPr/>
                </a:pPr>
                <a:r>
                  <a:rPr lang="zh-CN" altLang="en-US" sz="1200" dirty="0">
                    <a:solidFill>
                      <a:srgbClr val="283349"/>
                    </a:solidFill>
                  </a:rPr>
                  <a:t>联合百</a:t>
                </a:r>
                <a:r>
                  <a:rPr kumimoji="0" lang="zh-CN" altLang="en-US" sz="1200" i="0" u="none" strike="noStrike" kern="1200" cap="none" spc="0" normalizeH="0" baseline="0" noProof="0" dirty="0">
                    <a:ln>
                      <a:noFill/>
                    </a:ln>
                    <a:solidFill>
                      <a:srgbClr val="283349"/>
                    </a:solidFill>
                    <a:effectLst/>
                    <a:uLnTx/>
                    <a:uFillTx/>
                    <a:ea typeface="+mn-ea"/>
                    <a:cs typeface="+mn-cs"/>
                  </a:rPr>
                  <a:t>悦泽</a:t>
                </a:r>
                <a:r>
                  <a:rPr kumimoji="0" lang="en-US" altLang="zh-CN" sz="1200" i="0" u="none" strike="noStrike" kern="1200" cap="none" spc="0" normalizeH="0" baseline="30000" noProof="0" dirty="0">
                    <a:ln>
                      <a:noFill/>
                    </a:ln>
                    <a:solidFill>
                      <a:srgbClr val="283349"/>
                    </a:solidFill>
                    <a:effectLst/>
                    <a:uLnTx/>
                    <a:uFillTx/>
                    <a:ea typeface="+mn-ea"/>
                    <a:cs typeface="+mn-cs"/>
                  </a:rPr>
                  <a:t>®</a:t>
                </a:r>
                <a:r>
                  <a:rPr kumimoji="0" lang="zh-CN" altLang="en-US" sz="1200" i="0" u="none" strike="noStrike" kern="1200" cap="none" spc="0" normalizeH="0" baseline="0" noProof="0" dirty="0">
                    <a:ln>
                      <a:noFill/>
                    </a:ln>
                    <a:solidFill>
                      <a:srgbClr val="283349"/>
                    </a:solidFill>
                    <a:effectLst/>
                    <a:uLnTx/>
                    <a:uFillTx/>
                    <a:ea typeface="+mn-ea"/>
                    <a:cs typeface="+mn-cs"/>
                  </a:rPr>
                  <a:t>作为固定疗程方案用于</a:t>
                </a:r>
                <a:r>
                  <a:rPr kumimoji="0" lang="en-US" altLang="zh-CN" sz="1200" i="0" u="none" strike="noStrike" kern="1200" cap="none" spc="0" normalizeH="0" baseline="0" noProof="0" dirty="0">
                    <a:ln>
                      <a:noFill/>
                    </a:ln>
                    <a:solidFill>
                      <a:srgbClr val="283349"/>
                    </a:solidFill>
                    <a:effectLst/>
                    <a:uLnTx/>
                    <a:uFillTx/>
                    <a:ea typeface="+mn-ea"/>
                    <a:cs typeface="+mn-cs"/>
                  </a:rPr>
                  <a:t>CLL</a:t>
                </a:r>
                <a:r>
                  <a:rPr kumimoji="0" lang="zh-CN" altLang="en-US" sz="1200" i="0" u="none" strike="noStrike" kern="1200" cap="none" spc="0" normalizeH="0" baseline="0" noProof="0" dirty="0">
                    <a:ln>
                      <a:noFill/>
                    </a:ln>
                    <a:solidFill>
                      <a:srgbClr val="283349"/>
                    </a:solidFill>
                    <a:effectLst/>
                    <a:uLnTx/>
                    <a:uFillTx/>
                    <a:ea typeface="+mn-ea"/>
                    <a:cs typeface="+mn-cs"/>
                  </a:rPr>
                  <a:t>患者一线治疗的</a:t>
                </a:r>
                <a:r>
                  <a:rPr kumimoji="0" lang="en-US" altLang="zh-CN" sz="1200" i="0" u="none" strike="noStrike" kern="1200" cap="none" spc="0" normalizeH="0" baseline="0" noProof="0" dirty="0">
                    <a:ln>
                      <a:noFill/>
                    </a:ln>
                    <a:solidFill>
                      <a:srgbClr val="283349"/>
                    </a:solidFill>
                    <a:effectLst/>
                    <a:uLnTx/>
                    <a:uFillTx/>
                    <a:ea typeface="+mn-ea"/>
                    <a:cs typeface="+mn-cs"/>
                  </a:rPr>
                  <a:t>3</a:t>
                </a:r>
                <a:r>
                  <a:rPr kumimoji="0" lang="zh-CN" altLang="en-US" sz="1200" i="0" u="none" strike="noStrike" kern="1200" cap="none" spc="0" normalizeH="0" baseline="0" noProof="0" dirty="0">
                    <a:ln>
                      <a:noFill/>
                    </a:ln>
                    <a:solidFill>
                      <a:srgbClr val="283349"/>
                    </a:solidFill>
                    <a:effectLst/>
                    <a:uLnTx/>
                    <a:uFillTx/>
                    <a:ea typeface="+mn-ea"/>
                    <a:cs typeface="+mn-cs"/>
                  </a:rPr>
                  <a:t>期</a:t>
                </a:r>
                <a:r>
                  <a:rPr kumimoji="0" lang="en-US" altLang="zh-CN" sz="1200" i="0" u="none" strike="noStrike" kern="1200" cap="none" spc="0" normalizeH="0" baseline="0" noProof="0" dirty="0">
                    <a:ln>
                      <a:noFill/>
                    </a:ln>
                    <a:solidFill>
                      <a:srgbClr val="283349"/>
                    </a:solidFill>
                    <a:effectLst/>
                    <a:uLnTx/>
                    <a:uFillTx/>
                    <a:ea typeface="+mn-ea"/>
                    <a:cs typeface="+mn-cs"/>
                  </a:rPr>
                  <a:t>CELESTIAL</a:t>
                </a:r>
                <a:r>
                  <a:rPr kumimoji="0" lang="zh-CN" altLang="en-US" sz="1200" i="0" u="none" strike="noStrike" kern="1200" cap="none" spc="0" normalizeH="0" baseline="0" noProof="0" dirty="0">
                    <a:ln>
                      <a:noFill/>
                    </a:ln>
                    <a:solidFill>
                      <a:srgbClr val="283349"/>
                    </a:solidFill>
                    <a:effectLst/>
                    <a:uLnTx/>
                    <a:uFillTx/>
                    <a:ea typeface="+mn-ea"/>
                    <a:cs typeface="+mn-cs"/>
                  </a:rPr>
                  <a:t>试验正在开展后期阶段临床试验，该试验已完成入组。</a:t>
                </a:r>
                <a:endParaRPr kumimoji="0" lang="en-US" altLang="zh-CN" sz="1200" i="0" u="none" strike="noStrike" kern="1200" cap="none" spc="0" normalizeH="0" baseline="0" noProof="0" dirty="0">
                  <a:ln>
                    <a:noFill/>
                  </a:ln>
                  <a:solidFill>
                    <a:srgbClr val="283349"/>
                  </a:solidFill>
                  <a:effectLst/>
                  <a:uLnTx/>
                  <a:uFillTx/>
                  <a:ea typeface="+mn-ea"/>
                  <a:cs typeface="+mn-cs"/>
                </a:endParaRPr>
              </a:p>
            </p:txBody>
          </p:sp>
          <p:sp>
            <p:nvSpPr>
              <p:cNvPr id="28" name="Rectangle 6">
                <a:extLst>
                  <a:ext uri="{FF2B5EF4-FFF2-40B4-BE49-F238E27FC236}">
                    <a16:creationId xmlns:a16="http://schemas.microsoft.com/office/drawing/2014/main" id="{D1506DBB-2082-4682-9441-A883AD4E602C}"/>
                  </a:ext>
                </a:extLst>
              </p:cNvPr>
              <p:cNvSpPr/>
              <p:nvPr/>
            </p:nvSpPr>
            <p:spPr>
              <a:xfrm>
                <a:off x="3391214" y="2701057"/>
                <a:ext cx="2762859" cy="530311"/>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64008" rIns="182880" bIns="18288" rtlCol="0" anchor="ctr"/>
              <a:lstStyle/>
              <a:p>
                <a:pPr marL="0" marR="0" lvl="0" indent="0" algn="ctr" defTabSz="914217" rtl="0" eaLnBrk="1" fontAlgn="auto" latinLnBrk="0" hangingPunct="1">
                  <a:lnSpc>
                    <a:spcPct val="96000"/>
                  </a:lnSpc>
                  <a:spcBef>
                    <a:spcPts val="1200"/>
                  </a:spcBef>
                  <a:spcAft>
                    <a:spcPts val="0"/>
                  </a:spcAft>
                  <a:buClrTx/>
                  <a:buSzTx/>
                  <a:buFontTx/>
                  <a:buNone/>
                  <a:tabLst/>
                  <a:defRPr/>
                </a:pPr>
                <a:r>
                  <a:rPr kumimoji="0" lang="en-US" sz="1600" b="1" i="0" u="none" strike="noStrike" kern="1200" cap="none" spc="200" normalizeH="0" baseline="0" noProof="0" err="1">
                    <a:ln w="0"/>
                    <a:solidFill>
                      <a:srgbClr val="283349"/>
                    </a:solidFill>
                    <a:effectLst>
                      <a:outerShdw blurRad="38100" dist="19050" dir="2700000" algn="tl" rotWithShape="0">
                        <a:srgbClr val="D9D8D6">
                          <a:alpha val="40000"/>
                        </a:srgbClr>
                      </a:outerShdw>
                    </a:effectLst>
                    <a:uLnTx/>
                    <a:uFillTx/>
                    <a:ea typeface="+mn-ea"/>
                    <a:cs typeface="+mn-cs"/>
                  </a:rPr>
                  <a:t>Sonrotoclax</a:t>
                </a:r>
                <a:endParaRPr kumimoji="0" lang="en-US" sz="1600" b="1" i="0" u="none" strike="noStrike" kern="1200" cap="none" spc="200" normalizeH="0" baseline="0" noProof="0">
                  <a:ln w="0"/>
                  <a:solidFill>
                    <a:srgbClr val="283349"/>
                  </a:solidFill>
                  <a:effectLst>
                    <a:outerShdw blurRad="38100" dist="19050" dir="2700000" algn="tl" rotWithShape="0">
                      <a:srgbClr val="D9D8D6">
                        <a:alpha val="40000"/>
                      </a:srgbClr>
                    </a:outerShdw>
                  </a:effectLst>
                  <a:uLnTx/>
                  <a:uFillTx/>
                  <a:ea typeface="+mn-ea"/>
                  <a:cs typeface="+mn-cs"/>
                </a:endParaRPr>
              </a:p>
            </p:txBody>
          </p:sp>
          <p:sp>
            <p:nvSpPr>
              <p:cNvPr id="30" name="Hexagon 7">
                <a:extLst>
                  <a:ext uri="{FF2B5EF4-FFF2-40B4-BE49-F238E27FC236}">
                    <a16:creationId xmlns:a16="http://schemas.microsoft.com/office/drawing/2014/main" id="{5F419E2E-8E10-D0C4-722B-AD2F56B71BB8}"/>
                  </a:ext>
                </a:extLst>
              </p:cNvPr>
              <p:cNvSpPr/>
              <p:nvPr/>
            </p:nvSpPr>
            <p:spPr>
              <a:xfrm rot="16200000">
                <a:off x="4061764" y="1351858"/>
                <a:ext cx="1237882" cy="1344161"/>
              </a:xfrm>
              <a:prstGeom prst="hexagon">
                <a:avLst/>
              </a:prstGeom>
              <a:solidFill>
                <a:schemeClr val="accent6"/>
              </a:solid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marL="0" marR="0" lvl="0" indent="0" algn="ctr" defTabSz="914217" rtl="0" eaLnBrk="1" fontAlgn="auto" latinLnBrk="0" hangingPunct="1">
                  <a:lnSpc>
                    <a:spcPct val="96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ea typeface="+mn-ea"/>
                    <a:cs typeface="+mn-cs"/>
                  </a:rPr>
                  <a:t>BCL2</a:t>
                </a:r>
              </a:p>
              <a:p>
                <a:pPr marL="0" marR="0" lvl="0" indent="0" algn="ctr" defTabSz="914217" rtl="0" eaLnBrk="1" fontAlgn="auto" latinLnBrk="0" hangingPunct="1">
                  <a:lnSpc>
                    <a:spcPct val="96000"/>
                  </a:lnSpc>
                  <a:spcBef>
                    <a:spcPts val="0"/>
                  </a:spcBef>
                  <a:spcAft>
                    <a:spcPts val="0"/>
                  </a:spcAft>
                  <a:buClrTx/>
                  <a:buSzTx/>
                  <a:buFontTx/>
                  <a:buNone/>
                  <a:tabLst/>
                  <a:defRPr/>
                </a:pPr>
                <a:r>
                  <a:rPr kumimoji="0" lang="zh-CN" altLang="en-US" sz="1500" b="1" i="0" u="none" strike="noStrike" kern="1200" cap="none" spc="0" normalizeH="0" baseline="0" noProof="0">
                    <a:ln>
                      <a:noFill/>
                    </a:ln>
                    <a:solidFill>
                      <a:srgbClr val="FFFFFF"/>
                    </a:solidFill>
                    <a:effectLst/>
                    <a:uLnTx/>
                    <a:uFillTx/>
                    <a:ea typeface="+mn-ea"/>
                    <a:cs typeface="+mn-cs"/>
                  </a:rPr>
                  <a:t>抑制剂</a:t>
                </a:r>
                <a:endParaRPr kumimoji="0" lang="en-GB" sz="1500" b="1" i="0" u="none" strike="noStrike" kern="1200" cap="none" spc="0" normalizeH="0" baseline="0" noProof="0">
                  <a:ln>
                    <a:noFill/>
                  </a:ln>
                  <a:solidFill>
                    <a:srgbClr val="FFFFFF"/>
                  </a:solidFill>
                  <a:effectLst/>
                  <a:uLnTx/>
                  <a:uFillTx/>
                  <a:ea typeface="+mn-ea"/>
                  <a:cs typeface="+mn-cs"/>
                </a:endParaRPr>
              </a:p>
            </p:txBody>
          </p:sp>
        </p:grpSp>
      </p:grpSp>
    </p:spTree>
    <p:extLst>
      <p:ext uri="{BB962C8B-B14F-4D97-AF65-F5344CB8AC3E}">
        <p14:creationId xmlns:p14="http://schemas.microsoft.com/office/powerpoint/2010/main" val="126873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FF7DE3C-4C18-8F77-DD86-80FA73F466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347" imgH="348" progId="TCLayout.ActiveDocument.1">
                  <p:embed/>
                </p:oleObj>
              </mc:Choice>
              <mc:Fallback>
                <p:oleObj name="think-cell 幻灯片" r:id="rId4" imgW="347" imgH="348" progId="TCLayout.ActiveDocument.1">
                  <p:embed/>
                  <p:pic>
                    <p:nvPicPr>
                      <p:cNvPr id="8" name="think-cell data - do not delete" hidden="1">
                        <a:extLst>
                          <a:ext uri="{FF2B5EF4-FFF2-40B4-BE49-F238E27FC236}">
                            <a16:creationId xmlns:a16="http://schemas.microsoft.com/office/drawing/2014/main" id="{7FF7DE3C-4C18-8F77-DD86-80FA73F46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E8177771-336B-E0A6-B75D-CB3DD419AEB5}"/>
              </a:ext>
            </a:extLst>
          </p:cNvPr>
          <p:cNvSpPr>
            <a:spLocks noGrp="1"/>
          </p:cNvSpPr>
          <p:nvPr>
            <p:ph type="ctrTitle"/>
          </p:nvPr>
        </p:nvSpPr>
        <p:spPr>
          <a:xfrm>
            <a:off x="430836" y="215726"/>
            <a:ext cx="10945997" cy="725482"/>
          </a:xfrm>
        </p:spPr>
        <p:txBody>
          <a:bodyPr vert="horz"/>
          <a:lstStyle/>
          <a:p>
            <a:r>
              <a:rPr lang="zh-CN" altLang="en-US"/>
              <a:t>逐步强化实体瘤领域差异化优势，改善患者治疗效果</a:t>
            </a:r>
            <a:endParaRPr lang="en-US"/>
          </a:p>
        </p:txBody>
      </p:sp>
      <p:sp>
        <p:nvSpPr>
          <p:cNvPr id="32" name="Rectangle 7">
            <a:extLst>
              <a:ext uri="{FF2B5EF4-FFF2-40B4-BE49-F238E27FC236}">
                <a16:creationId xmlns:a16="http://schemas.microsoft.com/office/drawing/2014/main" id="{B25F5F42-DC1A-901D-EA6B-CB8511C5E701}"/>
              </a:ext>
            </a:extLst>
          </p:cNvPr>
          <p:cNvSpPr/>
          <p:nvPr/>
        </p:nvSpPr>
        <p:spPr>
          <a:xfrm rot="10800000">
            <a:off x="1819280" y="1195671"/>
            <a:ext cx="10372720" cy="5230928"/>
          </a:xfrm>
          <a:prstGeom prst="rect">
            <a:avLst/>
          </a:prstGeom>
          <a:gradFill flip="none" rotWithShape="1">
            <a:gsLst>
              <a:gs pos="60000">
                <a:schemeClr val="accent1">
                  <a:lumMod val="0"/>
                  <a:lumOff val="100000"/>
                  <a:alpha val="60000"/>
                </a:schemeClr>
              </a:gs>
              <a:gs pos="0">
                <a:srgbClr val="80A4C5">
                  <a:alpha val="64000"/>
                </a:srgbClr>
              </a:gs>
            </a:gsLst>
            <a:lin ang="5400000" scaled="0"/>
            <a:tileRect/>
          </a:gra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endParaRPr kumimoji="0" lang="en-US" sz="2000" b="1" i="0" u="none" strike="noStrike" kern="1200" cap="none" spc="0" normalizeH="0" baseline="0" noProof="0">
              <a:ln>
                <a:noFill/>
              </a:ln>
              <a:solidFill>
                <a:srgbClr val="ED1C24"/>
              </a:solidFill>
              <a:effectLst/>
              <a:uLnTx/>
              <a:uFillTx/>
              <a:latin typeface="Arial" panose="020B0604020202020204"/>
              <a:ea typeface="+mn-ea"/>
              <a:cs typeface="Arial"/>
            </a:endParaRPr>
          </a:p>
        </p:txBody>
      </p:sp>
      <p:sp>
        <p:nvSpPr>
          <p:cNvPr id="34" name="TextBox 22">
            <a:extLst>
              <a:ext uri="{FF2B5EF4-FFF2-40B4-BE49-F238E27FC236}">
                <a16:creationId xmlns:a16="http://schemas.microsoft.com/office/drawing/2014/main" id="{E575F265-084F-A281-9257-A0C3DDA22CC1}"/>
              </a:ext>
            </a:extLst>
          </p:cNvPr>
          <p:cNvSpPr txBox="1"/>
          <p:nvPr/>
        </p:nvSpPr>
        <p:spPr>
          <a:xfrm>
            <a:off x="5616858" y="3294875"/>
            <a:ext cx="5325249" cy="372410"/>
          </a:xfrm>
          <a:prstGeom prst="rect">
            <a:avLst/>
          </a:prstGeom>
          <a:noFill/>
        </p:spPr>
        <p:txBody>
          <a:bodyPr wrap="square" lIns="0" tIns="0" rIns="0" bIns="0" anchor="ctr">
            <a:spAutoFit/>
          </a:bodyPr>
          <a:lstStyle/>
          <a:p>
            <a:pPr algn="ctr">
              <a:lnSpc>
                <a:spcPct val="150000"/>
              </a:lnSpc>
              <a:spcBef>
                <a:spcPts val="600"/>
              </a:spcBef>
              <a:defRPr/>
            </a:pPr>
            <a:r>
              <a:rPr lang="zh-CN" altLang="en-US" b="1">
                <a:solidFill>
                  <a:srgbClr val="8F014B"/>
                </a:solidFill>
                <a:latin typeface="Arial" panose="020B0604020202020204"/>
              </a:rPr>
              <a:t>与多个免疫疗法和靶向分子联合用药​</a:t>
            </a:r>
          </a:p>
        </p:txBody>
      </p:sp>
      <p:grpSp>
        <p:nvGrpSpPr>
          <p:cNvPr id="3" name="组合 2">
            <a:extLst>
              <a:ext uri="{FF2B5EF4-FFF2-40B4-BE49-F238E27FC236}">
                <a16:creationId xmlns:a16="http://schemas.microsoft.com/office/drawing/2014/main" id="{C7ABD8D9-1A55-E7D2-00BB-8266333E1440}"/>
              </a:ext>
            </a:extLst>
          </p:cNvPr>
          <p:cNvGrpSpPr/>
          <p:nvPr/>
        </p:nvGrpSpPr>
        <p:grpSpPr>
          <a:xfrm>
            <a:off x="543400" y="2190833"/>
            <a:ext cx="3116231" cy="3116231"/>
            <a:chOff x="739446" y="1371600"/>
            <a:chExt cx="4731488" cy="4731488"/>
          </a:xfrm>
        </p:grpSpPr>
        <p:sp>
          <p:nvSpPr>
            <p:cNvPr id="10" name="Oval 9">
              <a:extLst>
                <a:ext uri="{FF2B5EF4-FFF2-40B4-BE49-F238E27FC236}">
                  <a16:creationId xmlns:a16="http://schemas.microsoft.com/office/drawing/2014/main" id="{CE894FB6-8A5D-4A22-70ED-C1487BB51A2E}"/>
                </a:ext>
              </a:extLst>
            </p:cNvPr>
            <p:cNvSpPr/>
            <p:nvPr/>
          </p:nvSpPr>
          <p:spPr>
            <a:xfrm rot="16200000">
              <a:off x="739446" y="1371600"/>
              <a:ext cx="4731488" cy="4731488"/>
            </a:xfrm>
            <a:prstGeom prst="ellipse">
              <a:avLst/>
            </a:prstGeom>
            <a:gradFill flip="none" rotWithShape="1">
              <a:gsLst>
                <a:gs pos="36000">
                  <a:srgbClr val="005CB0"/>
                </a:gs>
                <a:gs pos="77000">
                  <a:schemeClr val="bg1">
                    <a:lumMod val="50000"/>
                  </a:schemeClr>
                </a:gs>
              </a:gsLst>
              <a:lin ang="7200000" scaled="0"/>
              <a:tileRect/>
            </a:gradFill>
            <a:ln w="73025">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marL="0" marR="0" lvl="0" indent="0" algn="ctr" defTabSz="914400" rtl="0" eaLnBrk="1" fontAlgn="auto" latinLnBrk="0" hangingPunct="1">
                <a:lnSpc>
                  <a:spcPct val="85000"/>
                </a:lnSpc>
                <a:spcBef>
                  <a:spcPts val="1200"/>
                </a:spcBef>
                <a:spcAft>
                  <a:spcPts val="0"/>
                </a:spcAft>
                <a:buClrTx/>
                <a:buSzTx/>
                <a:buFontTx/>
                <a:buNone/>
                <a:tabLst/>
                <a:defRPr/>
              </a:pPr>
              <a:endParaRPr kumimoji="0" lang="en-US" sz="2000" b="1" i="0" u="none" strike="noStrike" kern="1200" cap="none" spc="0" normalizeH="0" baseline="0" noProof="0">
                <a:ln>
                  <a:noFill/>
                </a:ln>
                <a:solidFill>
                  <a:srgbClr val="ED1C24"/>
                </a:solidFill>
                <a:effectLst/>
                <a:uLnTx/>
                <a:uFillTx/>
                <a:latin typeface="Arial" panose="020B0604020202020204"/>
                <a:ea typeface="+mn-ea"/>
                <a:cs typeface="Arial"/>
              </a:endParaRPr>
            </a:p>
          </p:txBody>
        </p:sp>
        <p:pic>
          <p:nvPicPr>
            <p:cNvPr id="2" name="Picture 1" descr="A close-up of a cell&#10;&#10;Description automatically generated">
              <a:extLst>
                <a:ext uri="{FF2B5EF4-FFF2-40B4-BE49-F238E27FC236}">
                  <a16:creationId xmlns:a16="http://schemas.microsoft.com/office/drawing/2014/main" id="{3A8D41C7-71A6-EC6A-55F1-A88B4A9267A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321"/>
            <a:stretch/>
          </p:blipFill>
          <p:spPr>
            <a:xfrm>
              <a:off x="991007" y="1595330"/>
              <a:ext cx="4239258" cy="4235225"/>
            </a:xfrm>
            <a:prstGeom prst="ellipse">
              <a:avLst/>
            </a:prstGeom>
            <a:ln>
              <a:noFill/>
            </a:ln>
          </p:spPr>
        </p:pic>
      </p:grpSp>
      <p:pic>
        <p:nvPicPr>
          <p:cNvPr id="35" name="Picture 2">
            <a:extLst>
              <a:ext uri="{FF2B5EF4-FFF2-40B4-BE49-F238E27FC236}">
                <a16:creationId xmlns:a16="http://schemas.microsoft.com/office/drawing/2014/main" id="{5DA6F355-C2A0-6547-CA52-E1DE676028F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590" b="23009" l="4583" r="92949">
                        <a14:foregroundMark x1="25029" y1="10324" x2="25029" y2="10324"/>
                        <a14:foregroundMark x1="43478" y1="12094" x2="43478" y2="12094"/>
                        <a14:foregroundMark x1="42538" y1="11799" x2="43008" y2="15044"/>
                        <a14:foregroundMark x1="59694" y1="13864" x2="59929" y2="15929"/>
                        <a14:foregroundMark x1="75441" y1="10914" x2="75441" y2="10914"/>
                        <a14:foregroundMark x1="74618" y1="23009" x2="74618" y2="23009"/>
                        <a14:foregroundMark x1="25499" y1="10619" x2="25499" y2="10619"/>
                        <a14:foregroundMark x1="7403" y1="1770" x2="7403" y2="1770"/>
                        <a14:foregroundMark x1="8696" y1="16224" x2="8696" y2="16224"/>
                        <a14:foregroundMark x1="9283" y1="11209" x2="9283" y2="11209"/>
                        <a14:foregroundMark x1="9988" y1="10029" x2="9988" y2="10029"/>
                        <a14:foregroundMark x1="9988" y1="8555" x2="9988" y2="8555"/>
                        <a14:foregroundMark x1="10693" y1="5900" x2="10693" y2="5900"/>
                        <a14:foregroundMark x1="11398" y1="6785" x2="11398" y2="6785"/>
                        <a14:foregroundMark x1="10693" y1="8850" x2="10693" y2="8850"/>
                        <a14:foregroundMark x1="7286" y1="3245" x2="9988" y2="15634"/>
                        <a14:foregroundMark x1="6345" y1="1770" x2="8226" y2="1180"/>
                        <a14:foregroundMark x1="5758" y1="1180" x2="5758" y2="14749"/>
                        <a14:foregroundMark x1="9636" y1="2950" x2="9753" y2="10914"/>
                        <a14:foregroundMark x1="8578" y1="1770" x2="8578" y2="1770"/>
                        <a14:foregroundMark x1="8578" y1="1475" x2="8578" y2="1475"/>
                        <a14:foregroundMark x1="8578" y1="1180" x2="8461" y2="1180"/>
                        <a14:foregroundMark x1="4935" y1="590" x2="4935" y2="590"/>
                        <a14:foregroundMark x1="5170" y1="885" x2="5170" y2="885"/>
                        <a14:foregroundMark x1="5170" y1="590" x2="5405" y2="1475"/>
                        <a14:foregroundMark x1="4700" y1="1180" x2="6463" y2="885"/>
                        <a14:foregroundMark x1="5170" y1="17404" x2="6698" y2="16814"/>
                        <a14:foregroundMark x1="23737" y1="9735" x2="23737" y2="9735"/>
                        <a14:foregroundMark x1="24912" y1="7965" x2="25147" y2="10914"/>
                        <a14:foregroundMark x1="25147" y1="7965" x2="25617" y2="12389"/>
                        <a14:foregroundMark x1="43596" y1="12389" x2="44418" y2="15634"/>
                        <a14:foregroundMark x1="74031" y1="11799" x2="73913" y2="16224"/>
                        <a14:foregroundMark x1="90482" y1="10914" x2="90482" y2="10914"/>
                        <a14:foregroundMark x1="89659" y1="9735" x2="89659" y2="12389"/>
                        <a14:foregroundMark x1="88719" y1="10324" x2="88954" y2="15044"/>
                        <a14:foregroundMark x1="89072" y1="5015" x2="89072" y2="5015"/>
                        <a14:foregroundMark x1="60282" y1="14749" x2="60635" y2="17994"/>
                        <a14:foregroundMark x1="89307" y1="22124" x2="89307" y2="22124"/>
                        <a14:foregroundMark x1="89307" y1="21534" x2="89307" y2="21534"/>
                        <a14:foregroundMark x1="87074" y1="18879" x2="87074" y2="18879"/>
                        <a14:foregroundMark x1="86486" y1="14454" x2="86486" y2="14454"/>
                        <a14:foregroundMark x1="91422" y1="21239" x2="91422" y2="21239"/>
                        <a14:foregroundMark x1="92127" y1="18879" x2="92127" y2="18879"/>
                        <a14:foregroundMark x1="92949" y1="15634" x2="92949" y2="15634"/>
                        <a14:foregroundMark x1="92362" y1="10619" x2="92362" y2="10619"/>
                        <a14:backgroundMark x1="57579" y1="7670" x2="57579" y2="7670"/>
                        <a14:backgroundMark x1="63690" y1="7375" x2="63690" y2="7375"/>
                        <a14:backgroundMark x1="64512" y1="18289" x2="64512" y2="18289"/>
                        <a14:backgroundMark x1="57697" y1="23009" x2="57697" y2="23009"/>
                        <a14:backgroundMark x1="60047" y1="24779" x2="60047" y2="24779"/>
                        <a14:backgroundMark x1="62162" y1="24779" x2="62162" y2="24779"/>
                        <a14:backgroundMark x1="61692" y1="24779" x2="61692" y2="24779"/>
                        <a14:backgroundMark x1="59577" y1="5900" x2="59577" y2="5900"/>
                        <a14:backgroundMark x1="70035" y1="6785" x2="70035" y2="6785"/>
                        <a14:backgroundMark x1="71680" y1="6195" x2="71563" y2="8850"/>
                        <a14:backgroundMark x1="77203" y1="5605" x2="77791" y2="6785"/>
                        <a14:backgroundMark x1="78848" y1="14749" x2="78966" y2="15634"/>
                        <a14:backgroundMark x1="22092" y1="5015" x2="22092" y2="5015"/>
                        <a14:backgroundMark x1="27850" y1="3540" x2="27850" y2="3540"/>
                        <a14:backgroundMark x1="23502" y1="1770" x2="23502" y2="1770"/>
                        <a14:backgroundMark x1="26910" y1="1770" x2="26910" y2="1770"/>
                        <a14:backgroundMark x1="28790" y1="17994" x2="28790" y2="17994"/>
                        <a14:backgroundMark x1="28437" y1="20354" x2="28437" y2="20354"/>
                        <a14:backgroundMark x1="23149" y1="20944" x2="23149" y2="20944"/>
                        <a14:backgroundMark x1="21974" y1="21239" x2="21974" y2="21239"/>
                        <a14:backgroundMark x1="21387" y1="8850" x2="21387" y2="8850"/>
                        <a14:backgroundMark x1="21622" y1="3540" x2="21622" y2="3540"/>
                        <a14:backgroundMark x1="22092" y1="4425" x2="22092" y2="4425"/>
                        <a14:backgroundMark x1="22092" y1="4130" x2="22092" y2="4130"/>
                        <a14:backgroundMark x1="22092" y1="3835" x2="22092" y2="3540"/>
                        <a14:backgroundMark x1="21387" y1="15044" x2="21387" y2="15044"/>
                        <a14:backgroundMark x1="28907" y1="10619" x2="28907" y2="10619"/>
                        <a14:backgroundMark x1="29025" y1="12389" x2="29025" y2="12389"/>
                        <a14:backgroundMark x1="39718" y1="7080" x2="39718" y2="7080"/>
                        <a14:backgroundMark x1="40071" y1="6785" x2="39953" y2="8850"/>
                        <a14:backgroundMark x1="39953" y1="10619" x2="39718" y2="12684"/>
                        <a14:backgroundMark x1="39953" y1="20649" x2="40306" y2="21239"/>
                        <a14:backgroundMark x1="45711" y1="21239" x2="45711" y2="21239"/>
                        <a14:backgroundMark x1="47004" y1="17994" x2="47004" y2="16519"/>
                        <a14:backgroundMark x1="47121" y1="10914" x2="47121" y2="10914"/>
                        <a14:backgroundMark x1="47121" y1="8260" x2="47004" y2="7080"/>
                        <a14:backgroundMark x1="44653" y1="6195" x2="44653" y2="6195"/>
                        <a14:backgroundMark x1="43713" y1="5310" x2="43713" y2="5310"/>
                        <a14:backgroundMark x1="64395" y1="23894" x2="64395" y2="23894"/>
                        <a14:backgroundMark x1="71210" y1="23009" x2="71210" y2="23009"/>
                        <a14:backgroundMark x1="76968" y1="22124" x2="76968" y2="22124"/>
                        <a14:backgroundMark x1="70858" y1="21239" x2="70858" y2="21239"/>
                        <a14:backgroundMark x1="70740" y1="17109" x2="70623" y2="18879"/>
                        <a14:backgroundMark x1="73208" y1="5605" x2="73208" y2="5605"/>
                        <a14:backgroundMark x1="76733" y1="5310" x2="76733" y2="5310"/>
                        <a14:backgroundMark x1="75206" y1="5605" x2="75206" y2="5605"/>
                        <a14:backgroundMark x1="78496" y1="22419" x2="78496" y2="22419"/>
                        <a14:backgroundMark x1="78848" y1="19764" x2="78731" y2="22714"/>
                        <a14:backgroundMark x1="57109" y1="17994" x2="57109" y2="17994"/>
                        <a14:backgroundMark x1="57227" y1="12979" x2="57227" y2="12979"/>
                        <a14:backgroundMark x1="62280" y1="6785" x2="62280" y2="6785"/>
                        <a14:backgroundMark x1="64747" y1="12979" x2="64747" y2="12979"/>
                        <a14:backgroundMark x1="41951" y1="6785" x2="41951" y2="6785"/>
                        <a14:backgroundMark x1="44888" y1="21534" x2="44888" y2="21534"/>
                      </a14:backgroundRemoval>
                    </a14:imgEffect>
                  </a14:imgLayer>
                </a14:imgProps>
              </a:ext>
              <a:ext uri="{28A0092B-C50C-407E-A947-70E740481C1C}">
                <a14:useLocalDpi xmlns:a14="http://schemas.microsoft.com/office/drawing/2010/main"/>
              </a:ext>
            </a:extLst>
          </a:blip>
          <a:srcRect l="418" t="1" r="4889" b="74112"/>
          <a:stretch/>
        </p:blipFill>
        <p:spPr>
          <a:xfrm>
            <a:off x="4217166" y="3708642"/>
            <a:ext cx="7292730" cy="824374"/>
          </a:xfrm>
          <a:prstGeom prst="rect">
            <a:avLst/>
          </a:prstGeom>
        </p:spPr>
      </p:pic>
      <p:sp>
        <p:nvSpPr>
          <p:cNvPr id="36" name="椭圆 35">
            <a:extLst>
              <a:ext uri="{FF2B5EF4-FFF2-40B4-BE49-F238E27FC236}">
                <a16:creationId xmlns:a16="http://schemas.microsoft.com/office/drawing/2014/main" id="{77507EA6-B7A5-8003-0088-691A10A709DB}"/>
              </a:ext>
            </a:extLst>
          </p:cNvPr>
          <p:cNvSpPr/>
          <p:nvPr/>
        </p:nvSpPr>
        <p:spPr>
          <a:xfrm>
            <a:off x="7621304" y="5055631"/>
            <a:ext cx="1125834" cy="1134510"/>
          </a:xfrm>
          <a:prstGeom prst="ellipse">
            <a:avLst/>
          </a:prstGeom>
          <a:solidFill>
            <a:schemeClr val="accent1"/>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FFFFFF"/>
              </a:solidFill>
            </a:endParaRPr>
          </a:p>
        </p:txBody>
      </p:sp>
      <p:sp>
        <p:nvSpPr>
          <p:cNvPr id="37" name="文本框 36">
            <a:extLst>
              <a:ext uri="{FF2B5EF4-FFF2-40B4-BE49-F238E27FC236}">
                <a16:creationId xmlns:a16="http://schemas.microsoft.com/office/drawing/2014/main" id="{7FD3D4B9-5099-F614-9E6C-C2DE8535DB06}"/>
              </a:ext>
            </a:extLst>
          </p:cNvPr>
          <p:cNvSpPr txBox="1"/>
          <p:nvPr/>
        </p:nvSpPr>
        <p:spPr>
          <a:xfrm>
            <a:off x="4606326" y="4584700"/>
            <a:ext cx="716455" cy="254815"/>
          </a:xfrm>
          <a:prstGeom prst="rect">
            <a:avLst/>
          </a:prstGeom>
          <a:noFill/>
        </p:spPr>
        <p:txBody>
          <a:bodyPr wrap="none" rtlCol="0">
            <a:spAutoFit/>
          </a:bodyPr>
          <a:lstStyle>
            <a:defPPr>
              <a:defRPr lang="en-US"/>
            </a:defPPr>
            <a:lvl1pPr>
              <a:defRPr sz="1000">
                <a:solidFill>
                  <a:schemeClr val="bg1"/>
                </a:solidFill>
              </a:defRPr>
            </a:lvl1pPr>
          </a:lstStyle>
          <a:p>
            <a:r>
              <a:rPr lang="zh-CN" altLang="en-US"/>
              <a:t>内皮细胞</a:t>
            </a:r>
          </a:p>
        </p:txBody>
      </p:sp>
      <p:sp>
        <p:nvSpPr>
          <p:cNvPr id="38" name="文本框 37">
            <a:extLst>
              <a:ext uri="{FF2B5EF4-FFF2-40B4-BE49-F238E27FC236}">
                <a16:creationId xmlns:a16="http://schemas.microsoft.com/office/drawing/2014/main" id="{2CA771F4-176A-2FFF-FEB2-6433E36AC130}"/>
              </a:ext>
            </a:extLst>
          </p:cNvPr>
          <p:cNvSpPr txBox="1"/>
          <p:nvPr/>
        </p:nvSpPr>
        <p:spPr>
          <a:xfrm>
            <a:off x="5463315" y="4582028"/>
            <a:ext cx="1329852" cy="246221"/>
          </a:xfrm>
          <a:prstGeom prst="rect">
            <a:avLst/>
          </a:prstGeom>
          <a:noFill/>
        </p:spPr>
        <p:txBody>
          <a:bodyPr wrap="square" rtlCol="0">
            <a:spAutoFit/>
          </a:bodyPr>
          <a:lstStyle>
            <a:defPPr>
              <a:defRPr lang="en-US"/>
            </a:defPPr>
            <a:lvl1pPr>
              <a:defRPr sz="1000">
                <a:solidFill>
                  <a:schemeClr val="bg1"/>
                </a:solidFill>
              </a:defRPr>
            </a:lvl1pPr>
          </a:lstStyle>
          <a:p>
            <a:pPr algn="ctr"/>
            <a:r>
              <a:rPr lang="zh-CN" altLang="en-US"/>
              <a:t>细胞毒性</a:t>
            </a:r>
            <a:r>
              <a:rPr lang="en-US" altLang="zh-CN"/>
              <a:t>T</a:t>
            </a:r>
            <a:r>
              <a:rPr lang="zh-CN" altLang="en-US"/>
              <a:t>细胞</a:t>
            </a:r>
          </a:p>
        </p:txBody>
      </p:sp>
      <p:sp>
        <p:nvSpPr>
          <p:cNvPr id="39" name="文本框 38">
            <a:extLst>
              <a:ext uri="{FF2B5EF4-FFF2-40B4-BE49-F238E27FC236}">
                <a16:creationId xmlns:a16="http://schemas.microsoft.com/office/drawing/2014/main" id="{347364FD-87EC-5816-9E95-5A68CFF38586}"/>
              </a:ext>
            </a:extLst>
          </p:cNvPr>
          <p:cNvSpPr txBox="1"/>
          <p:nvPr/>
        </p:nvSpPr>
        <p:spPr>
          <a:xfrm>
            <a:off x="6783847" y="4590243"/>
            <a:ext cx="1460247" cy="246221"/>
          </a:xfrm>
          <a:prstGeom prst="rect">
            <a:avLst/>
          </a:prstGeom>
          <a:noFill/>
        </p:spPr>
        <p:txBody>
          <a:bodyPr wrap="square" rtlCol="0">
            <a:spAutoFit/>
          </a:bodyPr>
          <a:lstStyle>
            <a:defPPr>
              <a:defRPr lang="en-US"/>
            </a:defPPr>
            <a:lvl1pPr>
              <a:defRPr sz="1000">
                <a:solidFill>
                  <a:schemeClr val="bg1"/>
                </a:solidFill>
              </a:defRPr>
            </a:lvl1pPr>
          </a:lstStyle>
          <a:p>
            <a:pPr algn="ctr"/>
            <a:r>
              <a:rPr lang="zh-CN" altLang="en-US"/>
              <a:t>骨髓源性抑制细胞</a:t>
            </a:r>
          </a:p>
        </p:txBody>
      </p:sp>
      <p:sp>
        <p:nvSpPr>
          <p:cNvPr id="40" name="文本框 39">
            <a:extLst>
              <a:ext uri="{FF2B5EF4-FFF2-40B4-BE49-F238E27FC236}">
                <a16:creationId xmlns:a16="http://schemas.microsoft.com/office/drawing/2014/main" id="{7EE73B82-8E84-3939-F1A2-47A2E4255D73}"/>
              </a:ext>
            </a:extLst>
          </p:cNvPr>
          <p:cNvSpPr txBox="1"/>
          <p:nvPr/>
        </p:nvSpPr>
        <p:spPr>
          <a:xfrm>
            <a:off x="8560862" y="4586045"/>
            <a:ext cx="639080" cy="254815"/>
          </a:xfrm>
          <a:prstGeom prst="rect">
            <a:avLst/>
          </a:prstGeom>
          <a:noFill/>
        </p:spPr>
        <p:txBody>
          <a:bodyPr wrap="none" rtlCol="0">
            <a:spAutoFit/>
          </a:bodyPr>
          <a:lstStyle>
            <a:defPPr>
              <a:defRPr lang="en-US"/>
            </a:defPPr>
            <a:lvl1pPr>
              <a:defRPr sz="1000">
                <a:solidFill>
                  <a:schemeClr val="bg1"/>
                </a:solidFill>
              </a:defRPr>
            </a:lvl1pPr>
          </a:lstStyle>
          <a:p>
            <a:r>
              <a:rPr lang="en-US" altLang="zh-CN"/>
              <a:t>NK</a:t>
            </a:r>
            <a:r>
              <a:rPr lang="zh-CN" altLang="en-US"/>
              <a:t>细胞</a:t>
            </a:r>
          </a:p>
        </p:txBody>
      </p:sp>
      <p:sp>
        <p:nvSpPr>
          <p:cNvPr id="41" name="文本框 40">
            <a:extLst>
              <a:ext uri="{FF2B5EF4-FFF2-40B4-BE49-F238E27FC236}">
                <a16:creationId xmlns:a16="http://schemas.microsoft.com/office/drawing/2014/main" id="{3AABF3CB-4056-F6B8-4662-E74273BE74E4}"/>
              </a:ext>
            </a:extLst>
          </p:cNvPr>
          <p:cNvSpPr txBox="1"/>
          <p:nvPr/>
        </p:nvSpPr>
        <p:spPr>
          <a:xfrm>
            <a:off x="9606982" y="4580713"/>
            <a:ext cx="737856" cy="254815"/>
          </a:xfrm>
          <a:prstGeom prst="rect">
            <a:avLst/>
          </a:prstGeom>
          <a:noFill/>
        </p:spPr>
        <p:txBody>
          <a:bodyPr wrap="none" rtlCol="0">
            <a:spAutoFit/>
          </a:bodyPr>
          <a:lstStyle>
            <a:defPPr>
              <a:defRPr lang="en-US"/>
            </a:defPPr>
            <a:lvl1pPr>
              <a:defRPr sz="1000">
                <a:solidFill>
                  <a:schemeClr val="bg1"/>
                </a:solidFill>
              </a:defRPr>
            </a:lvl1pPr>
          </a:lstStyle>
          <a:p>
            <a:r>
              <a:rPr lang="en-US" altLang="zh-CN"/>
              <a:t>Treg</a:t>
            </a:r>
            <a:r>
              <a:rPr lang="zh-CN" altLang="en-US"/>
              <a:t>细胞</a:t>
            </a:r>
          </a:p>
        </p:txBody>
      </p:sp>
      <p:sp>
        <p:nvSpPr>
          <p:cNvPr id="42" name="文本框 41">
            <a:extLst>
              <a:ext uri="{FF2B5EF4-FFF2-40B4-BE49-F238E27FC236}">
                <a16:creationId xmlns:a16="http://schemas.microsoft.com/office/drawing/2014/main" id="{6AD8DC27-97EA-B476-E054-E825567E445B}"/>
              </a:ext>
            </a:extLst>
          </p:cNvPr>
          <p:cNvSpPr txBox="1"/>
          <p:nvPr/>
        </p:nvSpPr>
        <p:spPr>
          <a:xfrm>
            <a:off x="10577347" y="4564087"/>
            <a:ext cx="848155" cy="254815"/>
          </a:xfrm>
          <a:prstGeom prst="rect">
            <a:avLst/>
          </a:prstGeom>
          <a:noFill/>
        </p:spPr>
        <p:txBody>
          <a:bodyPr wrap="none" rtlCol="0">
            <a:spAutoFit/>
          </a:bodyPr>
          <a:lstStyle/>
          <a:p>
            <a:pPr algn="l"/>
            <a:r>
              <a:rPr lang="zh-CN" altLang="en-US" sz="1000">
                <a:solidFill>
                  <a:schemeClr val="bg1"/>
                </a:solidFill>
              </a:rPr>
              <a:t>树突状细胞</a:t>
            </a:r>
          </a:p>
        </p:txBody>
      </p:sp>
      <p:sp>
        <p:nvSpPr>
          <p:cNvPr id="46" name="文本框 45">
            <a:extLst>
              <a:ext uri="{FF2B5EF4-FFF2-40B4-BE49-F238E27FC236}">
                <a16:creationId xmlns:a16="http://schemas.microsoft.com/office/drawing/2014/main" id="{B99621E3-9A7A-0211-995F-F036DB4C8C56}"/>
              </a:ext>
            </a:extLst>
          </p:cNvPr>
          <p:cNvSpPr txBox="1"/>
          <p:nvPr/>
        </p:nvSpPr>
        <p:spPr>
          <a:xfrm>
            <a:off x="7332881" y="5387521"/>
            <a:ext cx="1754483" cy="4140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a:ln>
                  <a:noFill/>
                </a:ln>
                <a:solidFill>
                  <a:srgbClr val="FFFFFF"/>
                </a:solidFill>
                <a:effectLst/>
                <a:uLnTx/>
                <a:uFillTx/>
                <a:latin typeface="Raleway"/>
                <a:ea typeface="方正兰亭黑简体"/>
                <a:cs typeface="+mn-cs"/>
              </a:rPr>
              <a:t>PD-1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1200" cap="none" spc="0" normalizeH="0" baseline="0" noProof="0">
                <a:ln>
                  <a:noFill/>
                </a:ln>
                <a:solidFill>
                  <a:srgbClr val="FFFFFF"/>
                </a:solidFill>
                <a:effectLst/>
                <a:uLnTx/>
                <a:uFillTx/>
                <a:latin typeface="Raleway"/>
                <a:ea typeface="方正兰亭黑简体"/>
                <a:cs typeface="+mn-cs"/>
              </a:rPr>
              <a:t>替雷利珠单抗</a:t>
            </a:r>
          </a:p>
        </p:txBody>
      </p:sp>
      <p:cxnSp>
        <p:nvCxnSpPr>
          <p:cNvPr id="12" name="直接连接符 11">
            <a:extLst>
              <a:ext uri="{FF2B5EF4-FFF2-40B4-BE49-F238E27FC236}">
                <a16:creationId xmlns:a16="http://schemas.microsoft.com/office/drawing/2014/main" id="{4F2ACD0F-0C93-48DA-8AC2-4FDBF2B455CC}"/>
              </a:ext>
            </a:extLst>
          </p:cNvPr>
          <p:cNvCxnSpPr>
            <a:cxnSpLocks/>
          </p:cNvCxnSpPr>
          <p:nvPr/>
        </p:nvCxnSpPr>
        <p:spPr>
          <a:xfrm>
            <a:off x="5380064" y="4801669"/>
            <a:ext cx="2295741" cy="1048742"/>
          </a:xfrm>
          <a:prstGeom prst="line">
            <a:avLst/>
          </a:prstGeom>
          <a:ln w="63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56DFDB5-97F9-3DDF-87BF-8DABFB8C9A73}"/>
              </a:ext>
            </a:extLst>
          </p:cNvPr>
          <p:cNvCxnSpPr>
            <a:cxnSpLocks/>
          </p:cNvCxnSpPr>
          <p:nvPr/>
        </p:nvCxnSpPr>
        <p:spPr>
          <a:xfrm>
            <a:off x="7541370" y="4844679"/>
            <a:ext cx="423773" cy="487963"/>
          </a:xfrm>
          <a:prstGeom prst="line">
            <a:avLst/>
          </a:prstGeom>
          <a:ln w="63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EC4C920D-8F68-FEB5-E29D-C13264093BB2}"/>
              </a:ext>
            </a:extLst>
          </p:cNvPr>
          <p:cNvCxnSpPr>
            <a:cxnSpLocks/>
          </p:cNvCxnSpPr>
          <p:nvPr/>
        </p:nvCxnSpPr>
        <p:spPr>
          <a:xfrm>
            <a:off x="6590383" y="4746584"/>
            <a:ext cx="1085422" cy="612495"/>
          </a:xfrm>
          <a:prstGeom prst="line">
            <a:avLst/>
          </a:prstGeom>
          <a:ln w="63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4C1BA00-1F52-C18A-A0F1-18BF82782620}"/>
              </a:ext>
            </a:extLst>
          </p:cNvPr>
          <p:cNvCxnSpPr>
            <a:cxnSpLocks/>
          </p:cNvCxnSpPr>
          <p:nvPr/>
        </p:nvCxnSpPr>
        <p:spPr>
          <a:xfrm flipH="1">
            <a:off x="8392315" y="4858105"/>
            <a:ext cx="498742" cy="448959"/>
          </a:xfrm>
          <a:prstGeom prst="line">
            <a:avLst/>
          </a:prstGeom>
          <a:ln w="63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71FD215E-8508-1955-D926-BC1B27979204}"/>
              </a:ext>
            </a:extLst>
          </p:cNvPr>
          <p:cNvCxnSpPr>
            <a:cxnSpLocks/>
            <a:stCxn id="41" idx="2"/>
          </p:cNvCxnSpPr>
          <p:nvPr/>
        </p:nvCxnSpPr>
        <p:spPr>
          <a:xfrm flipH="1">
            <a:off x="8681653" y="4835528"/>
            <a:ext cx="1294257" cy="650872"/>
          </a:xfrm>
          <a:prstGeom prst="line">
            <a:avLst/>
          </a:prstGeom>
          <a:ln w="63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2C4184E-4600-0D26-1F58-992F9145DD2C}"/>
              </a:ext>
            </a:extLst>
          </p:cNvPr>
          <p:cNvCxnSpPr>
            <a:cxnSpLocks/>
            <a:stCxn id="42" idx="2"/>
          </p:cNvCxnSpPr>
          <p:nvPr/>
        </p:nvCxnSpPr>
        <p:spPr>
          <a:xfrm flipH="1">
            <a:off x="8747138" y="4818902"/>
            <a:ext cx="2254287" cy="1031509"/>
          </a:xfrm>
          <a:prstGeom prst="line">
            <a:avLst/>
          </a:prstGeom>
          <a:ln w="6350"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BEE0006B-6ACE-0196-8993-796D3C4A255A}"/>
              </a:ext>
            </a:extLst>
          </p:cNvPr>
          <p:cNvSpPr txBox="1"/>
          <p:nvPr/>
        </p:nvSpPr>
        <p:spPr>
          <a:xfrm>
            <a:off x="5834972" y="2652198"/>
            <a:ext cx="703014" cy="276999"/>
          </a:xfrm>
          <a:prstGeom prst="rect">
            <a:avLst/>
          </a:prstGeom>
          <a:noFill/>
        </p:spPr>
        <p:txBody>
          <a:bodyPr wrap="square" rtlCol="0">
            <a:spAutoFit/>
          </a:bodyPr>
          <a:lstStyle/>
          <a:p>
            <a:pPr algn="ctr"/>
            <a:r>
              <a:rPr lang="zh-CN" altLang="en-US" sz="1200">
                <a:solidFill>
                  <a:schemeClr val="bg1"/>
                </a:solidFill>
              </a:rPr>
              <a:t>肺癌</a:t>
            </a:r>
          </a:p>
        </p:txBody>
      </p:sp>
      <p:sp>
        <p:nvSpPr>
          <p:cNvPr id="53" name="文本框 52">
            <a:extLst>
              <a:ext uri="{FF2B5EF4-FFF2-40B4-BE49-F238E27FC236}">
                <a16:creationId xmlns:a16="http://schemas.microsoft.com/office/drawing/2014/main" id="{7E738913-E27F-4813-30C2-4BC8C46D8C27}"/>
              </a:ext>
            </a:extLst>
          </p:cNvPr>
          <p:cNvSpPr txBox="1"/>
          <p:nvPr/>
        </p:nvSpPr>
        <p:spPr>
          <a:xfrm>
            <a:off x="7515581" y="2652752"/>
            <a:ext cx="1500867" cy="276999"/>
          </a:xfrm>
          <a:prstGeom prst="rect">
            <a:avLst/>
          </a:prstGeom>
          <a:noFill/>
        </p:spPr>
        <p:txBody>
          <a:bodyPr wrap="square" rtlCol="0">
            <a:spAutoFit/>
          </a:bodyPr>
          <a:lstStyle/>
          <a:p>
            <a:pPr algn="ctr"/>
            <a:r>
              <a:rPr lang="zh-CN" altLang="en-US" sz="1200">
                <a:solidFill>
                  <a:schemeClr val="bg1"/>
                </a:solidFill>
              </a:rPr>
              <a:t>乳腺癌及妇科癌症</a:t>
            </a:r>
          </a:p>
        </p:txBody>
      </p:sp>
      <p:sp>
        <p:nvSpPr>
          <p:cNvPr id="54" name="文本框 53">
            <a:extLst>
              <a:ext uri="{FF2B5EF4-FFF2-40B4-BE49-F238E27FC236}">
                <a16:creationId xmlns:a16="http://schemas.microsoft.com/office/drawing/2014/main" id="{1E34152F-E2F8-DE3D-5214-554EFD0A1A96}"/>
              </a:ext>
            </a:extLst>
          </p:cNvPr>
          <p:cNvSpPr txBox="1"/>
          <p:nvPr/>
        </p:nvSpPr>
        <p:spPr>
          <a:xfrm>
            <a:off x="9714031" y="2666541"/>
            <a:ext cx="1156091" cy="276999"/>
          </a:xfrm>
          <a:prstGeom prst="rect">
            <a:avLst/>
          </a:prstGeom>
          <a:noFill/>
        </p:spPr>
        <p:txBody>
          <a:bodyPr wrap="square" rtlCol="0">
            <a:spAutoFit/>
          </a:bodyPr>
          <a:lstStyle/>
          <a:p>
            <a:pPr algn="ctr"/>
            <a:r>
              <a:rPr lang="zh-CN" altLang="en-US" sz="1200">
                <a:solidFill>
                  <a:schemeClr val="bg1"/>
                </a:solidFill>
              </a:rPr>
              <a:t>消化道肿瘤</a:t>
            </a:r>
          </a:p>
        </p:txBody>
      </p:sp>
      <p:sp>
        <p:nvSpPr>
          <p:cNvPr id="69" name="文本框 68">
            <a:extLst>
              <a:ext uri="{FF2B5EF4-FFF2-40B4-BE49-F238E27FC236}">
                <a16:creationId xmlns:a16="http://schemas.microsoft.com/office/drawing/2014/main" id="{89C7486E-344A-B338-990D-41910F6A8FEC}"/>
              </a:ext>
            </a:extLst>
          </p:cNvPr>
          <p:cNvSpPr txBox="1"/>
          <p:nvPr/>
        </p:nvSpPr>
        <p:spPr>
          <a:xfrm>
            <a:off x="3867776" y="1912303"/>
            <a:ext cx="1304070" cy="646331"/>
          </a:xfrm>
          <a:prstGeom prst="rect">
            <a:avLst/>
          </a:prstGeom>
          <a:noFill/>
        </p:spPr>
        <p:txBody>
          <a:bodyPr wrap="square">
            <a:spAutoFit/>
          </a:bodyPr>
          <a:lstStyle/>
          <a:p>
            <a:pPr algn="ctr"/>
            <a:r>
              <a:rPr lang="zh-CN" altLang="en-US" b="1">
                <a:solidFill>
                  <a:schemeClr val="bg1"/>
                </a:solidFill>
              </a:rPr>
              <a:t>聚焦三大癌症种类</a:t>
            </a:r>
          </a:p>
        </p:txBody>
      </p:sp>
      <p:sp>
        <p:nvSpPr>
          <p:cNvPr id="71" name="矩形: 圆角 70">
            <a:extLst>
              <a:ext uri="{FF2B5EF4-FFF2-40B4-BE49-F238E27FC236}">
                <a16:creationId xmlns:a16="http://schemas.microsoft.com/office/drawing/2014/main" id="{67E4345A-35E5-8541-9EDE-9B82E8D6303A}"/>
              </a:ext>
            </a:extLst>
          </p:cNvPr>
          <p:cNvSpPr/>
          <p:nvPr/>
        </p:nvSpPr>
        <p:spPr>
          <a:xfrm flipV="1">
            <a:off x="3920168" y="3000129"/>
            <a:ext cx="7882403" cy="3426470"/>
          </a:xfrm>
          <a:prstGeom prst="roundRect">
            <a:avLst>
              <a:gd name="adj" fmla="val 2311"/>
            </a:avLst>
          </a:prstGeom>
          <a:noFill/>
          <a:ln>
            <a:gradFill flip="none" rotWithShape="1">
              <a:gsLst>
                <a:gs pos="0">
                  <a:srgbClr val="176E94">
                    <a:alpha val="0"/>
                  </a:srgbClr>
                </a:gs>
                <a:gs pos="60000">
                  <a:srgbClr val="176E94">
                    <a:alpha val="26000"/>
                  </a:srgbClr>
                </a:gs>
                <a:gs pos="100000">
                  <a:srgbClr val="176E94">
                    <a:alpha val="51000"/>
                  </a:srgb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7C835101-4B85-4AF6-80C1-266CE734263D}"/>
              </a:ext>
            </a:extLst>
          </p:cNvPr>
          <p:cNvGrpSpPr/>
          <p:nvPr/>
        </p:nvGrpSpPr>
        <p:grpSpPr>
          <a:xfrm>
            <a:off x="9843219" y="1601594"/>
            <a:ext cx="963721" cy="988713"/>
            <a:chOff x="8111509" y="1601594"/>
            <a:chExt cx="963721" cy="988713"/>
          </a:xfrm>
        </p:grpSpPr>
        <p:pic>
          <p:nvPicPr>
            <p:cNvPr id="47" name="Picture 18" descr="A human body with stomach and lungs&#10;&#10;Description automatically generated">
              <a:extLst>
                <a:ext uri="{FF2B5EF4-FFF2-40B4-BE49-F238E27FC236}">
                  <a16:creationId xmlns:a16="http://schemas.microsoft.com/office/drawing/2014/main" id="{10A93F88-27A8-4F9D-B34E-412EF755957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112807" y="1618839"/>
              <a:ext cx="962423" cy="971468"/>
            </a:xfrm>
            <a:prstGeom prst="ellipse">
              <a:avLst/>
            </a:prstGeom>
          </p:spPr>
        </p:pic>
        <p:sp>
          <p:nvSpPr>
            <p:cNvPr id="16" name="Oval 16">
              <a:extLst>
                <a:ext uri="{FF2B5EF4-FFF2-40B4-BE49-F238E27FC236}">
                  <a16:creationId xmlns:a16="http://schemas.microsoft.com/office/drawing/2014/main" id="{F2C0F154-AAFC-5B2A-BE3C-C5CB3A933B2F}"/>
                </a:ext>
              </a:extLst>
            </p:cNvPr>
            <p:cNvSpPr/>
            <p:nvPr/>
          </p:nvSpPr>
          <p:spPr>
            <a:xfrm>
              <a:off x="8111509" y="1601594"/>
              <a:ext cx="960120" cy="967700"/>
            </a:xfrm>
            <a:prstGeom prst="ellipse">
              <a:avLst/>
            </a:prstGeom>
            <a:noFill/>
            <a:ln w="69850">
              <a:gradFill>
                <a:gsLst>
                  <a:gs pos="0">
                    <a:schemeClr val="accent1"/>
                  </a:gs>
                  <a:gs pos="100000">
                    <a:schemeClr val="bg1">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25" name="组合 24">
            <a:extLst>
              <a:ext uri="{FF2B5EF4-FFF2-40B4-BE49-F238E27FC236}">
                <a16:creationId xmlns:a16="http://schemas.microsoft.com/office/drawing/2014/main" id="{66CC828E-BAF0-5F54-CC95-118167F7A783}"/>
              </a:ext>
            </a:extLst>
          </p:cNvPr>
          <p:cNvGrpSpPr/>
          <p:nvPr/>
        </p:nvGrpSpPr>
        <p:grpSpPr>
          <a:xfrm>
            <a:off x="7782175" y="1614845"/>
            <a:ext cx="981399" cy="976784"/>
            <a:chOff x="6928461" y="1614845"/>
            <a:chExt cx="981399" cy="976784"/>
          </a:xfrm>
        </p:grpSpPr>
        <p:pic>
          <p:nvPicPr>
            <p:cNvPr id="49" name="Picture 26" descr="A person's chest with a flower on it&#10;&#10;Description automatically generated">
              <a:extLst>
                <a:ext uri="{FF2B5EF4-FFF2-40B4-BE49-F238E27FC236}">
                  <a16:creationId xmlns:a16="http://schemas.microsoft.com/office/drawing/2014/main" id="{31018170-4F15-79B2-7915-1E0D485F3B0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928461" y="1632845"/>
              <a:ext cx="967681" cy="958784"/>
            </a:xfrm>
            <a:prstGeom prst="ellipse">
              <a:avLst/>
            </a:prstGeom>
          </p:spPr>
        </p:pic>
        <p:sp>
          <p:nvSpPr>
            <p:cNvPr id="18" name="Oval 16">
              <a:extLst>
                <a:ext uri="{FF2B5EF4-FFF2-40B4-BE49-F238E27FC236}">
                  <a16:creationId xmlns:a16="http://schemas.microsoft.com/office/drawing/2014/main" id="{899702E5-368E-69F9-4CC6-E65C3E31320B}"/>
                </a:ext>
              </a:extLst>
            </p:cNvPr>
            <p:cNvSpPr/>
            <p:nvPr/>
          </p:nvSpPr>
          <p:spPr>
            <a:xfrm>
              <a:off x="6949740" y="1614845"/>
              <a:ext cx="960120" cy="967700"/>
            </a:xfrm>
            <a:prstGeom prst="ellipse">
              <a:avLst/>
            </a:prstGeom>
            <a:noFill/>
            <a:ln w="69850">
              <a:gradFill>
                <a:gsLst>
                  <a:gs pos="0">
                    <a:schemeClr val="accent1"/>
                  </a:gs>
                  <a:gs pos="100000">
                    <a:schemeClr val="bg1">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26" name="组合 25">
            <a:extLst>
              <a:ext uri="{FF2B5EF4-FFF2-40B4-BE49-F238E27FC236}">
                <a16:creationId xmlns:a16="http://schemas.microsoft.com/office/drawing/2014/main" id="{FA75C9E4-C02F-B6AB-CAEE-57413FA8750B}"/>
              </a:ext>
            </a:extLst>
          </p:cNvPr>
          <p:cNvGrpSpPr/>
          <p:nvPr/>
        </p:nvGrpSpPr>
        <p:grpSpPr>
          <a:xfrm>
            <a:off x="5689030" y="1594487"/>
            <a:ext cx="1022766" cy="985281"/>
            <a:chOff x="5689030" y="1594487"/>
            <a:chExt cx="1022766" cy="985281"/>
          </a:xfrm>
        </p:grpSpPr>
        <p:pic>
          <p:nvPicPr>
            <p:cNvPr id="50" name="Picture 29" descr="A human body with lungs and lung cancer&#10;&#10;Description automatically generated">
              <a:extLst>
                <a:ext uri="{FF2B5EF4-FFF2-40B4-BE49-F238E27FC236}">
                  <a16:creationId xmlns:a16="http://schemas.microsoft.com/office/drawing/2014/main" id="{72808069-DBD0-4F9A-FFC3-6D7E301DC7F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89030" y="1594487"/>
              <a:ext cx="1022766" cy="977609"/>
            </a:xfrm>
            <a:prstGeom prst="ellipse">
              <a:avLst/>
            </a:prstGeom>
          </p:spPr>
        </p:pic>
        <p:sp>
          <p:nvSpPr>
            <p:cNvPr id="19" name="Oval 16">
              <a:extLst>
                <a:ext uri="{FF2B5EF4-FFF2-40B4-BE49-F238E27FC236}">
                  <a16:creationId xmlns:a16="http://schemas.microsoft.com/office/drawing/2014/main" id="{1E941CE3-FEFF-49B0-9F7D-33CD02AA0F71}"/>
                </a:ext>
              </a:extLst>
            </p:cNvPr>
            <p:cNvSpPr/>
            <p:nvPr/>
          </p:nvSpPr>
          <p:spPr>
            <a:xfrm>
              <a:off x="5715245" y="1612068"/>
              <a:ext cx="960120" cy="967700"/>
            </a:xfrm>
            <a:prstGeom prst="ellipse">
              <a:avLst/>
            </a:prstGeom>
            <a:noFill/>
            <a:ln w="69850">
              <a:gradFill>
                <a:gsLst>
                  <a:gs pos="0">
                    <a:schemeClr val="accent1"/>
                  </a:gs>
                  <a:gs pos="100000">
                    <a:schemeClr val="bg1">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73838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4">
            <a:extLst>
              <a:ext uri="{FF2B5EF4-FFF2-40B4-BE49-F238E27FC236}">
                <a16:creationId xmlns:a16="http://schemas.microsoft.com/office/drawing/2014/main" id="{D91DD32E-25CA-DB6B-205B-1300BBE390DC}"/>
              </a:ext>
            </a:extLst>
          </p:cNvPr>
          <p:cNvSpPr/>
          <p:nvPr/>
        </p:nvSpPr>
        <p:spPr>
          <a:xfrm>
            <a:off x="3984098" y="6036918"/>
            <a:ext cx="7812509" cy="375312"/>
          </a:xfrm>
          <a:prstGeom prst="roundRect">
            <a:avLst>
              <a:gd name="adj" fmla="val 13673"/>
            </a:avLst>
          </a:prstGeom>
          <a:solidFill>
            <a:schemeClr val="tx2">
              <a:lumMod val="20000"/>
              <a:lumOff val="80000"/>
            </a:schemeClr>
          </a:solidFill>
          <a:ln w="19050">
            <a:solidFill>
              <a:srgbClr val="DAE9ED">
                <a:alpha val="51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36576" rIns="0" bIns="0"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2" name="Rectangle 1">
            <a:extLst>
              <a:ext uri="{FF2B5EF4-FFF2-40B4-BE49-F238E27FC236}">
                <a16:creationId xmlns:a16="http://schemas.microsoft.com/office/drawing/2014/main" id="{9310A678-0A1E-9B31-5F36-3E71E8BAF3B9}"/>
              </a:ext>
            </a:extLst>
          </p:cNvPr>
          <p:cNvSpPr/>
          <p:nvPr/>
        </p:nvSpPr>
        <p:spPr>
          <a:xfrm>
            <a:off x="840303" y="2192277"/>
            <a:ext cx="2507875" cy="3940007"/>
          </a:xfrm>
          <a:prstGeom prst="rect">
            <a:avLst/>
          </a:prstGeom>
          <a:gradFill flip="none" rotWithShape="1">
            <a:gsLst>
              <a:gs pos="85000">
                <a:schemeClr val="accent1">
                  <a:lumMod val="0"/>
                  <a:lumOff val="100000"/>
                  <a:alpha val="3000"/>
                </a:schemeClr>
              </a:gs>
              <a:gs pos="15000">
                <a:srgbClr val="80A4C5">
                  <a:alpha val="64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algn="ctr" defTabSz="914354">
              <a:lnSpc>
                <a:spcPct val="85000"/>
              </a:lnSpc>
              <a:spcBef>
                <a:spcPts val="1200"/>
              </a:spcBef>
              <a:defRPr/>
            </a:pPr>
            <a:endParaRPr lang="en-US" sz="2000" b="1">
              <a:solidFill>
                <a:srgbClr val="ED1C24"/>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8ECEBD0-F4EF-0A35-6804-5B862858344C}"/>
              </a:ext>
            </a:extLst>
          </p:cNvPr>
          <p:cNvSpPr/>
          <p:nvPr/>
        </p:nvSpPr>
        <p:spPr>
          <a:xfrm>
            <a:off x="3676415" y="2197882"/>
            <a:ext cx="2507875" cy="3940007"/>
          </a:xfrm>
          <a:prstGeom prst="rect">
            <a:avLst/>
          </a:prstGeom>
          <a:gradFill flip="none" rotWithShape="1">
            <a:gsLst>
              <a:gs pos="85000">
                <a:schemeClr val="accent1">
                  <a:lumMod val="0"/>
                  <a:lumOff val="100000"/>
                  <a:alpha val="2000"/>
                </a:schemeClr>
              </a:gs>
              <a:gs pos="15000">
                <a:schemeClr val="accent6">
                  <a:alpha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algn="ctr" defTabSz="914354">
              <a:lnSpc>
                <a:spcPct val="85000"/>
              </a:lnSpc>
              <a:spcBef>
                <a:spcPts val="1200"/>
              </a:spcBef>
              <a:defRPr/>
            </a:pPr>
            <a:endParaRPr lang="en-US" sz="2000" b="1">
              <a:solidFill>
                <a:srgbClr val="ED1C24"/>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3010380-74B8-580D-C1F3-ED9750C465AC}"/>
              </a:ext>
            </a:extLst>
          </p:cNvPr>
          <p:cNvSpPr/>
          <p:nvPr/>
        </p:nvSpPr>
        <p:spPr>
          <a:xfrm>
            <a:off x="6482573" y="2197882"/>
            <a:ext cx="2507875" cy="3940007"/>
          </a:xfrm>
          <a:prstGeom prst="rect">
            <a:avLst/>
          </a:prstGeom>
          <a:gradFill flip="none" rotWithShape="1">
            <a:gsLst>
              <a:gs pos="85000">
                <a:schemeClr val="accent1">
                  <a:lumMod val="0"/>
                  <a:lumOff val="100000"/>
                  <a:alpha val="13000"/>
                </a:schemeClr>
              </a:gs>
              <a:gs pos="15000">
                <a:srgbClr val="80A4C5">
                  <a:alpha val="64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algn="ctr" defTabSz="914354">
              <a:lnSpc>
                <a:spcPct val="85000"/>
              </a:lnSpc>
              <a:spcBef>
                <a:spcPts val="1200"/>
              </a:spcBef>
              <a:defRPr/>
            </a:pPr>
            <a:endParaRPr lang="en-US" sz="2000" b="1">
              <a:solidFill>
                <a:srgbClr val="ED1C24"/>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E9FB9DA-5858-DF51-B03D-BA91DA4527C2}"/>
              </a:ext>
            </a:extLst>
          </p:cNvPr>
          <p:cNvSpPr/>
          <p:nvPr/>
        </p:nvSpPr>
        <p:spPr>
          <a:xfrm>
            <a:off x="9288733" y="2197882"/>
            <a:ext cx="2507875" cy="3940007"/>
          </a:xfrm>
          <a:prstGeom prst="rect">
            <a:avLst/>
          </a:prstGeom>
          <a:gradFill flip="none" rotWithShape="1">
            <a:gsLst>
              <a:gs pos="85000">
                <a:schemeClr val="accent1">
                  <a:lumMod val="0"/>
                  <a:lumOff val="100000"/>
                  <a:alpha val="0"/>
                </a:schemeClr>
              </a:gs>
              <a:gs pos="15000">
                <a:schemeClr val="accent6">
                  <a:alpha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182880" rtlCol="0" anchor="b"/>
          <a:lstStyle/>
          <a:p>
            <a:pPr algn="ctr" defTabSz="914354">
              <a:lnSpc>
                <a:spcPct val="85000"/>
              </a:lnSpc>
              <a:spcBef>
                <a:spcPts val="1200"/>
              </a:spcBef>
              <a:defRPr/>
            </a:pPr>
            <a:endParaRPr lang="en-US" sz="2000" b="1">
              <a:solidFill>
                <a:srgbClr val="ED1C24"/>
              </a:solidFill>
              <a:latin typeface="Arial" panose="020B0604020202020204" pitchFamily="34" charset="0"/>
              <a:cs typeface="Arial" panose="020B0604020202020204" pitchFamily="34" charset="0"/>
            </a:endParaRPr>
          </a:p>
        </p:txBody>
      </p:sp>
      <p:graphicFrame>
        <p:nvGraphicFramePr>
          <p:cNvPr id="18" name="think-cell data - do not delete" hidden="1">
            <a:extLst>
              <a:ext uri="{FF2B5EF4-FFF2-40B4-BE49-F238E27FC236}">
                <a16:creationId xmlns:a16="http://schemas.microsoft.com/office/drawing/2014/main" id="{F214D137-051F-78B1-C282-FEB5D8877216}"/>
              </a:ext>
            </a:extLst>
          </p:cNvPr>
          <p:cNvGraphicFramePr>
            <a:graphicFrameLocks noChangeAspect="1"/>
          </p:cNvGraphicFramePr>
          <p:nvPr>
            <p:custDataLst>
              <p:tags r:id="rId1"/>
            </p:custDataLst>
          </p:nvPr>
        </p:nvGraphicFramePr>
        <p:xfrm>
          <a:off x="1591" y="1591"/>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8" name="think-cell data - do not delete" hidden="1">
                        <a:extLst>
                          <a:ext uri="{FF2B5EF4-FFF2-40B4-BE49-F238E27FC236}">
                            <a16:creationId xmlns:a16="http://schemas.microsoft.com/office/drawing/2014/main" id="{F214D137-051F-78B1-C282-FEB5D8877216}"/>
                          </a:ext>
                        </a:extLst>
                      </p:cNvPr>
                      <p:cNvPicPr/>
                      <p:nvPr/>
                    </p:nvPicPr>
                    <p:blipFill>
                      <a:blip r:embed="rId5"/>
                      <a:stretch>
                        <a:fillRect/>
                      </a:stretch>
                    </p:blipFill>
                    <p:spPr>
                      <a:xfrm>
                        <a:off x="1591" y="1591"/>
                        <a:ext cx="1588" cy="1588"/>
                      </a:xfrm>
                      <a:prstGeom prst="rect">
                        <a:avLst/>
                      </a:prstGeom>
                    </p:spPr>
                  </p:pic>
                </p:oleObj>
              </mc:Fallback>
            </mc:AlternateContent>
          </a:graphicData>
        </a:graphic>
      </p:graphicFrame>
      <p:sp>
        <p:nvSpPr>
          <p:cNvPr id="9" name="TextBox 13">
            <a:extLst>
              <a:ext uri="{FF2B5EF4-FFF2-40B4-BE49-F238E27FC236}">
                <a16:creationId xmlns:a16="http://schemas.microsoft.com/office/drawing/2014/main" id="{772AB946-090C-9287-5872-AD519734F4E7}"/>
              </a:ext>
            </a:extLst>
          </p:cNvPr>
          <p:cNvSpPr txBox="1">
            <a:spLocks noGrp="1"/>
          </p:cNvSpPr>
          <p:nvPr>
            <p:ph sz="quarter" idx="13"/>
          </p:nvPr>
        </p:nvSpPr>
        <p:spPr>
          <a:xfrm>
            <a:off x="739448" y="6625322"/>
            <a:ext cx="10637379" cy="123111"/>
          </a:xfrm>
          <a:prstGeom prst="rect">
            <a:avLst/>
          </a:prstGeom>
          <a:noFill/>
        </p:spPr>
        <p:txBody>
          <a:bodyPr vert="horz" wrap="square" lIns="0" tIns="0" rIns="0" bIns="0" rtlCol="0" anchor="b">
            <a:spAutoFit/>
          </a:bodyPr>
          <a:lstStyle/>
          <a:p>
            <a:pPr marL="0" indent="0" defTabSz="914332">
              <a:lnSpc>
                <a:spcPct val="100000"/>
              </a:lnSpc>
              <a:spcBef>
                <a:spcPts val="0"/>
              </a:spcBef>
              <a:buNone/>
            </a:pPr>
            <a:r>
              <a:rPr lang="zh-CN" altLang="en-US" sz="800">
                <a:solidFill>
                  <a:schemeClr val="bg2"/>
                </a:solidFill>
                <a:latin typeface="Arial" panose="020B0604020202020204" pitchFamily="34" charset="0"/>
                <a:cs typeface="Arial" panose="020B0604020202020204" pitchFamily="34" charset="0"/>
              </a:rPr>
              <a:t>百济神州拥有</a:t>
            </a:r>
            <a:r>
              <a:rPr lang="en-US" altLang="zh-CN" sz="800">
                <a:solidFill>
                  <a:schemeClr val="bg2"/>
                </a:solidFill>
                <a:latin typeface="Arial" panose="020B0604020202020204" pitchFamily="34" charset="0"/>
                <a:cs typeface="Arial" panose="020B0604020202020204" pitchFamily="34" charset="0"/>
              </a:rPr>
              <a:t>CDK2</a:t>
            </a:r>
            <a:r>
              <a:rPr lang="zh-CN" altLang="en-US" sz="800">
                <a:solidFill>
                  <a:schemeClr val="bg2"/>
                </a:solidFill>
                <a:latin typeface="Arial" panose="020B0604020202020204" pitchFamily="34" charset="0"/>
                <a:cs typeface="Arial" panose="020B0604020202020204" pitchFamily="34" charset="0"/>
              </a:rPr>
              <a:t>（昂胜医药合作项目）、</a:t>
            </a:r>
            <a:r>
              <a:rPr lang="en-US" altLang="zh-CN" sz="800">
                <a:solidFill>
                  <a:schemeClr val="bg2"/>
                </a:solidFill>
                <a:latin typeface="Arial" panose="020B0604020202020204" pitchFamily="34" charset="0"/>
                <a:cs typeface="Arial" panose="020B0604020202020204" pitchFamily="34" charset="0"/>
              </a:rPr>
              <a:t>B7H4 ADC</a:t>
            </a:r>
            <a:r>
              <a:rPr lang="zh-CN" altLang="en-US" sz="800">
                <a:solidFill>
                  <a:schemeClr val="bg2"/>
                </a:solidFill>
                <a:latin typeface="Arial" panose="020B0604020202020204" pitchFamily="34" charset="0"/>
                <a:cs typeface="Arial" panose="020B0604020202020204" pitchFamily="34" charset="0"/>
              </a:rPr>
              <a:t>（映恩生物合作项目）和 </a:t>
            </a:r>
            <a:r>
              <a:rPr lang="en-US" altLang="zh-CN" sz="800">
                <a:solidFill>
                  <a:schemeClr val="bg2"/>
                </a:solidFill>
                <a:latin typeface="Arial" panose="020B0604020202020204" pitchFamily="34" charset="0"/>
                <a:cs typeface="Arial" panose="020B0604020202020204" pitchFamily="34" charset="0"/>
              </a:rPr>
              <a:t>MAT2A </a:t>
            </a:r>
            <a:r>
              <a:rPr lang="zh-CN" altLang="en-US" sz="800">
                <a:solidFill>
                  <a:schemeClr val="bg2"/>
                </a:solidFill>
                <a:latin typeface="Arial" panose="020B0604020202020204" pitchFamily="34" charset="0"/>
                <a:cs typeface="Arial" panose="020B0604020202020204" pitchFamily="34" charset="0"/>
              </a:rPr>
              <a:t>（石药集团中奇制药技术有限公司）全球权利；</a:t>
            </a:r>
            <a:r>
              <a:rPr lang="en-US" altLang="zh-CN" sz="800">
                <a:solidFill>
                  <a:schemeClr val="bg2"/>
                </a:solidFill>
                <a:latin typeface="Arial" panose="020B0604020202020204" pitchFamily="34" charset="0"/>
                <a:cs typeface="Arial" panose="020B0604020202020204" pitchFamily="34" charset="0"/>
              </a:rPr>
              <a:t>* </a:t>
            </a:r>
            <a:r>
              <a:rPr lang="zh-CN" altLang="en-US" sz="800">
                <a:solidFill>
                  <a:schemeClr val="bg2"/>
                </a:solidFill>
                <a:latin typeface="Arial" panose="020B0604020202020204" pitchFamily="34" charset="0"/>
                <a:cs typeface="Arial" panose="020B0604020202020204" pitchFamily="34" charset="0"/>
              </a:rPr>
              <a:t>暂未进入临床开发阶段</a:t>
            </a:r>
            <a:endParaRPr lang="en-US" altLang="zh-CN" sz="800">
              <a:solidFill>
                <a:schemeClr val="bg2"/>
              </a:solidFill>
              <a:latin typeface="Arial" panose="020B0604020202020204" pitchFamily="34" charset="0"/>
              <a:cs typeface="Arial" panose="020B0604020202020204" pitchFamily="34" charset="0"/>
            </a:endParaRPr>
          </a:p>
        </p:txBody>
      </p:sp>
      <p:sp>
        <p:nvSpPr>
          <p:cNvPr id="57" name="Title 56">
            <a:extLst>
              <a:ext uri="{FF2B5EF4-FFF2-40B4-BE49-F238E27FC236}">
                <a16:creationId xmlns:a16="http://schemas.microsoft.com/office/drawing/2014/main" id="{A49801C9-621A-BE33-AD0C-5E99C54497D9}"/>
              </a:ext>
            </a:extLst>
          </p:cNvPr>
          <p:cNvSpPr>
            <a:spLocks noGrp="1"/>
          </p:cNvSpPr>
          <p:nvPr>
            <p:ph type="ctrTitle"/>
          </p:nvPr>
        </p:nvSpPr>
        <p:spPr/>
        <p:txBody>
          <a:bodyPr vert="horz"/>
          <a:lstStyle/>
          <a:p>
            <a:r>
              <a:rPr lang="zh-CN" altLang="en-US">
                <a:latin typeface="Arial" panose="020B0604020202020204" pitchFamily="34" charset="0"/>
              </a:rPr>
              <a:t>布局重点肿瘤类型，多样化的分子类型和作用机制</a:t>
            </a:r>
            <a:endParaRPr lang="en-US">
              <a:latin typeface="Arial" panose="020B0604020202020204" pitchFamily="34" charset="0"/>
            </a:endParaRPr>
          </a:p>
        </p:txBody>
      </p:sp>
      <p:pic>
        <p:nvPicPr>
          <p:cNvPr id="152" name="Picture 151" descr="A person's chest with a flower on it&#10;&#10;Description automatically generated">
            <a:extLst>
              <a:ext uri="{FF2B5EF4-FFF2-40B4-BE49-F238E27FC236}">
                <a16:creationId xmlns:a16="http://schemas.microsoft.com/office/drawing/2014/main" id="{DFDC2528-910E-16F1-0BD5-DECA4920BC3D}"/>
              </a:ext>
            </a:extLst>
          </p:cNvPr>
          <p:cNvPicPr>
            <a:picLocks/>
          </p:cNvPicPr>
          <p:nvPr/>
        </p:nvPicPr>
        <p:blipFill rotWithShape="1">
          <a:blip r:embed="rId6">
            <a:extLst>
              <a:ext uri="{28A0092B-C50C-407E-A947-70E740481C1C}">
                <a14:useLocalDpi xmlns:a14="http://schemas.microsoft.com/office/drawing/2010/main" val="0"/>
              </a:ext>
            </a:extLst>
          </a:blip>
          <a:srcRect t="14619" r="15486" b="1645"/>
          <a:stretch/>
        </p:blipFill>
        <p:spPr>
          <a:xfrm>
            <a:off x="4287170" y="1673460"/>
            <a:ext cx="1280160" cy="1280160"/>
          </a:xfrm>
          <a:prstGeom prst="ellipse">
            <a:avLst/>
          </a:prstGeom>
        </p:spPr>
      </p:pic>
      <p:sp>
        <p:nvSpPr>
          <p:cNvPr id="153" name="TextBox 152">
            <a:extLst>
              <a:ext uri="{FF2B5EF4-FFF2-40B4-BE49-F238E27FC236}">
                <a16:creationId xmlns:a16="http://schemas.microsoft.com/office/drawing/2014/main" id="{E40F9E8A-3792-FF90-21D2-6480A7EC5E57}"/>
              </a:ext>
            </a:extLst>
          </p:cNvPr>
          <p:cNvSpPr txBox="1"/>
          <p:nvPr/>
        </p:nvSpPr>
        <p:spPr>
          <a:xfrm>
            <a:off x="4409491" y="1277467"/>
            <a:ext cx="1035540" cy="287323"/>
          </a:xfrm>
          <a:prstGeom prst="rect">
            <a:avLst/>
          </a:prstGeom>
          <a:noFill/>
        </p:spPr>
        <p:txBody>
          <a:bodyPr wrap="none" lIns="0" tIns="0" rIns="0" bIns="0" anchor="b">
            <a:spAutoFit/>
          </a:bodyPr>
          <a:lstStyle/>
          <a:p>
            <a:pPr algn="ctr" defTabSz="914264">
              <a:defRPr/>
            </a:pPr>
            <a:r>
              <a:rPr lang="zh-CN" altLang="en-US" sz="1867" b="1">
                <a:solidFill>
                  <a:schemeClr val="accent6"/>
                </a:solidFill>
                <a:latin typeface="Arial" panose="020B0604020202020204" pitchFamily="34" charset="0"/>
                <a:cs typeface="Arial" panose="020B0604020202020204" pitchFamily="34" charset="0"/>
              </a:rPr>
              <a:t>乳腺</a:t>
            </a:r>
            <a:r>
              <a:rPr lang="en-US" altLang="zh-CN" sz="1867" b="1">
                <a:solidFill>
                  <a:schemeClr val="accent6"/>
                </a:solidFill>
                <a:latin typeface="Arial" panose="020B0604020202020204" pitchFamily="34" charset="0"/>
                <a:cs typeface="Arial" panose="020B0604020202020204" pitchFamily="34" charset="0"/>
              </a:rPr>
              <a:t>/</a:t>
            </a:r>
            <a:r>
              <a:rPr lang="zh-CN" altLang="en-US" sz="1867" b="1">
                <a:solidFill>
                  <a:schemeClr val="accent6"/>
                </a:solidFill>
                <a:latin typeface="Arial" panose="020B0604020202020204" pitchFamily="34" charset="0"/>
                <a:cs typeface="Arial" panose="020B0604020202020204" pitchFamily="34" charset="0"/>
              </a:rPr>
              <a:t>妇科</a:t>
            </a:r>
            <a:endParaRPr lang="en-US" sz="1867" b="1">
              <a:solidFill>
                <a:schemeClr val="accent6"/>
              </a:solidFill>
              <a:latin typeface="Arial" panose="020B0604020202020204" pitchFamily="34" charset="0"/>
              <a:cs typeface="Arial" panose="020B0604020202020204" pitchFamily="34" charset="0"/>
            </a:endParaRPr>
          </a:p>
        </p:txBody>
      </p:sp>
      <p:sp>
        <p:nvSpPr>
          <p:cNvPr id="154" name="Oval 153">
            <a:extLst>
              <a:ext uri="{FF2B5EF4-FFF2-40B4-BE49-F238E27FC236}">
                <a16:creationId xmlns:a16="http://schemas.microsoft.com/office/drawing/2014/main" id="{1C5516BA-C124-FA83-4260-25BDEBF50844}"/>
              </a:ext>
            </a:extLst>
          </p:cNvPr>
          <p:cNvSpPr/>
          <p:nvPr/>
        </p:nvSpPr>
        <p:spPr>
          <a:xfrm>
            <a:off x="4287170" y="1673461"/>
            <a:ext cx="1280160" cy="1290267"/>
          </a:xfrm>
          <a:prstGeom prst="ellipse">
            <a:avLst/>
          </a:prstGeom>
          <a:noFill/>
          <a:ln w="69850">
            <a:gradFill>
              <a:gsLst>
                <a:gs pos="0">
                  <a:srgbClr val="7FB3BF"/>
                </a:gs>
                <a:gs pos="100000">
                  <a:srgbClr val="7FB3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351">
              <a:solidFill>
                <a:srgbClr val="283349"/>
              </a:solidFill>
              <a:latin typeface="Arial" panose="020B0604020202020204" pitchFamily="34" charset="0"/>
              <a:cs typeface="Arial" panose="020B0604020202020204" pitchFamily="34" charset="0"/>
            </a:endParaRPr>
          </a:p>
        </p:txBody>
      </p:sp>
      <p:sp>
        <p:nvSpPr>
          <p:cNvPr id="155" name="Rectangle: Rounded Corners 154">
            <a:extLst>
              <a:ext uri="{FF2B5EF4-FFF2-40B4-BE49-F238E27FC236}">
                <a16:creationId xmlns:a16="http://schemas.microsoft.com/office/drawing/2014/main" id="{673D0C6F-8711-B517-B357-DC4915BEEF6C}"/>
              </a:ext>
            </a:extLst>
          </p:cNvPr>
          <p:cNvSpPr/>
          <p:nvPr/>
        </p:nvSpPr>
        <p:spPr>
          <a:xfrm>
            <a:off x="4329020" y="3102836"/>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300"/>
              </a:spcAft>
            </a:pPr>
            <a:r>
              <a:rPr lang="en-US" sz="1000" b="1">
                <a:solidFill>
                  <a:srgbClr val="283349"/>
                </a:solidFill>
                <a:latin typeface="Arial" panose="020B0604020202020204" pitchFamily="34" charset="0"/>
                <a:cs typeface="Arial" panose="020B0604020202020204" pitchFamily="34" charset="0"/>
              </a:rPr>
              <a:t>CDK4</a:t>
            </a:r>
            <a:r>
              <a:rPr lang="zh-CN" altLang="en-US" sz="1000" b="1">
                <a:latin typeface="Arial" panose="020B0604020202020204" pitchFamily="34" charset="0"/>
                <a:cs typeface="Arial" panose="020B0604020202020204" pitchFamily="34" charset="0"/>
              </a:rPr>
              <a:t>抑制剂</a:t>
            </a:r>
            <a:endParaRPr lang="en-US" sz="1000" b="1">
              <a:solidFill>
                <a:srgbClr val="283349"/>
              </a:solidFill>
              <a:latin typeface="Arial" panose="020B0604020202020204" pitchFamily="34" charset="0"/>
              <a:cs typeface="Arial" panose="020B0604020202020204" pitchFamily="34" charset="0"/>
            </a:endParaRPr>
          </a:p>
        </p:txBody>
      </p:sp>
      <p:sp>
        <p:nvSpPr>
          <p:cNvPr id="156" name="Rectangle: Rounded Corners 155">
            <a:extLst>
              <a:ext uri="{FF2B5EF4-FFF2-40B4-BE49-F238E27FC236}">
                <a16:creationId xmlns:a16="http://schemas.microsoft.com/office/drawing/2014/main" id="{44F1A92C-BEC0-195A-2F13-0A7E391D7C6A}"/>
              </a:ext>
            </a:extLst>
          </p:cNvPr>
          <p:cNvSpPr/>
          <p:nvPr/>
        </p:nvSpPr>
        <p:spPr>
          <a:xfrm>
            <a:off x="4329020" y="3522313"/>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300"/>
              </a:spcAft>
            </a:pPr>
            <a:r>
              <a:rPr lang="en-US" sz="1000" b="1">
                <a:solidFill>
                  <a:srgbClr val="283349"/>
                </a:solidFill>
                <a:latin typeface="Arial" panose="020B0604020202020204" pitchFamily="34" charset="0"/>
                <a:cs typeface="Arial" panose="020B0604020202020204" pitchFamily="34" charset="0"/>
              </a:rPr>
              <a:t>CDK2</a:t>
            </a:r>
            <a:r>
              <a:rPr lang="zh-CN" altLang="en-US" sz="1000" b="1">
                <a:latin typeface="Arial" panose="020B0604020202020204" pitchFamily="34" charset="0"/>
                <a:cs typeface="Arial" panose="020B0604020202020204" pitchFamily="34" charset="0"/>
              </a:rPr>
              <a:t>抑制剂</a:t>
            </a:r>
            <a:endParaRPr lang="en-US" sz="1000" i="1">
              <a:solidFill>
                <a:srgbClr val="283349"/>
              </a:solidFill>
              <a:latin typeface="Arial" panose="020B0604020202020204" pitchFamily="34" charset="0"/>
              <a:cs typeface="Arial" panose="020B0604020202020204" pitchFamily="34" charset="0"/>
            </a:endParaRPr>
          </a:p>
        </p:txBody>
      </p:sp>
      <p:sp>
        <p:nvSpPr>
          <p:cNvPr id="157" name="Rectangle: Rounded Corners 156">
            <a:extLst>
              <a:ext uri="{FF2B5EF4-FFF2-40B4-BE49-F238E27FC236}">
                <a16:creationId xmlns:a16="http://schemas.microsoft.com/office/drawing/2014/main" id="{E199B334-FEF7-006A-4780-D5EF49CD315C}"/>
              </a:ext>
            </a:extLst>
          </p:cNvPr>
          <p:cNvSpPr/>
          <p:nvPr/>
        </p:nvSpPr>
        <p:spPr>
          <a:xfrm>
            <a:off x="4329020" y="3941790"/>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5000"/>
              </a:lnSpc>
              <a:spcAft>
                <a:spcPts val="300"/>
              </a:spcAft>
            </a:pPr>
            <a:r>
              <a:rPr lang="zh-CN" altLang="en-US" sz="1000" b="1">
                <a:latin typeface="Arial" panose="020B0604020202020204" pitchFamily="34" charset="0"/>
                <a:cs typeface="Arial" panose="020B0604020202020204" pitchFamily="34" charset="0"/>
              </a:rPr>
              <a:t>第二代</a:t>
            </a:r>
            <a:r>
              <a:rPr lang="en-US" altLang="zh-CN" sz="1000" b="1">
                <a:latin typeface="Arial" panose="020B0604020202020204" pitchFamily="34" charset="0"/>
                <a:cs typeface="Arial" panose="020B0604020202020204" pitchFamily="34" charset="0"/>
              </a:rPr>
              <a:t>BCL2</a:t>
            </a:r>
            <a:r>
              <a:rPr lang="zh-CN" altLang="en-US" sz="1000" b="1">
                <a:latin typeface="Arial" panose="020B0604020202020204" pitchFamily="34" charset="0"/>
                <a:cs typeface="Arial" panose="020B0604020202020204" pitchFamily="34" charset="0"/>
              </a:rPr>
              <a:t>抑制剂</a:t>
            </a:r>
            <a:endParaRPr lang="en-US" sz="1000" b="1">
              <a:solidFill>
                <a:srgbClr val="283349"/>
              </a:solidFill>
              <a:highlight>
                <a:srgbClr val="FFFF00"/>
              </a:highlight>
              <a:latin typeface="Arial" panose="020B0604020202020204" pitchFamily="34" charset="0"/>
              <a:cs typeface="Arial" panose="020B0604020202020204" pitchFamily="34" charset="0"/>
            </a:endParaRPr>
          </a:p>
        </p:txBody>
      </p:sp>
      <p:sp>
        <p:nvSpPr>
          <p:cNvPr id="158" name="Rectangle: Rounded Corners 157">
            <a:extLst>
              <a:ext uri="{FF2B5EF4-FFF2-40B4-BE49-F238E27FC236}">
                <a16:creationId xmlns:a16="http://schemas.microsoft.com/office/drawing/2014/main" id="{B97B6EFD-A4D5-3952-88F3-1C57A5167B3A}"/>
              </a:ext>
            </a:extLst>
          </p:cNvPr>
          <p:cNvSpPr/>
          <p:nvPr/>
        </p:nvSpPr>
        <p:spPr>
          <a:xfrm>
            <a:off x="4329020" y="4780744"/>
            <a:ext cx="1188720" cy="365760"/>
          </a:xfrm>
          <a:prstGeom prst="roundRect">
            <a:avLst>
              <a:gd name="adj" fmla="val 50000"/>
            </a:avLst>
          </a:prstGeom>
          <a:solidFill>
            <a:srgbClr val="92D050">
              <a:alpha val="19000"/>
            </a:srgbClr>
          </a:solidFill>
          <a:ln w="19050">
            <a:solidFill>
              <a:srgbClr val="659A2A"/>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5000"/>
              </a:lnSpc>
              <a:spcAft>
                <a:spcPts val="151"/>
              </a:spcAft>
            </a:pPr>
            <a:r>
              <a:rPr lang="en-US" sz="1000" b="1">
                <a:solidFill>
                  <a:srgbClr val="283349"/>
                </a:solidFill>
                <a:latin typeface="Arial" panose="020B0604020202020204" pitchFamily="34" charset="0"/>
                <a:cs typeface="Arial" panose="020B0604020202020204" pitchFamily="34" charset="0"/>
              </a:rPr>
              <a:t>B7H4 ADC</a:t>
            </a:r>
            <a:endParaRPr lang="en-US" sz="1000" i="1">
              <a:solidFill>
                <a:srgbClr val="283349"/>
              </a:solidFill>
              <a:latin typeface="Arial" panose="020B0604020202020204" pitchFamily="34" charset="0"/>
              <a:cs typeface="Arial" panose="020B0604020202020204" pitchFamily="34" charset="0"/>
            </a:endParaRPr>
          </a:p>
        </p:txBody>
      </p:sp>
      <p:sp>
        <p:nvSpPr>
          <p:cNvPr id="159" name="Rectangle: Rounded Corners 158">
            <a:extLst>
              <a:ext uri="{FF2B5EF4-FFF2-40B4-BE49-F238E27FC236}">
                <a16:creationId xmlns:a16="http://schemas.microsoft.com/office/drawing/2014/main" id="{DE04358C-E29C-55B2-D045-54FC9FE6F983}"/>
              </a:ext>
            </a:extLst>
          </p:cNvPr>
          <p:cNvSpPr/>
          <p:nvPr/>
        </p:nvSpPr>
        <p:spPr>
          <a:xfrm>
            <a:off x="4329020" y="5200223"/>
            <a:ext cx="1188720" cy="365760"/>
          </a:xfrm>
          <a:prstGeom prst="roundRect">
            <a:avLst>
              <a:gd name="adj" fmla="val 50000"/>
            </a:avLst>
          </a:prstGeom>
          <a:solidFill>
            <a:srgbClr val="7030A0">
              <a:alpha val="13000"/>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300"/>
              </a:spcAft>
            </a:pPr>
            <a:r>
              <a:rPr lang="en-US" sz="1000" b="1">
                <a:solidFill>
                  <a:srgbClr val="283349"/>
                </a:solidFill>
                <a:latin typeface="Arial" panose="020B0604020202020204" pitchFamily="34" charset="0"/>
                <a:cs typeface="Arial" panose="020B0604020202020204" pitchFamily="34" charset="0"/>
              </a:rPr>
              <a:t>Claudin6 x CD3</a:t>
            </a:r>
          </a:p>
        </p:txBody>
      </p:sp>
      <p:grpSp>
        <p:nvGrpSpPr>
          <p:cNvPr id="11" name="组合 10">
            <a:extLst>
              <a:ext uri="{FF2B5EF4-FFF2-40B4-BE49-F238E27FC236}">
                <a16:creationId xmlns:a16="http://schemas.microsoft.com/office/drawing/2014/main" id="{29142CAD-8FB8-4B34-560A-744AE5834F3D}"/>
              </a:ext>
            </a:extLst>
          </p:cNvPr>
          <p:cNvGrpSpPr/>
          <p:nvPr/>
        </p:nvGrpSpPr>
        <p:grpSpPr>
          <a:xfrm>
            <a:off x="4114676" y="6112968"/>
            <a:ext cx="7539172" cy="240892"/>
            <a:chOff x="2752323" y="4544646"/>
            <a:chExt cx="5654379" cy="180669"/>
          </a:xfrm>
        </p:grpSpPr>
        <p:sp>
          <p:nvSpPr>
            <p:cNvPr id="165" name="Rectangle: Rounded Corners 164">
              <a:extLst>
                <a:ext uri="{FF2B5EF4-FFF2-40B4-BE49-F238E27FC236}">
                  <a16:creationId xmlns:a16="http://schemas.microsoft.com/office/drawing/2014/main" id="{FDB089F6-08EC-FEB6-F279-45572B28194F}"/>
                </a:ext>
              </a:extLst>
            </p:cNvPr>
            <p:cNvSpPr/>
            <p:nvPr/>
          </p:nvSpPr>
          <p:spPr>
            <a:xfrm>
              <a:off x="4661138" y="4550024"/>
              <a:ext cx="891540" cy="167457"/>
            </a:xfrm>
            <a:prstGeom prst="roundRect">
              <a:avLst>
                <a:gd name="adj" fmla="val 50000"/>
              </a:avLst>
            </a:prstGeom>
            <a:solidFill>
              <a:srgbClr val="7030A0">
                <a:alpha val="13000"/>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lnSpc>
                  <a:spcPct val="80000"/>
                </a:lnSpc>
              </a:pPr>
              <a:r>
                <a:rPr lang="zh-CN" altLang="en-US" sz="1000" b="1">
                  <a:latin typeface="Arial" panose="020B0604020202020204" pitchFamily="34" charset="0"/>
                  <a:cs typeface="Arial" panose="020B0604020202020204" pitchFamily="34" charset="0"/>
                </a:rPr>
                <a:t>双</a:t>
              </a:r>
              <a:r>
                <a:rPr lang="en-US" altLang="zh-CN" sz="1000" b="1">
                  <a:latin typeface="Arial" panose="020B0604020202020204" pitchFamily="34" charset="0"/>
                  <a:cs typeface="Arial" panose="020B0604020202020204" pitchFamily="34" charset="0"/>
                </a:rPr>
                <a:t>/</a:t>
              </a:r>
              <a:r>
                <a:rPr lang="zh-CN" altLang="en-US" sz="1000" b="1">
                  <a:latin typeface="Arial" panose="020B0604020202020204" pitchFamily="34" charset="0"/>
                  <a:cs typeface="Arial" panose="020B0604020202020204" pitchFamily="34" charset="0"/>
                </a:rPr>
                <a:t>三特异性抗体</a:t>
              </a:r>
              <a:endParaRPr lang="en-US" sz="1000">
                <a:solidFill>
                  <a:srgbClr val="283349"/>
                </a:solidFill>
                <a:latin typeface="Arial" panose="020B0604020202020204" pitchFamily="34" charset="0"/>
                <a:cs typeface="Arial" panose="020B0604020202020204" pitchFamily="34" charset="0"/>
              </a:endParaRPr>
            </a:p>
          </p:txBody>
        </p:sp>
        <p:grpSp>
          <p:nvGrpSpPr>
            <p:cNvPr id="10" name="组合 9">
              <a:extLst>
                <a:ext uri="{FF2B5EF4-FFF2-40B4-BE49-F238E27FC236}">
                  <a16:creationId xmlns:a16="http://schemas.microsoft.com/office/drawing/2014/main" id="{7F1D6B52-3E6A-D7CE-E83D-9D54A35FCAC2}"/>
                </a:ext>
              </a:extLst>
            </p:cNvPr>
            <p:cNvGrpSpPr/>
            <p:nvPr/>
          </p:nvGrpSpPr>
          <p:grpSpPr>
            <a:xfrm>
              <a:off x="2752323" y="4544646"/>
              <a:ext cx="5654379" cy="180669"/>
              <a:chOff x="4321386" y="4502272"/>
              <a:chExt cx="5654379" cy="180669"/>
            </a:xfrm>
          </p:grpSpPr>
          <p:sp>
            <p:nvSpPr>
              <p:cNvPr id="162" name="Rectangle: Rounded Corners 161">
                <a:extLst>
                  <a:ext uri="{FF2B5EF4-FFF2-40B4-BE49-F238E27FC236}">
                    <a16:creationId xmlns:a16="http://schemas.microsoft.com/office/drawing/2014/main" id="{65EA0EEB-0B12-F571-2D9A-ECA5C349B516}"/>
                  </a:ext>
                </a:extLst>
              </p:cNvPr>
              <p:cNvSpPr/>
              <p:nvPr/>
            </p:nvSpPr>
            <p:spPr>
              <a:xfrm>
                <a:off x="4321386" y="4515484"/>
                <a:ext cx="891540" cy="167457"/>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lnSpc>
                    <a:spcPct val="80000"/>
                  </a:lnSpc>
                </a:pPr>
                <a:r>
                  <a:rPr lang="zh-CN" altLang="en-US" sz="1000" b="1">
                    <a:latin typeface="Arial" panose="020B0604020202020204" pitchFamily="34" charset="0"/>
                    <a:cs typeface="Arial" panose="020B0604020202020204" pitchFamily="34" charset="0"/>
                  </a:rPr>
                  <a:t>小分子</a:t>
                </a:r>
                <a:endParaRPr lang="en-US" sz="1000">
                  <a:solidFill>
                    <a:srgbClr val="283349"/>
                  </a:solidFill>
                  <a:latin typeface="Arial" panose="020B0604020202020204" pitchFamily="34" charset="0"/>
                  <a:cs typeface="Arial" panose="020B0604020202020204" pitchFamily="34" charset="0"/>
                </a:endParaRPr>
              </a:p>
            </p:txBody>
          </p:sp>
          <p:sp>
            <p:nvSpPr>
              <p:cNvPr id="163" name="Rectangle: Rounded Corners 162">
                <a:extLst>
                  <a:ext uri="{FF2B5EF4-FFF2-40B4-BE49-F238E27FC236}">
                    <a16:creationId xmlns:a16="http://schemas.microsoft.com/office/drawing/2014/main" id="{51C771BB-E31D-F48E-03E0-8B90E0910A7C}"/>
                  </a:ext>
                </a:extLst>
              </p:cNvPr>
              <p:cNvSpPr/>
              <p:nvPr/>
            </p:nvSpPr>
            <p:spPr>
              <a:xfrm>
                <a:off x="5275794" y="4510880"/>
                <a:ext cx="891540" cy="167457"/>
              </a:xfrm>
              <a:prstGeom prst="roundRect">
                <a:avLst>
                  <a:gd name="adj" fmla="val 50000"/>
                </a:avLst>
              </a:prstGeom>
              <a:solidFill>
                <a:schemeClr val="accent4">
                  <a:lumMod val="40000"/>
                  <a:lumOff val="60000"/>
                  <a:alpha val="4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lnSpc>
                    <a:spcPct val="80000"/>
                  </a:lnSpc>
                </a:pPr>
                <a:r>
                  <a:rPr lang="zh-CN" altLang="en-US" sz="1000" b="1">
                    <a:latin typeface="Arial" panose="020B0604020202020204" pitchFamily="34" charset="0"/>
                    <a:cs typeface="Arial" panose="020B0604020202020204" pitchFamily="34" charset="0"/>
                  </a:rPr>
                  <a:t>蛋白降解剂</a:t>
                </a:r>
                <a:endParaRPr lang="en-US" sz="1000">
                  <a:solidFill>
                    <a:srgbClr val="283349"/>
                  </a:solidFill>
                  <a:latin typeface="Arial" panose="020B0604020202020204" pitchFamily="34" charset="0"/>
                  <a:cs typeface="Arial" panose="020B0604020202020204" pitchFamily="34" charset="0"/>
                </a:endParaRPr>
              </a:p>
            </p:txBody>
          </p:sp>
          <p:sp>
            <p:nvSpPr>
              <p:cNvPr id="164" name="Rectangle: Rounded Corners 163">
                <a:extLst>
                  <a:ext uri="{FF2B5EF4-FFF2-40B4-BE49-F238E27FC236}">
                    <a16:creationId xmlns:a16="http://schemas.microsoft.com/office/drawing/2014/main" id="{87A94415-B5DF-ED3E-FD10-31B59EB3AF5F}"/>
                  </a:ext>
                </a:extLst>
              </p:cNvPr>
              <p:cNvSpPr/>
              <p:nvPr/>
            </p:nvSpPr>
            <p:spPr>
              <a:xfrm>
                <a:off x="8139017" y="4502272"/>
                <a:ext cx="891540" cy="167457"/>
              </a:xfrm>
              <a:prstGeom prst="roundRect">
                <a:avLst>
                  <a:gd name="adj" fmla="val 50000"/>
                </a:avLst>
              </a:prstGeom>
              <a:solidFill>
                <a:srgbClr val="92D050">
                  <a:alpha val="19000"/>
                </a:srgbClr>
              </a:solidFill>
              <a:ln w="19050">
                <a:solidFill>
                  <a:srgbClr val="659A2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lnSpc>
                    <a:spcPct val="80000"/>
                  </a:lnSpc>
                </a:pPr>
                <a:r>
                  <a:rPr lang="zh-CN" altLang="en-US" sz="1000" b="1">
                    <a:solidFill>
                      <a:srgbClr val="283349"/>
                    </a:solidFill>
                    <a:latin typeface="Arial" panose="020B0604020202020204" pitchFamily="34" charset="0"/>
                    <a:cs typeface="Arial" panose="020B0604020202020204" pitchFamily="34" charset="0"/>
                  </a:rPr>
                  <a:t>抗体偶联药物</a:t>
                </a:r>
                <a:endParaRPr lang="en-US" sz="1000">
                  <a:solidFill>
                    <a:srgbClr val="283349"/>
                  </a:solidFill>
                  <a:latin typeface="Arial" panose="020B0604020202020204" pitchFamily="34" charset="0"/>
                  <a:cs typeface="Arial" panose="020B0604020202020204" pitchFamily="34" charset="0"/>
                </a:endParaRPr>
              </a:p>
            </p:txBody>
          </p:sp>
          <p:sp>
            <p:nvSpPr>
              <p:cNvPr id="166" name="Rectangle: Rounded Corners 165">
                <a:extLst>
                  <a:ext uri="{FF2B5EF4-FFF2-40B4-BE49-F238E27FC236}">
                    <a16:creationId xmlns:a16="http://schemas.microsoft.com/office/drawing/2014/main" id="{59A96928-5E98-CB68-B241-0FB6B1C75825}"/>
                  </a:ext>
                </a:extLst>
              </p:cNvPr>
              <p:cNvSpPr/>
              <p:nvPr/>
            </p:nvSpPr>
            <p:spPr>
              <a:xfrm>
                <a:off x="7184608" y="4506876"/>
                <a:ext cx="891540" cy="167457"/>
              </a:xfrm>
              <a:prstGeom prst="roundRect">
                <a:avLst>
                  <a:gd name="adj" fmla="val 50000"/>
                </a:avLst>
              </a:prstGeom>
              <a:solidFill>
                <a:schemeClr val="accent3">
                  <a:lumMod val="20000"/>
                  <a:lumOff val="80000"/>
                  <a:alpha val="4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lnSpc>
                    <a:spcPct val="80000"/>
                  </a:lnSpc>
                </a:pPr>
                <a:r>
                  <a:rPr lang="zh-CN" altLang="en-US" sz="1000" b="1">
                    <a:latin typeface="Arial" panose="020B0604020202020204" pitchFamily="34" charset="0"/>
                    <a:cs typeface="Arial" panose="020B0604020202020204" pitchFamily="34" charset="0"/>
                  </a:rPr>
                  <a:t>单克隆抗体</a:t>
                </a:r>
                <a:endParaRPr lang="en-US" sz="1000" b="1">
                  <a:solidFill>
                    <a:srgbClr val="283349"/>
                  </a:solidFill>
                  <a:latin typeface="Arial" panose="020B0604020202020204" pitchFamily="34" charset="0"/>
                  <a:cs typeface="Arial" panose="020B0604020202020204" pitchFamily="34" charset="0"/>
                </a:endParaRPr>
              </a:p>
            </p:txBody>
          </p:sp>
          <p:sp>
            <p:nvSpPr>
              <p:cNvPr id="167" name="Rectangle: Rounded Corners 166">
                <a:extLst>
                  <a:ext uri="{FF2B5EF4-FFF2-40B4-BE49-F238E27FC236}">
                    <a16:creationId xmlns:a16="http://schemas.microsoft.com/office/drawing/2014/main" id="{6649B252-F1B6-132E-DB79-B04B2E437043}"/>
                  </a:ext>
                </a:extLst>
              </p:cNvPr>
              <p:cNvSpPr/>
              <p:nvPr/>
            </p:nvSpPr>
            <p:spPr>
              <a:xfrm>
                <a:off x="9084225" y="4514733"/>
                <a:ext cx="891540" cy="167457"/>
              </a:xfrm>
              <a:prstGeom prst="roundRect">
                <a:avLst>
                  <a:gd name="adj" fmla="val 50000"/>
                </a:avLst>
              </a:prstGeom>
              <a:solidFill>
                <a:schemeClr val="tx1">
                  <a:lumMod val="90000"/>
                  <a:alpha val="13000"/>
                </a:schemeClr>
              </a:solidFill>
              <a:ln w="19050">
                <a:solidFill>
                  <a:schemeClr val="tx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lnSpc>
                    <a:spcPct val="80000"/>
                  </a:lnSpc>
                </a:pPr>
                <a:r>
                  <a:rPr lang="zh-CN" altLang="en-US" sz="1000" b="1">
                    <a:solidFill>
                      <a:srgbClr val="283349"/>
                    </a:solidFill>
                    <a:latin typeface="Arial" panose="020B0604020202020204" pitchFamily="34" charset="0"/>
                    <a:cs typeface="Arial" panose="020B0604020202020204" pitchFamily="34" charset="0"/>
                  </a:rPr>
                  <a:t>细胞因子疗法</a:t>
                </a:r>
                <a:endParaRPr lang="en-US" sz="1000">
                  <a:solidFill>
                    <a:srgbClr val="283349"/>
                  </a:solidFill>
                  <a:latin typeface="Arial" panose="020B0604020202020204" pitchFamily="34" charset="0"/>
                  <a:cs typeface="Arial" panose="020B0604020202020204" pitchFamily="34" charset="0"/>
                </a:endParaRPr>
              </a:p>
            </p:txBody>
          </p:sp>
        </p:grpSp>
      </p:grpSp>
      <p:pic>
        <p:nvPicPr>
          <p:cNvPr id="178" name="Picture 177" descr="A human body with lungs and lung cancer&#10;&#10;Description automatically generated">
            <a:extLst>
              <a:ext uri="{FF2B5EF4-FFF2-40B4-BE49-F238E27FC236}">
                <a16:creationId xmlns:a16="http://schemas.microsoft.com/office/drawing/2014/main" id="{5AE9F87D-6462-D85F-213B-A5E1FBEF4DB2}"/>
              </a:ext>
            </a:extLst>
          </p:cNvPr>
          <p:cNvPicPr>
            <a:picLocks/>
          </p:cNvPicPr>
          <p:nvPr/>
        </p:nvPicPr>
        <p:blipFill rotWithShape="1">
          <a:blip r:embed="rId7">
            <a:extLst>
              <a:ext uri="{28A0092B-C50C-407E-A947-70E740481C1C}">
                <a14:useLocalDpi xmlns:a14="http://schemas.microsoft.com/office/drawing/2010/main" val="0"/>
              </a:ext>
            </a:extLst>
          </a:blip>
          <a:srcRect l="1" r="2631" b="2370"/>
          <a:stretch/>
        </p:blipFill>
        <p:spPr>
          <a:xfrm>
            <a:off x="1501585" y="1669317"/>
            <a:ext cx="1280160" cy="1280160"/>
          </a:xfrm>
          <a:prstGeom prst="ellipse">
            <a:avLst/>
          </a:prstGeom>
        </p:spPr>
      </p:pic>
      <p:sp>
        <p:nvSpPr>
          <p:cNvPr id="179" name="TextBox 178">
            <a:extLst>
              <a:ext uri="{FF2B5EF4-FFF2-40B4-BE49-F238E27FC236}">
                <a16:creationId xmlns:a16="http://schemas.microsoft.com/office/drawing/2014/main" id="{E76BAC12-2BEC-82DC-D857-9751ED9E3AA0}"/>
              </a:ext>
            </a:extLst>
          </p:cNvPr>
          <p:cNvSpPr txBox="1"/>
          <p:nvPr/>
        </p:nvSpPr>
        <p:spPr>
          <a:xfrm>
            <a:off x="2021443" y="1273326"/>
            <a:ext cx="240450" cy="287323"/>
          </a:xfrm>
          <a:prstGeom prst="rect">
            <a:avLst/>
          </a:prstGeom>
          <a:noFill/>
        </p:spPr>
        <p:txBody>
          <a:bodyPr wrap="none" lIns="0" tIns="0" rIns="0" bIns="0" anchor="b">
            <a:spAutoFit/>
          </a:bodyPr>
          <a:lstStyle/>
          <a:p>
            <a:pPr algn="ctr" defTabSz="914264">
              <a:defRPr/>
            </a:pPr>
            <a:r>
              <a:rPr lang="zh-CN" altLang="en-US" sz="1867" b="1">
                <a:solidFill>
                  <a:schemeClr val="accent6"/>
                </a:solidFill>
                <a:latin typeface="Arial" panose="020B0604020202020204" pitchFamily="34" charset="0"/>
                <a:cs typeface="Arial" panose="020B0604020202020204" pitchFamily="34" charset="0"/>
              </a:rPr>
              <a:t>肺</a:t>
            </a:r>
            <a:endParaRPr lang="en-US" sz="1867" b="1">
              <a:solidFill>
                <a:schemeClr val="accent6"/>
              </a:solidFill>
              <a:latin typeface="Arial" panose="020B0604020202020204" pitchFamily="34" charset="0"/>
              <a:cs typeface="Arial" panose="020B0604020202020204" pitchFamily="34" charset="0"/>
            </a:endParaRPr>
          </a:p>
        </p:txBody>
      </p:sp>
      <p:sp>
        <p:nvSpPr>
          <p:cNvPr id="180" name="Oval 179">
            <a:extLst>
              <a:ext uri="{FF2B5EF4-FFF2-40B4-BE49-F238E27FC236}">
                <a16:creationId xmlns:a16="http://schemas.microsoft.com/office/drawing/2014/main" id="{EE982D56-D766-B2ED-EA2F-D9308AE857FC}"/>
              </a:ext>
            </a:extLst>
          </p:cNvPr>
          <p:cNvSpPr/>
          <p:nvPr/>
        </p:nvSpPr>
        <p:spPr>
          <a:xfrm>
            <a:off x="1501585" y="1669319"/>
            <a:ext cx="1280160" cy="1290267"/>
          </a:xfrm>
          <a:prstGeom prst="ellipse">
            <a:avLst/>
          </a:prstGeom>
          <a:noFill/>
          <a:ln w="69850">
            <a:gradFill>
              <a:gsLst>
                <a:gs pos="0">
                  <a:srgbClr val="AEC5DA"/>
                </a:gs>
                <a:gs pos="100000">
                  <a:srgbClr val="AEC5D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351">
              <a:solidFill>
                <a:srgbClr val="283349"/>
              </a:solidFill>
              <a:latin typeface="Arial" panose="020B0604020202020204" pitchFamily="34" charset="0"/>
              <a:cs typeface="Arial" panose="020B0604020202020204" pitchFamily="34" charset="0"/>
            </a:endParaRPr>
          </a:p>
        </p:txBody>
      </p:sp>
      <p:sp>
        <p:nvSpPr>
          <p:cNvPr id="181" name="Rectangle: Rounded Corners 180">
            <a:extLst>
              <a:ext uri="{FF2B5EF4-FFF2-40B4-BE49-F238E27FC236}">
                <a16:creationId xmlns:a16="http://schemas.microsoft.com/office/drawing/2014/main" id="{02BE7683-5F78-AF95-ACA7-A5B00D4D398B}"/>
              </a:ext>
            </a:extLst>
          </p:cNvPr>
          <p:cNvSpPr/>
          <p:nvPr/>
        </p:nvSpPr>
        <p:spPr>
          <a:xfrm>
            <a:off x="1540828" y="5200223"/>
            <a:ext cx="1188720" cy="365760"/>
          </a:xfrm>
          <a:prstGeom prst="roundRect">
            <a:avLst>
              <a:gd name="adj" fmla="val 50000"/>
            </a:avLst>
          </a:prstGeom>
          <a:solidFill>
            <a:schemeClr val="accent4">
              <a:lumMod val="40000"/>
              <a:lumOff val="60000"/>
              <a:alpha val="4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sz="1000" b="1">
                <a:solidFill>
                  <a:srgbClr val="283349"/>
                </a:solidFill>
                <a:latin typeface="Arial" panose="020B0604020202020204" pitchFamily="34" charset="0"/>
                <a:cs typeface="Arial" panose="020B0604020202020204" pitchFamily="34" charset="0"/>
              </a:rPr>
              <a:t>EGFR CDAC</a:t>
            </a:r>
          </a:p>
        </p:txBody>
      </p:sp>
      <p:sp>
        <p:nvSpPr>
          <p:cNvPr id="182" name="Rectangle: Rounded Corners 181">
            <a:extLst>
              <a:ext uri="{FF2B5EF4-FFF2-40B4-BE49-F238E27FC236}">
                <a16:creationId xmlns:a16="http://schemas.microsoft.com/office/drawing/2014/main" id="{C597094B-2A47-7422-91FA-ECF1C845804D}"/>
              </a:ext>
            </a:extLst>
          </p:cNvPr>
          <p:cNvSpPr/>
          <p:nvPr/>
        </p:nvSpPr>
        <p:spPr>
          <a:xfrm>
            <a:off x="1540828" y="4359611"/>
            <a:ext cx="1188720" cy="365760"/>
          </a:xfrm>
          <a:prstGeom prst="roundRect">
            <a:avLst>
              <a:gd name="adj" fmla="val 50000"/>
            </a:avLst>
          </a:prstGeom>
          <a:solidFill>
            <a:srgbClr val="92D050">
              <a:alpha val="19000"/>
            </a:srgbClr>
          </a:solidFill>
          <a:ln w="19050">
            <a:solidFill>
              <a:srgbClr val="659A2A"/>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sz="1000" b="1">
                <a:solidFill>
                  <a:srgbClr val="283349"/>
                </a:solidFill>
                <a:latin typeface="Arial" panose="020B0604020202020204" pitchFamily="34" charset="0"/>
                <a:cs typeface="Arial" panose="020B0604020202020204" pitchFamily="34" charset="0"/>
              </a:rPr>
              <a:t>CEA ADC</a:t>
            </a:r>
            <a:endParaRPr lang="en-US" sz="1000">
              <a:solidFill>
                <a:srgbClr val="283349"/>
              </a:solidFill>
              <a:latin typeface="Arial" panose="020B0604020202020204" pitchFamily="34" charset="0"/>
              <a:cs typeface="Arial" panose="020B0604020202020204" pitchFamily="34" charset="0"/>
            </a:endParaRPr>
          </a:p>
        </p:txBody>
      </p:sp>
      <p:sp>
        <p:nvSpPr>
          <p:cNvPr id="183" name="Rectangle: Rounded Corners 182">
            <a:extLst>
              <a:ext uri="{FF2B5EF4-FFF2-40B4-BE49-F238E27FC236}">
                <a16:creationId xmlns:a16="http://schemas.microsoft.com/office/drawing/2014/main" id="{2093ADEA-B557-DB98-FF08-B380D024FBD0}"/>
              </a:ext>
            </a:extLst>
          </p:cNvPr>
          <p:cNvSpPr/>
          <p:nvPr/>
        </p:nvSpPr>
        <p:spPr>
          <a:xfrm>
            <a:off x="1540828" y="4779917"/>
            <a:ext cx="1188720" cy="365760"/>
          </a:xfrm>
          <a:prstGeom prst="roundRect">
            <a:avLst>
              <a:gd name="adj" fmla="val 50000"/>
            </a:avLst>
          </a:prstGeom>
          <a:solidFill>
            <a:srgbClr val="92D050">
              <a:alpha val="19000"/>
            </a:srgbClr>
          </a:solidFill>
          <a:ln w="19050">
            <a:solidFill>
              <a:srgbClr val="659A2A"/>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sz="1000" b="1">
                <a:solidFill>
                  <a:srgbClr val="283349"/>
                </a:solidFill>
                <a:latin typeface="Arial" panose="020B0604020202020204" pitchFamily="34" charset="0"/>
                <a:cs typeface="Arial" panose="020B0604020202020204" pitchFamily="34" charset="0"/>
              </a:rPr>
              <a:t>B7H3 ADC</a:t>
            </a:r>
            <a:endParaRPr lang="en-US" sz="1000">
              <a:solidFill>
                <a:srgbClr val="283349"/>
              </a:solidFill>
              <a:latin typeface="Arial" panose="020B0604020202020204" pitchFamily="34" charset="0"/>
              <a:cs typeface="Arial" panose="020B0604020202020204" pitchFamily="34" charset="0"/>
            </a:endParaRPr>
          </a:p>
        </p:txBody>
      </p:sp>
      <p:sp>
        <p:nvSpPr>
          <p:cNvPr id="184" name="Rectangle: Rounded Corners 183">
            <a:extLst>
              <a:ext uri="{FF2B5EF4-FFF2-40B4-BE49-F238E27FC236}">
                <a16:creationId xmlns:a16="http://schemas.microsoft.com/office/drawing/2014/main" id="{B4BD87E9-D897-4E98-E08C-AAA707F629CC}"/>
              </a:ext>
            </a:extLst>
          </p:cNvPr>
          <p:cNvSpPr/>
          <p:nvPr/>
        </p:nvSpPr>
        <p:spPr>
          <a:xfrm>
            <a:off x="1540828" y="3098693"/>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zh-CN" altLang="en-US" sz="1000" b="1">
                <a:latin typeface="Arial" panose="020B0604020202020204" pitchFamily="34" charset="0"/>
                <a:cs typeface="Arial" panose="020B0604020202020204" pitchFamily="34" charset="0"/>
              </a:rPr>
              <a:t>泛</a:t>
            </a:r>
            <a:r>
              <a:rPr lang="en-US" altLang="zh-CN" sz="1000" b="1">
                <a:latin typeface="Arial" panose="020B0604020202020204" pitchFamily="34" charset="0"/>
                <a:cs typeface="Arial" panose="020B0604020202020204" pitchFamily="34" charset="0"/>
              </a:rPr>
              <a:t>KRAS</a:t>
            </a:r>
            <a:r>
              <a:rPr lang="zh-CN" altLang="en-US" sz="1000" b="1">
                <a:latin typeface="Arial" panose="020B0604020202020204" pitchFamily="34" charset="0"/>
                <a:cs typeface="Arial" panose="020B0604020202020204" pitchFamily="34" charset="0"/>
              </a:rPr>
              <a:t>抑制剂</a:t>
            </a:r>
            <a:endParaRPr lang="en-US" sz="1000" b="1">
              <a:solidFill>
                <a:srgbClr val="283349"/>
              </a:solidFill>
              <a:latin typeface="Arial" panose="020B0604020202020204" pitchFamily="34" charset="0"/>
              <a:cs typeface="Arial" panose="020B0604020202020204" pitchFamily="34" charset="0"/>
            </a:endParaRPr>
          </a:p>
        </p:txBody>
      </p:sp>
      <p:sp>
        <p:nvSpPr>
          <p:cNvPr id="185" name="Rectangle: Rounded Corners 184">
            <a:extLst>
              <a:ext uri="{FF2B5EF4-FFF2-40B4-BE49-F238E27FC236}">
                <a16:creationId xmlns:a16="http://schemas.microsoft.com/office/drawing/2014/main" id="{F6D17782-39CA-523A-9175-9724863600AE}"/>
              </a:ext>
            </a:extLst>
          </p:cNvPr>
          <p:cNvSpPr/>
          <p:nvPr/>
        </p:nvSpPr>
        <p:spPr>
          <a:xfrm>
            <a:off x="1540828" y="3518999"/>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5000"/>
              </a:lnSpc>
              <a:spcAft>
                <a:spcPts val="151"/>
              </a:spcAft>
            </a:pPr>
            <a:r>
              <a:rPr lang="en-US" altLang="zh-CN" sz="933" b="1">
                <a:latin typeface="Arial" panose="020B0604020202020204" pitchFamily="34" charset="0"/>
                <a:cs typeface="Arial" panose="020B0604020202020204" pitchFamily="34" charset="0"/>
              </a:rPr>
              <a:t>MTA </a:t>
            </a:r>
            <a:r>
              <a:rPr lang="zh-CN" altLang="en-US" sz="933" b="1">
                <a:latin typeface="Arial" panose="020B0604020202020204" pitchFamily="34" charset="0"/>
                <a:cs typeface="Arial" panose="020B0604020202020204" pitchFamily="34" charset="0"/>
              </a:rPr>
              <a:t>协同</a:t>
            </a:r>
            <a:br>
              <a:rPr lang="en-US" altLang="zh-CN" sz="933" b="1">
                <a:latin typeface="Arial" panose="020B0604020202020204" pitchFamily="34" charset="0"/>
                <a:cs typeface="Arial" panose="020B0604020202020204" pitchFamily="34" charset="0"/>
              </a:rPr>
            </a:br>
            <a:r>
              <a:rPr lang="en-US" altLang="zh-CN" sz="933" b="1">
                <a:latin typeface="Arial" panose="020B0604020202020204" pitchFamily="34" charset="0"/>
                <a:cs typeface="Arial" panose="020B0604020202020204" pitchFamily="34" charset="0"/>
              </a:rPr>
              <a:t>PRMT5</a:t>
            </a:r>
            <a:r>
              <a:rPr lang="zh-CN" altLang="en-US" sz="933" b="1">
                <a:latin typeface="Arial" panose="020B0604020202020204" pitchFamily="34" charset="0"/>
                <a:cs typeface="Arial" panose="020B0604020202020204" pitchFamily="34" charset="0"/>
              </a:rPr>
              <a:t>抑制剂</a:t>
            </a:r>
            <a:endParaRPr lang="en-US" sz="933" b="1">
              <a:solidFill>
                <a:srgbClr val="283349"/>
              </a:solidFill>
              <a:latin typeface="Arial" panose="020B0604020202020204" pitchFamily="34" charset="0"/>
              <a:cs typeface="Arial" panose="020B0604020202020204" pitchFamily="34" charset="0"/>
            </a:endParaRPr>
          </a:p>
        </p:txBody>
      </p:sp>
      <p:sp>
        <p:nvSpPr>
          <p:cNvPr id="186" name="Rectangle: Rounded Corners 185">
            <a:extLst>
              <a:ext uri="{FF2B5EF4-FFF2-40B4-BE49-F238E27FC236}">
                <a16:creationId xmlns:a16="http://schemas.microsoft.com/office/drawing/2014/main" id="{58509622-085B-5FD1-18CA-626D06458126}"/>
              </a:ext>
            </a:extLst>
          </p:cNvPr>
          <p:cNvSpPr/>
          <p:nvPr/>
        </p:nvSpPr>
        <p:spPr>
          <a:xfrm>
            <a:off x="1528894" y="5620526"/>
            <a:ext cx="1212589" cy="338756"/>
          </a:xfrm>
          <a:prstGeom prst="roundRect">
            <a:avLst>
              <a:gd name="adj" fmla="val 50000"/>
            </a:avLst>
          </a:prstGeom>
          <a:solidFill>
            <a:srgbClr val="7030A0">
              <a:alpha val="13000"/>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300"/>
              </a:spcAft>
            </a:pPr>
            <a:r>
              <a:rPr lang="en-US" sz="1000" b="1">
                <a:solidFill>
                  <a:srgbClr val="283349"/>
                </a:solidFill>
                <a:latin typeface="Arial" panose="020B0604020202020204" pitchFamily="34" charset="0"/>
                <a:cs typeface="Arial" panose="020B0604020202020204" pitchFamily="34" charset="0"/>
              </a:rPr>
              <a:t>EGFR x MET</a:t>
            </a:r>
            <a:r>
              <a:rPr lang="zh-CN" altLang="en-US" sz="1000" b="1">
                <a:latin typeface="Arial" panose="020B0604020202020204" pitchFamily="34" charset="0"/>
                <a:cs typeface="Arial" panose="020B0604020202020204" pitchFamily="34" charset="0"/>
              </a:rPr>
              <a:t>三抗</a:t>
            </a:r>
            <a:endParaRPr lang="en-US" sz="1000" b="1">
              <a:solidFill>
                <a:srgbClr val="283349"/>
              </a:solidFill>
              <a:latin typeface="Arial" panose="020B0604020202020204" pitchFamily="34" charset="0"/>
              <a:cs typeface="Arial" panose="020B0604020202020204" pitchFamily="34" charset="0"/>
            </a:endParaRPr>
          </a:p>
        </p:txBody>
      </p:sp>
      <p:pic>
        <p:nvPicPr>
          <p:cNvPr id="170" name="Picture 169" descr="A person's body with internal organs&#10;&#10;Description automatically generated">
            <a:extLst>
              <a:ext uri="{FF2B5EF4-FFF2-40B4-BE49-F238E27FC236}">
                <a16:creationId xmlns:a16="http://schemas.microsoft.com/office/drawing/2014/main" id="{4862C1C9-5A6F-4C22-C8DC-6A6AB5719B90}"/>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l="-1" t="19268" r="-1429" b="14025"/>
          <a:stretch/>
        </p:blipFill>
        <p:spPr>
          <a:xfrm>
            <a:off x="9881033" y="1661584"/>
            <a:ext cx="1280160" cy="1280161"/>
          </a:xfrm>
          <a:prstGeom prst="ellipse">
            <a:avLst/>
          </a:prstGeom>
        </p:spPr>
      </p:pic>
      <p:sp>
        <p:nvSpPr>
          <p:cNvPr id="171" name="TextBox 170">
            <a:extLst>
              <a:ext uri="{FF2B5EF4-FFF2-40B4-BE49-F238E27FC236}">
                <a16:creationId xmlns:a16="http://schemas.microsoft.com/office/drawing/2014/main" id="{281A4E6B-316E-BE20-E3F0-763A3C96C164}"/>
              </a:ext>
            </a:extLst>
          </p:cNvPr>
          <p:cNvSpPr txBox="1"/>
          <p:nvPr/>
        </p:nvSpPr>
        <p:spPr>
          <a:xfrm>
            <a:off x="10160442" y="1271382"/>
            <a:ext cx="721351" cy="287323"/>
          </a:xfrm>
          <a:prstGeom prst="rect">
            <a:avLst/>
          </a:prstGeom>
          <a:noFill/>
        </p:spPr>
        <p:txBody>
          <a:bodyPr wrap="none" lIns="0" tIns="0" rIns="0" bIns="0" anchor="b">
            <a:spAutoFit/>
          </a:bodyPr>
          <a:lstStyle/>
          <a:p>
            <a:pPr algn="ctr" defTabSz="914264">
              <a:defRPr/>
            </a:pPr>
            <a:r>
              <a:rPr lang="zh-CN" altLang="en-US" sz="1867" b="1">
                <a:solidFill>
                  <a:schemeClr val="accent6"/>
                </a:solidFill>
                <a:latin typeface="Arial" panose="020B0604020202020204" pitchFamily="34" charset="0"/>
                <a:cs typeface="Arial" panose="020B0604020202020204" pitchFamily="34" charset="0"/>
              </a:rPr>
              <a:t>泛肿瘤</a:t>
            </a:r>
            <a:endParaRPr lang="en-US" sz="1867" b="1">
              <a:solidFill>
                <a:schemeClr val="accent6"/>
              </a:solidFill>
              <a:latin typeface="Arial" panose="020B0604020202020204" pitchFamily="34" charset="0"/>
              <a:cs typeface="Arial" panose="020B0604020202020204" pitchFamily="34" charset="0"/>
            </a:endParaRPr>
          </a:p>
        </p:txBody>
      </p:sp>
      <p:sp>
        <p:nvSpPr>
          <p:cNvPr id="172" name="Oval 171">
            <a:extLst>
              <a:ext uri="{FF2B5EF4-FFF2-40B4-BE49-F238E27FC236}">
                <a16:creationId xmlns:a16="http://schemas.microsoft.com/office/drawing/2014/main" id="{E7FFFECF-866C-D539-B0CD-9D342CE6CF9F}"/>
              </a:ext>
            </a:extLst>
          </p:cNvPr>
          <p:cNvSpPr/>
          <p:nvPr/>
        </p:nvSpPr>
        <p:spPr>
          <a:xfrm>
            <a:off x="9881033" y="1667372"/>
            <a:ext cx="1280160" cy="1290267"/>
          </a:xfrm>
          <a:prstGeom prst="ellipse">
            <a:avLst/>
          </a:prstGeom>
          <a:noFill/>
          <a:ln w="69850">
            <a:gradFill>
              <a:gsLst>
                <a:gs pos="0">
                  <a:srgbClr val="7FB3BF"/>
                </a:gs>
                <a:gs pos="100000">
                  <a:srgbClr val="7EB3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351">
              <a:solidFill>
                <a:srgbClr val="283349"/>
              </a:solidFill>
              <a:latin typeface="Arial" panose="020B0604020202020204" pitchFamily="34" charset="0"/>
              <a:cs typeface="Arial" panose="020B0604020202020204" pitchFamily="34" charset="0"/>
            </a:endParaRPr>
          </a:p>
        </p:txBody>
      </p:sp>
      <p:sp>
        <p:nvSpPr>
          <p:cNvPr id="173" name="Rectangle: Rounded Corners 172">
            <a:extLst>
              <a:ext uri="{FF2B5EF4-FFF2-40B4-BE49-F238E27FC236}">
                <a16:creationId xmlns:a16="http://schemas.microsoft.com/office/drawing/2014/main" id="{4BFF8FB0-FE03-EA8C-DE33-8C567C0B3075}"/>
              </a:ext>
            </a:extLst>
          </p:cNvPr>
          <p:cNvSpPr/>
          <p:nvPr/>
        </p:nvSpPr>
        <p:spPr>
          <a:xfrm>
            <a:off x="9937616" y="4356450"/>
            <a:ext cx="1188720" cy="365760"/>
          </a:xfrm>
          <a:prstGeom prst="roundRect">
            <a:avLst>
              <a:gd name="adj" fmla="val 50000"/>
            </a:avLst>
          </a:prstGeom>
          <a:solidFill>
            <a:schemeClr val="accent3">
              <a:lumMod val="20000"/>
              <a:lumOff val="80000"/>
              <a:alpha val="4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sz="1000" b="1">
                <a:solidFill>
                  <a:srgbClr val="283349"/>
                </a:solidFill>
                <a:latin typeface="Arial" panose="020B0604020202020204" pitchFamily="34" charset="0"/>
                <a:cs typeface="Arial" panose="020B0604020202020204" pitchFamily="34" charset="0"/>
              </a:rPr>
              <a:t>CCR8</a:t>
            </a:r>
          </a:p>
        </p:txBody>
      </p:sp>
      <p:sp>
        <p:nvSpPr>
          <p:cNvPr id="174" name="Rectangle: Rounded Corners 173">
            <a:extLst>
              <a:ext uri="{FF2B5EF4-FFF2-40B4-BE49-F238E27FC236}">
                <a16:creationId xmlns:a16="http://schemas.microsoft.com/office/drawing/2014/main" id="{D1A8417A-41E7-B496-CB0B-7FD9F4BAE8FE}"/>
              </a:ext>
            </a:extLst>
          </p:cNvPr>
          <p:cNvSpPr/>
          <p:nvPr/>
        </p:nvSpPr>
        <p:spPr>
          <a:xfrm>
            <a:off x="9937616" y="3520706"/>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sz="1000" b="1">
                <a:solidFill>
                  <a:srgbClr val="283349"/>
                </a:solidFill>
                <a:latin typeface="Arial" panose="020B0604020202020204" pitchFamily="34" charset="0"/>
                <a:cs typeface="Arial" panose="020B0604020202020204" pitchFamily="34" charset="0"/>
              </a:rPr>
              <a:t>HPK1</a:t>
            </a:r>
            <a:r>
              <a:rPr lang="zh-CN" altLang="en-US" sz="1000" b="1">
                <a:latin typeface="Arial" panose="020B0604020202020204" pitchFamily="34" charset="0"/>
                <a:cs typeface="Arial" panose="020B0604020202020204" pitchFamily="34" charset="0"/>
              </a:rPr>
              <a:t>抑制剂</a:t>
            </a:r>
            <a:endParaRPr lang="en-US" sz="1000" b="1">
              <a:solidFill>
                <a:srgbClr val="283349"/>
              </a:solidFill>
              <a:latin typeface="Arial" panose="020B0604020202020204" pitchFamily="34" charset="0"/>
              <a:cs typeface="Arial" panose="020B0604020202020204" pitchFamily="34" charset="0"/>
            </a:endParaRPr>
          </a:p>
        </p:txBody>
      </p:sp>
      <p:sp>
        <p:nvSpPr>
          <p:cNvPr id="175" name="Rectangle: Rounded Corners 174">
            <a:extLst>
              <a:ext uri="{FF2B5EF4-FFF2-40B4-BE49-F238E27FC236}">
                <a16:creationId xmlns:a16="http://schemas.microsoft.com/office/drawing/2014/main" id="{44A276FE-CA3B-6707-9A2F-26F9232A3F72}"/>
              </a:ext>
            </a:extLst>
          </p:cNvPr>
          <p:cNvSpPr/>
          <p:nvPr/>
        </p:nvSpPr>
        <p:spPr>
          <a:xfrm>
            <a:off x="9937616" y="3102834"/>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altLang="zh-CN" sz="1000" b="1">
                <a:latin typeface="Arial" panose="020B0604020202020204" pitchFamily="34" charset="0"/>
                <a:cs typeface="Arial" panose="020B0604020202020204" pitchFamily="34" charset="0"/>
              </a:rPr>
              <a:t>DGK</a:t>
            </a:r>
            <a:r>
              <a:rPr lang="el-GR" altLang="zh-CN" sz="1000" b="1">
                <a:latin typeface="Arial" panose="020B0604020202020204" pitchFamily="34" charset="0"/>
                <a:cs typeface="Arial" panose="020B0604020202020204" pitchFamily="34" charset="0"/>
              </a:rPr>
              <a:t>ζ</a:t>
            </a:r>
            <a:r>
              <a:rPr lang="zh-CN" altLang="en-US" sz="1000" b="1">
                <a:latin typeface="Arial" panose="020B0604020202020204" pitchFamily="34" charset="0"/>
                <a:cs typeface="Arial" panose="020B0604020202020204" pitchFamily="34" charset="0"/>
              </a:rPr>
              <a:t>抑制剂</a:t>
            </a:r>
            <a:endParaRPr lang="en-US" sz="1000" b="1">
              <a:solidFill>
                <a:srgbClr val="283349"/>
              </a:solidFill>
              <a:latin typeface="Arial" panose="020B0604020202020204" pitchFamily="34" charset="0"/>
              <a:cs typeface="Arial" panose="020B0604020202020204" pitchFamily="34" charset="0"/>
            </a:endParaRPr>
          </a:p>
        </p:txBody>
      </p:sp>
      <p:sp>
        <p:nvSpPr>
          <p:cNvPr id="176" name="Rectangle: Rounded Corners 175">
            <a:extLst>
              <a:ext uri="{FF2B5EF4-FFF2-40B4-BE49-F238E27FC236}">
                <a16:creationId xmlns:a16="http://schemas.microsoft.com/office/drawing/2014/main" id="{E005A4FE-E2F7-5072-A0DA-488FE96B0219}"/>
              </a:ext>
            </a:extLst>
          </p:cNvPr>
          <p:cNvSpPr/>
          <p:nvPr/>
        </p:nvSpPr>
        <p:spPr>
          <a:xfrm>
            <a:off x="9937616" y="4774324"/>
            <a:ext cx="1188720" cy="365760"/>
          </a:xfrm>
          <a:prstGeom prst="roundRect">
            <a:avLst>
              <a:gd name="adj" fmla="val 50000"/>
            </a:avLst>
          </a:prstGeom>
          <a:solidFill>
            <a:schemeClr val="tx1">
              <a:lumMod val="90000"/>
              <a:alpha val="13000"/>
            </a:schemeClr>
          </a:solidFill>
          <a:ln w="19050">
            <a:solidFill>
              <a:schemeClr val="tx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09">
              <a:lnSpc>
                <a:spcPct val="80000"/>
              </a:lnSpc>
            </a:pPr>
            <a:r>
              <a:rPr lang="en-US" sz="1000" b="1">
                <a:solidFill>
                  <a:srgbClr val="283349"/>
                </a:solidFill>
                <a:latin typeface="Arial" panose="020B0604020202020204" pitchFamily="34" charset="0"/>
                <a:cs typeface="Arial" panose="020B0604020202020204" pitchFamily="34" charset="0"/>
              </a:rPr>
              <a:t>IL-15</a:t>
            </a:r>
            <a:r>
              <a:rPr lang="zh-CN" altLang="en-US" sz="1000" b="1">
                <a:solidFill>
                  <a:srgbClr val="283349"/>
                </a:solidFill>
                <a:latin typeface="Arial" panose="020B0604020202020204" pitchFamily="34" charset="0"/>
                <a:cs typeface="Arial" panose="020B0604020202020204" pitchFamily="34" charset="0"/>
              </a:rPr>
              <a:t>前体药物</a:t>
            </a:r>
            <a:endParaRPr lang="en-US" sz="1000" b="1">
              <a:solidFill>
                <a:srgbClr val="283349"/>
              </a:solidFill>
              <a:latin typeface="Arial" panose="020B0604020202020204" pitchFamily="34" charset="0"/>
              <a:cs typeface="Arial" panose="020B0604020202020204" pitchFamily="34" charset="0"/>
            </a:endParaRPr>
          </a:p>
        </p:txBody>
      </p:sp>
      <p:pic>
        <p:nvPicPr>
          <p:cNvPr id="189" name="Picture 188" descr="A human body with stomach and lungs&#10;&#10;Description automatically generated">
            <a:extLst>
              <a:ext uri="{FF2B5EF4-FFF2-40B4-BE49-F238E27FC236}">
                <a16:creationId xmlns:a16="http://schemas.microsoft.com/office/drawing/2014/main" id="{10F45943-B055-DF2D-4F75-3B8A440A7E7E}"/>
              </a:ext>
            </a:extLst>
          </p:cNvPr>
          <p:cNvPicPr>
            <a:picLocks/>
          </p:cNvPicPr>
          <p:nvPr/>
        </p:nvPicPr>
        <p:blipFill rotWithShape="1">
          <a:blip r:embed="rId10">
            <a:extLst>
              <a:ext uri="{28A0092B-C50C-407E-A947-70E740481C1C}">
                <a14:useLocalDpi xmlns:a14="http://schemas.microsoft.com/office/drawing/2010/main" val="0"/>
              </a:ext>
            </a:extLst>
          </a:blip>
          <a:srcRect l="7249" r="8408"/>
          <a:stretch/>
        </p:blipFill>
        <p:spPr>
          <a:xfrm>
            <a:off x="7080993" y="1661119"/>
            <a:ext cx="1280160" cy="1280160"/>
          </a:xfrm>
          <a:prstGeom prst="ellipse">
            <a:avLst/>
          </a:prstGeom>
        </p:spPr>
      </p:pic>
      <p:sp>
        <p:nvSpPr>
          <p:cNvPr id="190" name="TextBox 189">
            <a:extLst>
              <a:ext uri="{FF2B5EF4-FFF2-40B4-BE49-F238E27FC236}">
                <a16:creationId xmlns:a16="http://schemas.microsoft.com/office/drawing/2014/main" id="{C8EBB85E-19BF-1F92-3AD4-A2E4CE0C135B}"/>
              </a:ext>
            </a:extLst>
          </p:cNvPr>
          <p:cNvSpPr txBox="1"/>
          <p:nvPr/>
        </p:nvSpPr>
        <p:spPr>
          <a:xfrm>
            <a:off x="7360403" y="1265127"/>
            <a:ext cx="721351" cy="287323"/>
          </a:xfrm>
          <a:prstGeom prst="rect">
            <a:avLst/>
          </a:prstGeom>
          <a:noFill/>
        </p:spPr>
        <p:txBody>
          <a:bodyPr wrap="none" lIns="0" tIns="0" rIns="0" bIns="0" anchor="b">
            <a:spAutoFit/>
          </a:bodyPr>
          <a:lstStyle/>
          <a:p>
            <a:pPr algn="ctr" defTabSz="914264">
              <a:defRPr/>
            </a:pPr>
            <a:r>
              <a:rPr lang="zh-CN" altLang="en-US" sz="1867" b="1">
                <a:solidFill>
                  <a:schemeClr val="accent6"/>
                </a:solidFill>
                <a:latin typeface="Arial" panose="020B0604020202020204" pitchFamily="34" charset="0"/>
                <a:cs typeface="Arial" panose="020B0604020202020204" pitchFamily="34" charset="0"/>
              </a:rPr>
              <a:t>胃肠道</a:t>
            </a:r>
            <a:endParaRPr lang="en-US" sz="1867" b="1">
              <a:solidFill>
                <a:schemeClr val="accent6"/>
              </a:solidFill>
              <a:latin typeface="Arial" panose="020B0604020202020204" pitchFamily="34" charset="0"/>
              <a:cs typeface="Arial" panose="020B0604020202020204" pitchFamily="34" charset="0"/>
            </a:endParaRPr>
          </a:p>
        </p:txBody>
      </p:sp>
      <p:sp>
        <p:nvSpPr>
          <p:cNvPr id="191" name="Oval 190">
            <a:extLst>
              <a:ext uri="{FF2B5EF4-FFF2-40B4-BE49-F238E27FC236}">
                <a16:creationId xmlns:a16="http://schemas.microsoft.com/office/drawing/2014/main" id="{B8667FB4-950F-AE71-FFC1-DB5147A058D1}"/>
              </a:ext>
            </a:extLst>
          </p:cNvPr>
          <p:cNvSpPr/>
          <p:nvPr/>
        </p:nvSpPr>
        <p:spPr>
          <a:xfrm>
            <a:off x="7080993" y="1661120"/>
            <a:ext cx="1280160" cy="1290267"/>
          </a:xfrm>
          <a:prstGeom prst="ellipse">
            <a:avLst/>
          </a:prstGeom>
          <a:noFill/>
          <a:ln w="69850">
            <a:gradFill>
              <a:gsLst>
                <a:gs pos="0">
                  <a:srgbClr val="AEC5DA"/>
                </a:gs>
                <a:gs pos="100000">
                  <a:srgbClr val="AEC6DA"/>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351">
              <a:solidFill>
                <a:srgbClr val="283349"/>
              </a:solidFill>
              <a:latin typeface="Arial" panose="020B0604020202020204" pitchFamily="34" charset="0"/>
              <a:cs typeface="Arial" panose="020B0604020202020204" pitchFamily="34" charset="0"/>
            </a:endParaRPr>
          </a:p>
        </p:txBody>
      </p:sp>
      <p:sp>
        <p:nvSpPr>
          <p:cNvPr id="192" name="Rectangle: Rounded Corners 191">
            <a:extLst>
              <a:ext uri="{FF2B5EF4-FFF2-40B4-BE49-F238E27FC236}">
                <a16:creationId xmlns:a16="http://schemas.microsoft.com/office/drawing/2014/main" id="{4716EAB6-C8CE-69C3-8E7D-505B10AB991E}"/>
              </a:ext>
            </a:extLst>
          </p:cNvPr>
          <p:cNvSpPr/>
          <p:nvPr/>
        </p:nvSpPr>
        <p:spPr>
          <a:xfrm>
            <a:off x="7138717" y="4351632"/>
            <a:ext cx="1188720" cy="365760"/>
          </a:xfrm>
          <a:prstGeom prst="roundRect">
            <a:avLst>
              <a:gd name="adj" fmla="val 50000"/>
            </a:avLst>
          </a:prstGeom>
          <a:solidFill>
            <a:srgbClr val="92D050">
              <a:alpha val="19000"/>
            </a:srgbClr>
          </a:solidFill>
          <a:ln w="19050">
            <a:solidFill>
              <a:srgbClr val="659A2A"/>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sz="1000" b="1">
                <a:solidFill>
                  <a:srgbClr val="283349"/>
                </a:solidFill>
                <a:latin typeface="Arial" panose="020B0604020202020204" pitchFamily="34" charset="0"/>
                <a:cs typeface="Arial" panose="020B0604020202020204" pitchFamily="34" charset="0"/>
              </a:rPr>
              <a:t>FGFR2b ADC</a:t>
            </a:r>
            <a:endParaRPr lang="en-US" sz="1000">
              <a:solidFill>
                <a:srgbClr val="283349"/>
              </a:solidFill>
              <a:latin typeface="Arial" panose="020B0604020202020204" pitchFamily="34" charset="0"/>
              <a:cs typeface="Arial" panose="020B0604020202020204" pitchFamily="34" charset="0"/>
            </a:endParaRPr>
          </a:p>
        </p:txBody>
      </p:sp>
      <p:sp>
        <p:nvSpPr>
          <p:cNvPr id="193" name="Rectangle: Rounded Corners 192">
            <a:extLst>
              <a:ext uri="{FF2B5EF4-FFF2-40B4-BE49-F238E27FC236}">
                <a16:creationId xmlns:a16="http://schemas.microsoft.com/office/drawing/2014/main" id="{0B4F1ACE-687A-5C2F-2E69-066EDF7578A1}"/>
              </a:ext>
            </a:extLst>
          </p:cNvPr>
          <p:cNvSpPr/>
          <p:nvPr/>
        </p:nvSpPr>
        <p:spPr>
          <a:xfrm>
            <a:off x="7138717" y="5188560"/>
            <a:ext cx="1188720" cy="365760"/>
          </a:xfrm>
          <a:prstGeom prst="roundRect">
            <a:avLst>
              <a:gd name="adj" fmla="val 50000"/>
            </a:avLst>
          </a:prstGeom>
          <a:solidFill>
            <a:srgbClr val="7030A0">
              <a:alpha val="13000"/>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300"/>
              </a:spcAft>
            </a:pPr>
            <a:r>
              <a:rPr lang="en-US" sz="1000" b="1">
                <a:solidFill>
                  <a:srgbClr val="283349"/>
                </a:solidFill>
                <a:latin typeface="Arial" panose="020B0604020202020204" pitchFamily="34" charset="0"/>
                <a:cs typeface="Arial" panose="020B0604020202020204" pitchFamily="34" charset="0"/>
              </a:rPr>
              <a:t>GPC3 x 4-1BB</a:t>
            </a:r>
          </a:p>
        </p:txBody>
      </p:sp>
      <p:sp>
        <p:nvSpPr>
          <p:cNvPr id="194" name="Rectangle: Rounded Corners 193">
            <a:extLst>
              <a:ext uri="{FF2B5EF4-FFF2-40B4-BE49-F238E27FC236}">
                <a16:creationId xmlns:a16="http://schemas.microsoft.com/office/drawing/2014/main" id="{E9CCEB2F-EB4F-2FC4-833B-8BC080DDC739}"/>
              </a:ext>
            </a:extLst>
          </p:cNvPr>
          <p:cNvSpPr/>
          <p:nvPr/>
        </p:nvSpPr>
        <p:spPr>
          <a:xfrm>
            <a:off x="7138717" y="4770096"/>
            <a:ext cx="1188720" cy="365760"/>
          </a:xfrm>
          <a:prstGeom prst="roundRect">
            <a:avLst>
              <a:gd name="adj" fmla="val 50000"/>
            </a:avLst>
          </a:prstGeom>
          <a:solidFill>
            <a:srgbClr val="92D050">
              <a:alpha val="19000"/>
            </a:srgbClr>
          </a:solidFill>
          <a:ln w="19050">
            <a:solidFill>
              <a:srgbClr val="659A2A"/>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sz="1000" b="1">
                <a:solidFill>
                  <a:srgbClr val="283349"/>
                </a:solidFill>
                <a:latin typeface="Arial" panose="020B0604020202020204" pitchFamily="34" charset="0"/>
                <a:cs typeface="Arial" panose="020B0604020202020204" pitchFamily="34" charset="0"/>
              </a:rPr>
              <a:t>CEA ADC</a:t>
            </a:r>
            <a:endParaRPr lang="en-US" sz="1000">
              <a:solidFill>
                <a:srgbClr val="283349"/>
              </a:solidFill>
              <a:latin typeface="Arial" panose="020B0604020202020204" pitchFamily="34" charset="0"/>
              <a:cs typeface="Arial" panose="020B0604020202020204" pitchFamily="34" charset="0"/>
            </a:endParaRPr>
          </a:p>
        </p:txBody>
      </p:sp>
      <p:sp>
        <p:nvSpPr>
          <p:cNvPr id="195" name="Rectangle: Rounded Corners 194">
            <a:extLst>
              <a:ext uri="{FF2B5EF4-FFF2-40B4-BE49-F238E27FC236}">
                <a16:creationId xmlns:a16="http://schemas.microsoft.com/office/drawing/2014/main" id="{3C172432-0E1B-1BAC-0AFA-570415B52382}"/>
              </a:ext>
            </a:extLst>
          </p:cNvPr>
          <p:cNvSpPr/>
          <p:nvPr/>
        </p:nvSpPr>
        <p:spPr>
          <a:xfrm>
            <a:off x="7138717" y="3090494"/>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zh-CN" altLang="en-US" sz="1000" b="1">
                <a:latin typeface="Arial" panose="020B0604020202020204" pitchFamily="34" charset="0"/>
                <a:cs typeface="Arial" panose="020B0604020202020204" pitchFamily="34" charset="0"/>
              </a:rPr>
              <a:t>泛</a:t>
            </a:r>
            <a:r>
              <a:rPr lang="en-US" altLang="zh-CN" sz="1000" b="1">
                <a:latin typeface="Arial" panose="020B0604020202020204" pitchFamily="34" charset="0"/>
                <a:cs typeface="Arial" panose="020B0604020202020204" pitchFamily="34" charset="0"/>
              </a:rPr>
              <a:t>KRAS</a:t>
            </a:r>
            <a:r>
              <a:rPr lang="zh-CN" altLang="en-US" sz="1000" b="1">
                <a:latin typeface="Arial" panose="020B0604020202020204" pitchFamily="34" charset="0"/>
                <a:cs typeface="Arial" panose="020B0604020202020204" pitchFamily="34" charset="0"/>
              </a:rPr>
              <a:t>抑制剂</a:t>
            </a:r>
            <a:endParaRPr lang="en-US" sz="1000" b="1">
              <a:solidFill>
                <a:srgbClr val="283349"/>
              </a:solidFill>
              <a:latin typeface="Arial" panose="020B0604020202020204" pitchFamily="34" charset="0"/>
              <a:cs typeface="Arial" panose="020B0604020202020204" pitchFamily="34" charset="0"/>
            </a:endParaRPr>
          </a:p>
        </p:txBody>
      </p:sp>
      <p:sp>
        <p:nvSpPr>
          <p:cNvPr id="6" name="Rectangle: Rounded Corners 168">
            <a:extLst>
              <a:ext uri="{FF2B5EF4-FFF2-40B4-BE49-F238E27FC236}">
                <a16:creationId xmlns:a16="http://schemas.microsoft.com/office/drawing/2014/main" id="{9F178AFE-D306-8100-1D68-57A03240938C}"/>
              </a:ext>
            </a:extLst>
          </p:cNvPr>
          <p:cNvSpPr/>
          <p:nvPr/>
        </p:nvSpPr>
        <p:spPr>
          <a:xfrm>
            <a:off x="9937616" y="3938578"/>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altLang="zh-CN" sz="1000" b="1">
                <a:solidFill>
                  <a:srgbClr val="283349"/>
                </a:solidFill>
                <a:latin typeface="Arial" panose="020B0604020202020204" pitchFamily="34" charset="0"/>
                <a:cs typeface="Arial" panose="020B0604020202020204" pitchFamily="34" charset="0"/>
              </a:rPr>
              <a:t>SMAC</a:t>
            </a:r>
            <a:r>
              <a:rPr lang="zh-CN" altLang="en-US" sz="1000" b="1">
                <a:solidFill>
                  <a:srgbClr val="283349"/>
                </a:solidFill>
                <a:latin typeface="Arial" panose="020B0604020202020204" pitchFamily="34" charset="0"/>
                <a:cs typeface="Arial" panose="020B0604020202020204" pitchFamily="34" charset="0"/>
              </a:rPr>
              <a:t>模拟物</a:t>
            </a:r>
            <a:endParaRPr lang="en-US" sz="1000" b="1">
              <a:solidFill>
                <a:srgbClr val="283349"/>
              </a:solidFill>
              <a:latin typeface="Arial" panose="020B0604020202020204" pitchFamily="34" charset="0"/>
              <a:cs typeface="Arial" panose="020B0604020202020204" pitchFamily="34" charset="0"/>
            </a:endParaRPr>
          </a:p>
        </p:txBody>
      </p:sp>
      <p:sp>
        <p:nvSpPr>
          <p:cNvPr id="7" name="Rectangle: Rounded Corners 168">
            <a:extLst>
              <a:ext uri="{FF2B5EF4-FFF2-40B4-BE49-F238E27FC236}">
                <a16:creationId xmlns:a16="http://schemas.microsoft.com/office/drawing/2014/main" id="{30D5EDB0-8BEB-385C-E64D-08C7891A49CC}"/>
              </a:ext>
            </a:extLst>
          </p:cNvPr>
          <p:cNvSpPr/>
          <p:nvPr/>
        </p:nvSpPr>
        <p:spPr>
          <a:xfrm>
            <a:off x="4329020" y="4361267"/>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151"/>
              </a:spcAft>
            </a:pPr>
            <a:r>
              <a:rPr lang="en-US" altLang="zh-CN" sz="1000" b="1">
                <a:solidFill>
                  <a:srgbClr val="283349"/>
                </a:solidFill>
                <a:latin typeface="Arial" panose="020B0604020202020204" pitchFamily="34" charset="0"/>
                <a:cs typeface="Arial" panose="020B0604020202020204" pitchFamily="34" charset="0"/>
              </a:rPr>
              <a:t>KAT6A/B*</a:t>
            </a:r>
            <a:endParaRPr lang="en-US" sz="1000" b="1">
              <a:solidFill>
                <a:srgbClr val="283349"/>
              </a:solidFill>
              <a:latin typeface="Arial" panose="020B0604020202020204" pitchFamily="34" charset="0"/>
              <a:cs typeface="Arial" panose="020B0604020202020204" pitchFamily="34" charset="0"/>
            </a:endParaRPr>
          </a:p>
        </p:txBody>
      </p:sp>
      <p:sp>
        <p:nvSpPr>
          <p:cNvPr id="8" name="Rectangle: Rounded Corners 186">
            <a:extLst>
              <a:ext uri="{FF2B5EF4-FFF2-40B4-BE49-F238E27FC236}">
                <a16:creationId xmlns:a16="http://schemas.microsoft.com/office/drawing/2014/main" id="{AEF395E1-C6EF-BA57-DB0D-9B65A1CDE01A}"/>
              </a:ext>
            </a:extLst>
          </p:cNvPr>
          <p:cNvSpPr/>
          <p:nvPr/>
        </p:nvSpPr>
        <p:spPr>
          <a:xfrm>
            <a:off x="7138717" y="5607024"/>
            <a:ext cx="1188720" cy="365760"/>
          </a:xfrm>
          <a:prstGeom prst="roundRect">
            <a:avLst>
              <a:gd name="adj" fmla="val 50000"/>
            </a:avLst>
          </a:prstGeom>
          <a:solidFill>
            <a:srgbClr val="7030A0">
              <a:alpha val="13000"/>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0000"/>
              </a:lnSpc>
              <a:spcAft>
                <a:spcPts val="300"/>
              </a:spcAft>
            </a:pPr>
            <a:r>
              <a:rPr lang="en-US" sz="1000" b="1">
                <a:solidFill>
                  <a:srgbClr val="283349"/>
                </a:solidFill>
                <a:latin typeface="Arial" panose="020B0604020202020204" pitchFamily="34" charset="0"/>
                <a:cs typeface="Arial" panose="020B0604020202020204" pitchFamily="34" charset="0"/>
              </a:rPr>
              <a:t>MUC1 x CD16A</a:t>
            </a:r>
          </a:p>
        </p:txBody>
      </p:sp>
      <p:sp>
        <p:nvSpPr>
          <p:cNvPr id="12" name="Rectangle: Rounded Corners 184">
            <a:extLst>
              <a:ext uri="{FF2B5EF4-FFF2-40B4-BE49-F238E27FC236}">
                <a16:creationId xmlns:a16="http://schemas.microsoft.com/office/drawing/2014/main" id="{B0A29565-7260-332A-9E52-5DE70A1FF598}"/>
              </a:ext>
            </a:extLst>
          </p:cNvPr>
          <p:cNvSpPr/>
          <p:nvPr/>
        </p:nvSpPr>
        <p:spPr>
          <a:xfrm>
            <a:off x="1540828" y="3939305"/>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5000"/>
              </a:lnSpc>
              <a:spcAft>
                <a:spcPts val="151"/>
              </a:spcAft>
            </a:pPr>
            <a:r>
              <a:rPr kumimoji="0" lang="en-US" altLang="zh-CN" sz="933" b="1" i="0" u="none" strike="noStrike" kern="120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panose="020B0604020202020204" pitchFamily="34" charset="0"/>
              </a:rPr>
              <a:t>MAT2A</a:t>
            </a:r>
            <a:r>
              <a:rPr lang="zh-CN" altLang="en-US" sz="933" b="1">
                <a:latin typeface="Arial" panose="020B0604020202020204" pitchFamily="34" charset="0"/>
                <a:cs typeface="Arial" panose="020B0604020202020204" pitchFamily="34" charset="0"/>
              </a:rPr>
              <a:t>抑制剂</a:t>
            </a:r>
            <a:endParaRPr lang="en-US" sz="933" b="1">
              <a:solidFill>
                <a:srgbClr val="283349"/>
              </a:solidFill>
              <a:latin typeface="Arial" panose="020B0604020202020204" pitchFamily="34" charset="0"/>
              <a:cs typeface="Arial" panose="020B0604020202020204" pitchFamily="34" charset="0"/>
            </a:endParaRPr>
          </a:p>
        </p:txBody>
      </p:sp>
      <p:sp>
        <p:nvSpPr>
          <p:cNvPr id="13" name="Rectangle: Rounded Corners 184">
            <a:extLst>
              <a:ext uri="{FF2B5EF4-FFF2-40B4-BE49-F238E27FC236}">
                <a16:creationId xmlns:a16="http://schemas.microsoft.com/office/drawing/2014/main" id="{321FA8A4-2DC9-6328-482F-7940A48096EE}"/>
              </a:ext>
            </a:extLst>
          </p:cNvPr>
          <p:cNvSpPr/>
          <p:nvPr/>
        </p:nvSpPr>
        <p:spPr>
          <a:xfrm>
            <a:off x="7138717" y="3508958"/>
            <a:ext cx="1188720" cy="365760"/>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5000"/>
              </a:lnSpc>
              <a:spcAft>
                <a:spcPts val="151"/>
              </a:spcAft>
            </a:pPr>
            <a:r>
              <a:rPr lang="en-US" altLang="zh-CN" sz="933" b="1">
                <a:latin typeface="Arial" panose="020B0604020202020204" pitchFamily="34" charset="0"/>
                <a:cs typeface="Arial" panose="020B0604020202020204" pitchFamily="34" charset="0"/>
              </a:rPr>
              <a:t>MTA </a:t>
            </a:r>
            <a:r>
              <a:rPr lang="zh-CN" altLang="en-US" sz="933" b="1">
                <a:latin typeface="Arial" panose="020B0604020202020204" pitchFamily="34" charset="0"/>
                <a:cs typeface="Arial" panose="020B0604020202020204" pitchFamily="34" charset="0"/>
              </a:rPr>
              <a:t>协同</a:t>
            </a:r>
            <a:br>
              <a:rPr lang="en-US" altLang="zh-CN" sz="933" b="1">
                <a:latin typeface="Arial" panose="020B0604020202020204" pitchFamily="34" charset="0"/>
                <a:cs typeface="Arial" panose="020B0604020202020204" pitchFamily="34" charset="0"/>
              </a:rPr>
            </a:br>
            <a:r>
              <a:rPr lang="en-US" altLang="zh-CN" sz="933" b="1">
                <a:latin typeface="Arial" panose="020B0604020202020204" pitchFamily="34" charset="0"/>
                <a:cs typeface="Arial" panose="020B0604020202020204" pitchFamily="34" charset="0"/>
              </a:rPr>
              <a:t>PRMT5</a:t>
            </a:r>
            <a:r>
              <a:rPr lang="zh-CN" altLang="en-US" sz="933" b="1">
                <a:latin typeface="Arial" panose="020B0604020202020204" pitchFamily="34" charset="0"/>
                <a:cs typeface="Arial" panose="020B0604020202020204" pitchFamily="34" charset="0"/>
              </a:rPr>
              <a:t>抑制剂</a:t>
            </a:r>
            <a:endParaRPr lang="en-US" sz="933" b="1">
              <a:solidFill>
                <a:srgbClr val="283349"/>
              </a:solidFill>
              <a:latin typeface="Arial" panose="020B0604020202020204" pitchFamily="34" charset="0"/>
              <a:cs typeface="Arial" panose="020B0604020202020204" pitchFamily="34" charset="0"/>
            </a:endParaRPr>
          </a:p>
        </p:txBody>
      </p:sp>
      <p:sp>
        <p:nvSpPr>
          <p:cNvPr id="14" name="Rectangle: Rounded Corners 184">
            <a:extLst>
              <a:ext uri="{FF2B5EF4-FFF2-40B4-BE49-F238E27FC236}">
                <a16:creationId xmlns:a16="http://schemas.microsoft.com/office/drawing/2014/main" id="{5C579C48-ABF6-F3C4-D85B-66F71DA92FB9}"/>
              </a:ext>
            </a:extLst>
          </p:cNvPr>
          <p:cNvSpPr/>
          <p:nvPr/>
        </p:nvSpPr>
        <p:spPr>
          <a:xfrm>
            <a:off x="7138717" y="3927422"/>
            <a:ext cx="1188720" cy="371506"/>
          </a:xfrm>
          <a:prstGeom prst="roundRect">
            <a:avLst>
              <a:gd name="adj" fmla="val 50000"/>
            </a:avLst>
          </a:prstGeom>
          <a:solidFill>
            <a:schemeClr val="accent1">
              <a:lumMod val="20000"/>
              <a:lumOff val="80000"/>
              <a:alpha val="4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 tIns="27432" rIns="18288" bIns="9144" rtlCol="0" anchor="ctr"/>
          <a:lstStyle/>
          <a:p>
            <a:pPr algn="ctr" defTabSz="914309">
              <a:lnSpc>
                <a:spcPct val="85000"/>
              </a:lnSpc>
              <a:spcAft>
                <a:spcPts val="151"/>
              </a:spcAft>
            </a:pPr>
            <a:r>
              <a:rPr kumimoji="0" lang="en-US" altLang="zh-CN" sz="933" b="1" i="0" u="none" strike="noStrike" kern="120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panose="020B0604020202020204" pitchFamily="34" charset="0"/>
              </a:rPr>
              <a:t>MAT2A</a:t>
            </a:r>
            <a:r>
              <a:rPr lang="zh-CN" altLang="en-US" sz="933" b="1">
                <a:latin typeface="Arial" panose="020B0604020202020204" pitchFamily="34" charset="0"/>
                <a:cs typeface="Arial" panose="020B0604020202020204" pitchFamily="34" charset="0"/>
              </a:rPr>
              <a:t>抑制剂</a:t>
            </a:r>
            <a:endParaRPr lang="en-US" sz="933" b="1">
              <a:solidFill>
                <a:srgbClr val="28334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7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dark&#10;&#10;Description automatically generated"/>
          <p:cNvPicPr>
            <a:picLocks noChangeAspect="1"/>
          </p:cNvPicPr>
          <p:nvPr/>
        </p:nvPicPr>
        <p:blipFill>
          <a:blip r:embed="rId2" cstate="screen">
            <a:alphaModFix amt="50000"/>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862707" y="1862413"/>
            <a:ext cx="8174353" cy="4664620"/>
          </a:xfrm>
          <a:prstGeom prst="rect">
            <a:avLst/>
          </a:prstGeom>
        </p:spPr>
      </p:pic>
      <p:sp>
        <p:nvSpPr>
          <p:cNvPr id="21" name="Rectangle 20"/>
          <p:cNvSpPr/>
          <p:nvPr/>
        </p:nvSpPr>
        <p:spPr>
          <a:xfrm>
            <a:off x="4160879" y="435919"/>
            <a:ext cx="8022931" cy="106022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a:effectLst>
            <a:reflection blurRad="6350" stA="23955" endPos="15421"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endParaRPr>
          </a:p>
        </p:txBody>
      </p:sp>
      <p:sp>
        <p:nvSpPr>
          <p:cNvPr id="55" name="Rectangle 54"/>
          <p:cNvSpPr/>
          <p:nvPr/>
        </p:nvSpPr>
        <p:spPr>
          <a:xfrm>
            <a:off x="429964" y="0"/>
            <a:ext cx="398590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endParaRPr>
          </a:p>
        </p:txBody>
      </p:sp>
      <p:cxnSp>
        <p:nvCxnSpPr>
          <p:cNvPr id="51" name="Straight Connector 50"/>
          <p:cNvCxnSpPr/>
          <p:nvPr/>
        </p:nvCxnSpPr>
        <p:spPr>
          <a:xfrm>
            <a:off x="4415870"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027859" y="435919"/>
            <a:ext cx="2718003" cy="2444659"/>
            <a:chOff x="296887" y="410731"/>
            <a:chExt cx="2718003" cy="2444659"/>
          </a:xfrm>
        </p:grpSpPr>
        <p:sp>
          <p:nvSpPr>
            <p:cNvPr id="25" name="Rectangle 24"/>
            <p:cNvSpPr/>
            <p:nvPr/>
          </p:nvSpPr>
          <p:spPr>
            <a:xfrm>
              <a:off x="805053" y="457792"/>
              <a:ext cx="1956666" cy="1682577"/>
            </a:xfrm>
            <a:prstGeom prst="rect">
              <a:avLst/>
            </a:prstGeom>
          </p:spPr>
          <p:txBody>
            <a:bodyPr wrap="square" anchor="t">
              <a:spAutoFit/>
            </a:bodyPr>
            <a:lstStyle/>
            <a:p>
              <a:pPr>
                <a:lnSpc>
                  <a:spcPct val="130000"/>
                </a:lnSpc>
                <a:defRPr/>
              </a:pPr>
              <a:r>
                <a:rPr kumimoji="0" lang="en-US" sz="8800" b="1" i="0" u="none" strike="noStrike" kern="1200" cap="none" spc="-300" normalizeH="0" baseline="0" noProof="0">
                  <a:ln>
                    <a:noFill/>
                  </a:ln>
                  <a:solidFill>
                    <a:srgbClr val="A11D22"/>
                  </a:solidFill>
                  <a:effectLst/>
                  <a:highlight>
                    <a:srgbClr val="FFFFFF"/>
                  </a:highlight>
                  <a:uLnTx/>
                  <a:uFillTx/>
                  <a:latin typeface="Raleway" pitchFamily="2" charset="0"/>
                  <a:ea typeface="方正兰亭黑简体" panose="02000000000000000000" charset="-122"/>
                </a:rPr>
                <a:t>45</a:t>
              </a:r>
              <a:r>
                <a:rPr lang="en-US" altLang="zh-CN" sz="8800" spc="-300">
                  <a:solidFill>
                    <a:srgbClr val="A11D22"/>
                  </a:solidFill>
                  <a:latin typeface="Raleway" pitchFamily="2" charset="0"/>
                  <a:ea typeface="方正兰亭黑简体" panose="02000000000000000000" charset="-122"/>
                </a:rPr>
                <a:t>+</a:t>
              </a:r>
            </a:p>
          </p:txBody>
        </p:sp>
        <p:sp>
          <p:nvSpPr>
            <p:cNvPr id="26" name="Rectangle 25"/>
            <p:cNvSpPr/>
            <p:nvPr/>
          </p:nvSpPr>
          <p:spPr>
            <a:xfrm>
              <a:off x="531030" y="2301392"/>
              <a:ext cx="2364919" cy="553998"/>
            </a:xfrm>
            <a:prstGeom prst="rect">
              <a:avLst/>
            </a:prstGeom>
          </p:spPr>
          <p:txBody>
            <a:bodyPr wrap="square" anchor="ctr">
              <a:spAutoFit/>
            </a:bodyPr>
            <a:lstStyle/>
            <a:p>
              <a:pPr marL="0" marR="0" lvl="0" indent="0" algn="ctr" defTabSz="914400" rtl="0" eaLnBrk="1" fontAlgn="auto" latinLnBrk="0" hangingPunct="1">
                <a:lnSpc>
                  <a:spcPts val="3640"/>
                </a:lnSpc>
                <a:spcBef>
                  <a:spcPts val="0"/>
                </a:spcBef>
                <a:spcAft>
                  <a:spcPts val="0"/>
                </a:spcAft>
                <a:buClrTx/>
                <a:buSzTx/>
                <a:buFontTx/>
                <a:buNone/>
                <a:defRPr/>
              </a:pPr>
              <a:r>
                <a:rPr kumimoji="0" lang="zh-CN" altLang="en-US" sz="3200" b="1"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rPr>
                <a:t>国家和地区</a:t>
              </a:r>
              <a:r>
                <a:rPr kumimoji="0" lang="en-US" sz="3200" b="1"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rPr>
                <a:t> </a:t>
              </a:r>
            </a:p>
          </p:txBody>
        </p:sp>
        <p:sp>
          <p:nvSpPr>
            <p:cNvPr id="29" name="Rectangle 28"/>
            <p:cNvSpPr/>
            <p:nvPr/>
          </p:nvSpPr>
          <p:spPr>
            <a:xfrm>
              <a:off x="296887" y="410731"/>
              <a:ext cx="2718003" cy="553998"/>
            </a:xfrm>
            <a:prstGeom prst="rect">
              <a:avLst/>
            </a:prstGeom>
          </p:spPr>
          <p:txBody>
            <a:bodyPr wrap="square" anchor="ctr">
              <a:spAutoFit/>
            </a:bodyPr>
            <a:lstStyle/>
            <a:p>
              <a:pPr marL="0" marR="0" lvl="0" indent="0" algn="ctr" defTabSz="914400" rtl="0" eaLnBrk="1" fontAlgn="auto" latinLnBrk="0" hangingPunct="1">
                <a:lnSpc>
                  <a:spcPts val="3640"/>
                </a:lnSpc>
                <a:spcBef>
                  <a:spcPts val="0"/>
                </a:spcBef>
                <a:spcAft>
                  <a:spcPts val="0"/>
                </a:spcAft>
                <a:buClrTx/>
                <a:buSzTx/>
                <a:buFontTx/>
                <a:buNone/>
                <a:defRPr/>
              </a:pPr>
              <a:r>
                <a:rPr kumimoji="0" lang="zh-CN" altLang="en-US" sz="3000" b="1"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rPr>
                <a:t>临床试验覆盖</a:t>
              </a:r>
              <a:endParaRPr kumimoji="0" lang="en-US" sz="3000" b="1"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endParaRPr>
            </a:p>
          </p:txBody>
        </p:sp>
      </p:grpSp>
      <p:cxnSp>
        <p:nvCxnSpPr>
          <p:cNvPr id="56" name="Straight Connector 55"/>
          <p:cNvCxnSpPr/>
          <p:nvPr/>
        </p:nvCxnSpPr>
        <p:spPr>
          <a:xfrm>
            <a:off x="429964"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23959" y="512863"/>
            <a:ext cx="535563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300" normalizeH="0" baseline="0" noProof="0">
                <a:ln>
                  <a:noFill/>
                </a:ln>
                <a:solidFill>
                  <a:srgbClr val="FFFFFF"/>
                </a:solidFill>
                <a:effectLst/>
                <a:uLnTx/>
                <a:uFillTx/>
                <a:latin typeface="方正兰亭黑简体" panose="02000000000000000000" charset="-122"/>
                <a:ea typeface="方正兰亭黑简体" panose="02000000000000000000" charset="-122"/>
              </a:rPr>
              <a:t>通过挑战现状，将科学转化为更高的可及性和可负担性</a:t>
            </a:r>
            <a:endParaRPr kumimoji="0" lang="en-US" sz="2800" b="1" i="0" u="none" strike="noStrike" kern="1200" cap="none" spc="300" normalizeH="0" baseline="0" noProof="0">
              <a:ln>
                <a:noFill/>
              </a:ln>
              <a:solidFill>
                <a:srgbClr val="FFFFFF"/>
              </a:solidFill>
              <a:effectLst/>
              <a:uLnTx/>
              <a:uFillTx/>
              <a:latin typeface="方正兰亭黑简体" panose="02000000000000000000" charset="-122"/>
              <a:ea typeface="方正兰亭黑简体" panose="02000000000000000000" charset="-122"/>
            </a:endParaRPr>
          </a:p>
        </p:txBody>
      </p:sp>
      <p:cxnSp>
        <p:nvCxnSpPr>
          <p:cNvPr id="3" name="Straight Connector 2"/>
          <p:cNvCxnSpPr/>
          <p:nvPr/>
        </p:nvCxnSpPr>
        <p:spPr>
          <a:xfrm>
            <a:off x="1316624" y="2983833"/>
            <a:ext cx="2140472"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352219" y="256145"/>
            <a:ext cx="2140472"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88854" y="2746308"/>
            <a:ext cx="3651007" cy="3899542"/>
            <a:chOff x="597414" y="2552531"/>
            <a:chExt cx="3651007" cy="3899542"/>
          </a:xfrm>
        </p:grpSpPr>
        <p:sp>
          <p:nvSpPr>
            <p:cNvPr id="11" name="Rectangle 10"/>
            <p:cNvSpPr/>
            <p:nvPr/>
          </p:nvSpPr>
          <p:spPr>
            <a:xfrm>
              <a:off x="1269343" y="4072499"/>
              <a:ext cx="2069797" cy="481029"/>
            </a:xfrm>
            <a:prstGeom prst="rect">
              <a:avLst/>
            </a:prstGeom>
          </p:spPr>
          <p:txBody>
            <a:bodyPr wrap="none" anchor="ctr">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100" b="1"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rPr>
                <a:t>入组受试者参与</a:t>
              </a:r>
              <a:endParaRPr kumimoji="0" lang="en-US" sz="2100" b="1"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endParaRPr>
            </a:p>
          </p:txBody>
        </p:sp>
        <p:sp>
          <p:nvSpPr>
            <p:cNvPr id="12" name="Rectangle 11"/>
            <p:cNvSpPr/>
            <p:nvPr/>
          </p:nvSpPr>
          <p:spPr>
            <a:xfrm>
              <a:off x="1260779" y="4205451"/>
              <a:ext cx="2369832" cy="1538050"/>
            </a:xfrm>
            <a:prstGeom prst="rect">
              <a:avLst/>
            </a:prstGeom>
          </p:spPr>
          <p:txBody>
            <a:bodyPr wrap="square" anchor="ctr">
              <a:spAutoFit/>
            </a:bodyPr>
            <a:lstStyle/>
            <a:p>
              <a:pPr algn="ctr">
                <a:lnSpc>
                  <a:spcPct val="130000"/>
                </a:lnSpc>
                <a:defRPr/>
              </a:pPr>
              <a:r>
                <a:rPr kumimoji="0" lang="en-US" sz="8000" b="1" i="0" u="none" strike="noStrike" kern="1200" cap="none" spc="-300" normalizeH="0" baseline="0" noProof="0" dirty="0">
                  <a:ln>
                    <a:noFill/>
                  </a:ln>
                  <a:solidFill>
                    <a:srgbClr val="A11D22"/>
                  </a:solidFill>
                  <a:effectLst/>
                  <a:uLnTx/>
                  <a:uFillTx/>
                  <a:latin typeface="Raleway" pitchFamily="2" charset="0"/>
                  <a:ea typeface="方正兰亭黑简体" panose="02000000000000000000" charset="-122"/>
                </a:rPr>
                <a:t>150</a:t>
              </a:r>
              <a:r>
                <a:rPr lang="en-US" altLang="zh-CN" sz="7200" spc="-300" dirty="0">
                  <a:solidFill>
                    <a:srgbClr val="A11D22"/>
                  </a:solidFill>
                  <a:latin typeface="Raleway" pitchFamily="2" charset="0"/>
                  <a:ea typeface="方正兰亭黑简体" panose="02000000000000000000" charset="-122"/>
                </a:rPr>
                <a:t>+</a:t>
              </a:r>
            </a:p>
          </p:txBody>
        </p:sp>
        <p:sp>
          <p:nvSpPr>
            <p:cNvPr id="13" name="Rectangle 12"/>
            <p:cNvSpPr/>
            <p:nvPr/>
          </p:nvSpPr>
          <p:spPr>
            <a:xfrm>
              <a:off x="1750099" y="5769823"/>
              <a:ext cx="1261884" cy="481029"/>
            </a:xfrm>
            <a:prstGeom prst="rect">
              <a:avLst/>
            </a:prstGeom>
          </p:spPr>
          <p:txBody>
            <a:bodyPr wrap="none" anchor="ctr">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100" b="1"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rPr>
                <a:t>临床研究</a:t>
              </a:r>
              <a:endParaRPr kumimoji="0" lang="en-US" sz="2100" b="1" i="0" u="none" strike="noStrike" kern="1200" cap="none" spc="0" normalizeH="0" baseline="0" noProof="0">
                <a:ln>
                  <a:noFill/>
                </a:ln>
                <a:solidFill>
                  <a:srgbClr val="283349"/>
                </a:solidFill>
                <a:effectLst/>
                <a:uLnTx/>
                <a:uFillTx/>
                <a:latin typeface="方正兰亭黑简体" panose="02000000000000000000" charset="-122"/>
                <a:ea typeface="方正兰亭黑简体" panose="02000000000000000000" charset="-122"/>
              </a:endParaRPr>
            </a:p>
          </p:txBody>
        </p:sp>
        <p:sp>
          <p:nvSpPr>
            <p:cNvPr id="10" name="Rectangle 9"/>
            <p:cNvSpPr/>
            <p:nvPr/>
          </p:nvSpPr>
          <p:spPr>
            <a:xfrm>
              <a:off x="597414" y="2552531"/>
              <a:ext cx="3651007" cy="1538050"/>
            </a:xfrm>
            <a:prstGeom prst="rect">
              <a:avLst/>
            </a:prstGeom>
          </p:spPr>
          <p:txBody>
            <a:bodyPr wrap="square" anchor="ctr">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8000" b="1" spc="-300">
                  <a:solidFill>
                    <a:srgbClr val="A11D22"/>
                  </a:solidFill>
                  <a:latin typeface="Raleway" pitchFamily="2" charset="0"/>
                  <a:ea typeface="方正兰亭黑简体" panose="02000000000000000000" charset="-122"/>
                </a:rPr>
                <a:t>24</a:t>
              </a:r>
              <a:r>
                <a:rPr kumimoji="0" lang="en-US" sz="8000" b="1" i="0" u="none" strike="noStrike" kern="1200" cap="none" spc="-300" normalizeH="0" baseline="0" noProof="0">
                  <a:ln>
                    <a:noFill/>
                  </a:ln>
                  <a:solidFill>
                    <a:srgbClr val="A11D22"/>
                  </a:solidFill>
                  <a:effectLst/>
                  <a:uLnTx/>
                  <a:uFillTx/>
                  <a:latin typeface="Raleway" pitchFamily="2" charset="0"/>
                  <a:ea typeface="方正兰亭黑简体" panose="02000000000000000000" charset="-122"/>
                </a:rPr>
                <a:t>,000</a:t>
              </a:r>
              <a:r>
                <a:rPr lang="en-US" sz="7800" spc="-300" baseline="0">
                  <a:solidFill>
                    <a:srgbClr val="A11D22"/>
                  </a:solidFill>
                  <a:latin typeface="Raleway" pitchFamily="2" charset="0"/>
                  <a:ea typeface="方正兰亭黑简体" panose="02000000000000000000" charset="-122"/>
                </a:rPr>
                <a:t>+</a:t>
              </a:r>
              <a:endParaRPr kumimoji="0" lang="en-US" sz="7800" i="0" u="none" strike="noStrike" kern="1200" cap="none" spc="-300" normalizeH="0" baseline="30000" noProof="0">
                <a:ln>
                  <a:noFill/>
                </a:ln>
                <a:solidFill>
                  <a:srgbClr val="A11D22"/>
                </a:solidFill>
                <a:effectLst/>
                <a:uLnTx/>
                <a:uFillTx/>
                <a:latin typeface="Raleway" pitchFamily="2" charset="0"/>
                <a:ea typeface="方正兰亭黑简体" panose="02000000000000000000" charset="-122"/>
              </a:endParaRPr>
            </a:p>
          </p:txBody>
        </p:sp>
        <p:cxnSp>
          <p:nvCxnSpPr>
            <p:cNvPr id="6" name="Straight Connector 5"/>
            <p:cNvCxnSpPr/>
            <p:nvPr/>
          </p:nvCxnSpPr>
          <p:spPr>
            <a:xfrm>
              <a:off x="1238484" y="6452073"/>
              <a:ext cx="2140472"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2D45132-2729-701B-6821-ED2D3853F389}"/>
              </a:ext>
            </a:extLst>
          </p:cNvPr>
          <p:cNvGrpSpPr/>
          <p:nvPr/>
        </p:nvGrpSpPr>
        <p:grpSpPr>
          <a:xfrm>
            <a:off x="5667557" y="2072796"/>
            <a:ext cx="5946514" cy="3847050"/>
            <a:chOff x="2260600" y="-272011"/>
            <a:chExt cx="5946514" cy="3847050"/>
          </a:xfrm>
        </p:grpSpPr>
        <p:sp>
          <p:nvSpPr>
            <p:cNvPr id="8" name="Arrow: Pentagon 21">
              <a:extLst>
                <a:ext uri="{FF2B5EF4-FFF2-40B4-BE49-F238E27FC236}">
                  <a16:creationId xmlns:a16="http://schemas.microsoft.com/office/drawing/2014/main" id="{E9CAFE21-E667-ECFA-FC9F-42F0357CFC43}"/>
                </a:ext>
              </a:extLst>
            </p:cNvPr>
            <p:cNvSpPr/>
            <p:nvPr/>
          </p:nvSpPr>
          <p:spPr>
            <a:xfrm>
              <a:off x="2260600" y="-272011"/>
              <a:ext cx="5946514" cy="1645920"/>
            </a:xfrm>
            <a:prstGeom prst="homePlate">
              <a:avLst>
                <a:gd name="adj" fmla="val 0"/>
              </a:avLst>
            </a:prstGeom>
            <a:gradFill flip="none" rotWithShape="1">
              <a:gsLst>
                <a:gs pos="100000">
                  <a:schemeClr val="bg1">
                    <a:lumMod val="20000"/>
                    <a:lumOff val="80000"/>
                    <a:alpha val="59000"/>
                  </a:schemeClr>
                </a:gs>
                <a:gs pos="0">
                  <a:srgbClr val="FFFFFF"/>
                </a:gs>
              </a:gsLst>
              <a:lin ang="10800000" scaled="1"/>
              <a:tileRect/>
            </a:gradFill>
            <a:ln w="0" cap="flat">
              <a:noFill/>
              <a:prstDash val="solid"/>
              <a:miter/>
            </a:ln>
          </p:spPr>
          <p:txBody>
            <a:bodyPr lIns="365760" tIns="91440" rIns="0" bIns="91440" rtlCol="0" anchor="ctr" anchorCtr="0"/>
            <a:lstStyle/>
            <a:p>
              <a:pPr marL="1143000" defTabSz="1218987">
                <a:spcBef>
                  <a:spcPts val="1200"/>
                </a:spcBef>
              </a:pPr>
              <a:r>
                <a:rPr lang="zh-CN" sz="2000">
                  <a:solidFill>
                    <a:schemeClr val="bg1"/>
                  </a:solidFill>
                  <a:latin typeface="方正兰亭黑简体" panose="02000500000000000000" pitchFamily="2" charset="-122"/>
                  <a:ea typeface="方正兰亭黑简体" panose="02000500000000000000" pitchFamily="2" charset="-122"/>
                  <a:cs typeface="Arial"/>
                  <a:sym typeface="Arial" panose="020B0604020202020204" pitchFamily="34" charset="0"/>
                </a:rPr>
                <a:t>完全</a:t>
              </a:r>
              <a:r>
                <a:rPr lang="zh-CN" altLang="en-US" sz="2000">
                  <a:solidFill>
                    <a:schemeClr val="bg1"/>
                  </a:solidFill>
                  <a:latin typeface="方正兰亭黑简体" panose="02000500000000000000" pitchFamily="2" charset="-122"/>
                  <a:ea typeface="方正兰亭黑简体" panose="02000500000000000000" pitchFamily="2" charset="-122"/>
                  <a:cs typeface="Arial"/>
                  <a:sym typeface="Arial" panose="020B0604020202020204" pitchFamily="34" charset="0"/>
                </a:rPr>
                <a:t>自主实现</a:t>
              </a:r>
              <a:r>
                <a:rPr lang="zh-CN" sz="2000">
                  <a:solidFill>
                    <a:schemeClr val="bg1"/>
                  </a:solidFill>
                  <a:latin typeface="方正兰亭黑简体" panose="02000500000000000000" pitchFamily="2" charset="-122"/>
                  <a:ea typeface="方正兰亭黑简体" panose="02000500000000000000" pitchFamily="2" charset="-122"/>
                  <a:cs typeface="Arial"/>
                  <a:sym typeface="Arial" panose="020B0604020202020204" pitchFamily="34" charset="0"/>
                </a:rPr>
                <a:t>更快的试验入组</a:t>
              </a:r>
              <a:endParaRPr lang="en-US" altLang="zh-CN" sz="2000">
                <a:solidFill>
                  <a:schemeClr val="bg1"/>
                </a:solidFill>
                <a:latin typeface="方正兰亭黑简体" panose="02000500000000000000" pitchFamily="2" charset="-122"/>
                <a:ea typeface="方正兰亭黑简体" panose="02000500000000000000" pitchFamily="2" charset="-122"/>
                <a:cs typeface="Arial"/>
                <a:sym typeface="Arial" panose="020B0604020202020204" pitchFamily="34" charset="0"/>
              </a:endParaRPr>
            </a:p>
            <a:p>
              <a:pPr marL="1143000" defTabSz="1218987">
                <a:spcBef>
                  <a:spcPts val="1200"/>
                </a:spcBef>
              </a:pPr>
              <a:r>
                <a:rPr lang="zh-CN" sz="2000">
                  <a:solidFill>
                    <a:schemeClr val="bg1"/>
                  </a:solidFill>
                  <a:latin typeface="方正兰亭黑简体" panose="02000500000000000000" pitchFamily="2" charset="-122"/>
                  <a:ea typeface="方正兰亭黑简体" panose="02000500000000000000" pitchFamily="2" charset="-122"/>
                  <a:cs typeface="Arial"/>
                  <a:sym typeface="Arial" panose="020B0604020202020204" pitchFamily="34" charset="0"/>
                </a:rPr>
                <a:t>快速、高质量</a:t>
              </a:r>
              <a:r>
                <a:rPr lang="zh-CN" altLang="en-US" sz="2000">
                  <a:solidFill>
                    <a:schemeClr val="bg1"/>
                  </a:solidFill>
                  <a:latin typeface="方正兰亭黑简体" panose="02000500000000000000" pitchFamily="2" charset="-122"/>
                  <a:ea typeface="方正兰亭黑简体" panose="02000500000000000000" pitchFamily="2" charset="-122"/>
                  <a:cs typeface="Arial"/>
                  <a:sym typeface="Arial" panose="020B0604020202020204" pitchFamily="34" charset="0"/>
                </a:rPr>
                <a:t>地推进</a:t>
              </a:r>
              <a:r>
                <a:rPr lang="zh-CN" sz="2000">
                  <a:solidFill>
                    <a:schemeClr val="bg1"/>
                  </a:solidFill>
                  <a:latin typeface="方正兰亭黑简体" panose="02000500000000000000" pitchFamily="2" charset="-122"/>
                  <a:ea typeface="方正兰亭黑简体" panose="02000500000000000000" pitchFamily="2" charset="-122"/>
                  <a:cs typeface="Arial"/>
                  <a:sym typeface="Arial" panose="020B0604020202020204" pitchFamily="34" charset="0"/>
                </a:rPr>
                <a:t>临床PoC</a:t>
              </a:r>
              <a:endParaRPr lang="zh-CN" sz="2000">
                <a:solidFill>
                  <a:schemeClr val="bg1"/>
                </a:solidFill>
                <a:latin typeface="方正兰亭黑简体" panose="02000500000000000000" pitchFamily="2" charset="-122"/>
                <a:ea typeface="方正兰亭黑简体" panose="02000500000000000000" pitchFamily="2" charset="-122"/>
                <a:cs typeface="Arial"/>
              </a:endParaRPr>
            </a:p>
          </p:txBody>
        </p:sp>
        <p:sp>
          <p:nvSpPr>
            <p:cNvPr id="9" name="Arrow: Pentagon 22">
              <a:extLst>
                <a:ext uri="{FF2B5EF4-FFF2-40B4-BE49-F238E27FC236}">
                  <a16:creationId xmlns:a16="http://schemas.microsoft.com/office/drawing/2014/main" id="{6104BE73-BF11-8D23-F7F8-30E5DAD7F4A7}"/>
                </a:ext>
              </a:extLst>
            </p:cNvPr>
            <p:cNvSpPr/>
            <p:nvPr/>
          </p:nvSpPr>
          <p:spPr>
            <a:xfrm>
              <a:off x="2260600" y="1929119"/>
              <a:ext cx="5946514" cy="1645920"/>
            </a:xfrm>
            <a:prstGeom prst="homePlate">
              <a:avLst>
                <a:gd name="adj" fmla="val 0"/>
              </a:avLst>
            </a:prstGeom>
            <a:gradFill flip="none" rotWithShape="1">
              <a:gsLst>
                <a:gs pos="100000">
                  <a:schemeClr val="bg1">
                    <a:lumMod val="20000"/>
                    <a:lumOff val="80000"/>
                    <a:alpha val="59000"/>
                  </a:schemeClr>
                </a:gs>
                <a:gs pos="0">
                  <a:srgbClr val="FFFFFF"/>
                </a:gs>
              </a:gsLst>
              <a:lin ang="10800000" scaled="1"/>
              <a:tileRect/>
            </a:gradFill>
            <a:ln w="0" cap="flat">
              <a:noFill/>
              <a:prstDash val="solid"/>
              <a:miter/>
            </a:ln>
          </p:spPr>
          <p:txBody>
            <a:bodyPr lIns="365760" tIns="91440" rIns="0" bIns="91440" rtlCol="0" anchor="ctr" anchorCtr="0"/>
            <a:lstStyle/>
            <a:p>
              <a:pPr marL="1143000" defTabSz="1218987">
                <a:spcBef>
                  <a:spcPts val="1200"/>
                </a:spcBef>
              </a:pPr>
              <a:r>
                <a:rPr lang="zh-CN" sz="2000">
                  <a:solidFill>
                    <a:schemeClr val="bg1"/>
                  </a:solidFill>
                  <a:latin typeface="方正兰亭黑简体" panose="02000500000000000000" pitchFamily="2" charset="-122"/>
                  <a:ea typeface="方正兰亭黑简体" panose="02000500000000000000" pitchFamily="2" charset="-122"/>
                  <a:sym typeface="Arial" panose="020B0604020202020204" pitchFamily="34" charset="0"/>
                </a:rPr>
                <a:t>与行业相比，临床成本</a:t>
              </a:r>
              <a:r>
                <a:rPr lang="zh-CN" altLang="en-US" sz="2000">
                  <a:solidFill>
                    <a:schemeClr val="bg1"/>
                  </a:solidFill>
                  <a:latin typeface="方正兰亭黑简体" panose="02000500000000000000" pitchFamily="2" charset="-122"/>
                  <a:ea typeface="方正兰亭黑简体" panose="02000500000000000000" pitchFamily="2" charset="-122"/>
                  <a:sym typeface="Arial" panose="020B0604020202020204" pitchFamily="34" charset="0"/>
                </a:rPr>
                <a:t>显著降低</a:t>
              </a:r>
              <a:endParaRPr lang="zh-CN" sz="2000">
                <a:solidFill>
                  <a:schemeClr val="bg1"/>
                </a:solidFill>
                <a:latin typeface="方正兰亭黑简体" panose="02000500000000000000" pitchFamily="2" charset="-122"/>
                <a:ea typeface="方正兰亭黑简体" panose="02000500000000000000" pitchFamily="2" charset="-122"/>
                <a:sym typeface="Arial" panose="020B0604020202020204" pitchFamily="34" charset="0"/>
              </a:endParaRPr>
            </a:p>
          </p:txBody>
        </p:sp>
      </p:grpSp>
      <p:sp>
        <p:nvSpPr>
          <p:cNvPr id="30" name="文本框 29">
            <a:extLst>
              <a:ext uri="{FF2B5EF4-FFF2-40B4-BE49-F238E27FC236}">
                <a16:creationId xmlns:a16="http://schemas.microsoft.com/office/drawing/2014/main" id="{8B9FD9A0-78B1-70DC-DD4A-5D504D3BFB2E}"/>
              </a:ext>
            </a:extLst>
          </p:cNvPr>
          <p:cNvSpPr txBox="1"/>
          <p:nvPr/>
        </p:nvSpPr>
        <p:spPr>
          <a:xfrm>
            <a:off x="4415870" y="6674274"/>
            <a:ext cx="4971619" cy="184666"/>
          </a:xfrm>
          <a:prstGeom prst="rect">
            <a:avLst/>
          </a:prstGeom>
          <a:noFill/>
        </p:spPr>
        <p:txBody>
          <a:bodyPr wrap="square">
            <a:spAutoFit/>
          </a:bodyPr>
          <a:lstStyle/>
          <a:p>
            <a:r>
              <a:rPr lang="zh-CN" altLang="en-US" sz="600">
                <a:solidFill>
                  <a:schemeClr val="bg1"/>
                </a:solidFill>
              </a:rPr>
              <a:t>来源</a:t>
            </a:r>
            <a:r>
              <a:rPr lang="en-US" altLang="zh-CN" sz="600">
                <a:solidFill>
                  <a:schemeClr val="bg1"/>
                </a:solidFill>
              </a:rPr>
              <a:t>: Clarivate CMR pharmaceutical clinical factbook 2023</a:t>
            </a:r>
            <a:r>
              <a:rPr lang="zh-CN" altLang="en-US" sz="600">
                <a:solidFill>
                  <a:schemeClr val="bg1"/>
                </a:solidFill>
              </a:rPr>
              <a:t>；</a:t>
            </a:r>
            <a:r>
              <a:rPr lang="en-US" altLang="zh-CN" sz="600">
                <a:solidFill>
                  <a:schemeClr val="bg1"/>
                </a:solidFill>
              </a:rPr>
              <a:t>Cowen Equity Research 2021 </a:t>
            </a:r>
            <a:r>
              <a:rPr lang="zh-CN" altLang="en-US" sz="600">
                <a:solidFill>
                  <a:schemeClr val="bg1"/>
                </a:solidFill>
              </a:rPr>
              <a:t>和百济神州内部数据统计</a:t>
            </a:r>
            <a:endParaRPr lang="en-US" altLang="zh-CN" sz="600">
              <a:solidFill>
                <a:schemeClr val="bg1"/>
              </a:solidFill>
            </a:endParaRPr>
          </a:p>
        </p:txBody>
      </p:sp>
      <p:sp>
        <p:nvSpPr>
          <p:cNvPr id="20" name="文本框 19">
            <a:extLst>
              <a:ext uri="{FF2B5EF4-FFF2-40B4-BE49-F238E27FC236}">
                <a16:creationId xmlns:a16="http://schemas.microsoft.com/office/drawing/2014/main" id="{AD62ACBA-FDD8-A85D-915E-44AB5E0D195C}"/>
              </a:ext>
            </a:extLst>
          </p:cNvPr>
          <p:cNvSpPr txBox="1"/>
          <p:nvPr/>
        </p:nvSpPr>
        <p:spPr>
          <a:xfrm>
            <a:off x="6017369" y="2418702"/>
            <a:ext cx="995681" cy="954107"/>
          </a:xfrm>
          <a:prstGeom prst="rect">
            <a:avLst/>
          </a:prstGeom>
          <a:noFill/>
        </p:spPr>
        <p:txBody>
          <a:bodyPr wrap="square">
            <a:spAutoFit/>
          </a:bodyPr>
          <a:lstStyle/>
          <a:p>
            <a:pPr marR="0" lvl="0" algn="l" defTabSz="1218987" rtl="0" eaLnBrk="1" fontAlgn="auto" latinLnBrk="0" hangingPunct="1">
              <a:lnSpc>
                <a:spcPct val="100000"/>
              </a:lnSpc>
              <a:spcBef>
                <a:spcPts val="1200"/>
              </a:spcBef>
              <a:spcAft>
                <a:spcPts val="0"/>
              </a:spcAft>
              <a:buClrTx/>
              <a:buSzTx/>
              <a:buFontTx/>
              <a:buNone/>
              <a:tabLst/>
              <a:defRPr/>
            </a:pPr>
            <a:r>
              <a:rPr kumimoji="0" lang="zh-CN" altLang="en-US" sz="2800" b="1" i="0" u="none" strike="noStrike" kern="1200" cap="none" spc="0" normalizeH="0" baseline="0" noProof="0">
                <a:ln>
                  <a:noFill/>
                </a:ln>
                <a:solidFill>
                  <a:srgbClr val="003A70"/>
                </a:solidFill>
                <a:effectLst/>
                <a:uLnTx/>
                <a:uFillTx/>
                <a:latin typeface="方正兰亭黑简体" panose="02000500000000000000" pitchFamily="2" charset="-122"/>
                <a:ea typeface="方正兰亭黑简体" panose="02000500000000000000" pitchFamily="2" charset="-122"/>
                <a:cs typeface="+mn-cs"/>
                <a:sym typeface="Arial" panose="020B0604020202020204" pitchFamily="34" charset="0"/>
              </a:rPr>
              <a:t>速度优势</a:t>
            </a:r>
          </a:p>
        </p:txBody>
      </p:sp>
      <p:sp>
        <p:nvSpPr>
          <p:cNvPr id="28" name="文本框 27">
            <a:extLst>
              <a:ext uri="{FF2B5EF4-FFF2-40B4-BE49-F238E27FC236}">
                <a16:creationId xmlns:a16="http://schemas.microsoft.com/office/drawing/2014/main" id="{0F921E3B-2C54-8C3E-EF72-7353A263D211}"/>
              </a:ext>
            </a:extLst>
          </p:cNvPr>
          <p:cNvSpPr txBox="1"/>
          <p:nvPr/>
        </p:nvSpPr>
        <p:spPr>
          <a:xfrm>
            <a:off x="5853653" y="4657458"/>
            <a:ext cx="1110339" cy="954107"/>
          </a:xfrm>
          <a:prstGeom prst="rect">
            <a:avLst/>
          </a:prstGeom>
          <a:noFill/>
        </p:spPr>
        <p:txBody>
          <a:bodyPr wrap="square">
            <a:spAutoFit/>
          </a:bodyPr>
          <a:lstStyle/>
          <a:p>
            <a:pPr marR="0" lvl="0" algn="ctr" defTabSz="1218987" rtl="0" eaLnBrk="1" fontAlgn="auto" latinLnBrk="0" hangingPunct="1">
              <a:lnSpc>
                <a:spcPct val="100000"/>
              </a:lnSpc>
              <a:spcBef>
                <a:spcPts val="1200"/>
              </a:spcBef>
              <a:spcAft>
                <a:spcPts val="0"/>
              </a:spcAft>
              <a:buClrTx/>
              <a:buSzTx/>
              <a:buFontTx/>
              <a:buNone/>
              <a:tabLst/>
              <a:defRPr/>
            </a:pPr>
            <a:r>
              <a:rPr kumimoji="0" lang="zh-CN" altLang="en-US" sz="2800" b="1" i="0" u="none" strike="noStrike" kern="1200" cap="none" spc="0" normalizeH="0" baseline="0" noProof="0">
                <a:ln>
                  <a:noFill/>
                </a:ln>
                <a:solidFill>
                  <a:srgbClr val="A11D22"/>
                </a:solidFill>
                <a:effectLst/>
                <a:uLnTx/>
                <a:uFillTx/>
                <a:latin typeface="方正兰亭黑简体" panose="02000500000000000000" pitchFamily="2" charset="-122"/>
                <a:ea typeface="方正兰亭黑简体" panose="02000500000000000000" pitchFamily="2" charset="-122"/>
                <a:cs typeface="+mn-cs"/>
                <a:sym typeface="Arial" panose="020B0604020202020204" pitchFamily="34" charset="0"/>
              </a:rPr>
              <a:t>成本优势</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71091B-2370-D832-6A33-6DB571472CB0}"/>
              </a:ext>
            </a:extLst>
          </p:cNvPr>
          <p:cNvSpPr>
            <a:spLocks noGrp="1"/>
          </p:cNvSpPr>
          <p:nvPr>
            <p:ph type="ctrTitle"/>
          </p:nvPr>
        </p:nvSpPr>
        <p:spPr/>
        <p:txBody>
          <a:bodyPr/>
          <a:lstStyle/>
          <a:p>
            <a:r>
              <a:rPr lang="zh-CN" altLang="en-US">
                <a:latin typeface="方正兰亭粗黑简体" panose="02000500000000000000" pitchFamily="2" charset="-122"/>
                <a:ea typeface="方正兰亭粗黑简体" panose="02000500000000000000" pitchFamily="2" charset="-122"/>
                <a:cs typeface="Arial"/>
                <a:sym typeface="Arial" panose="020B0604020202020204" pitchFamily="34" charset="0"/>
              </a:rPr>
              <a:t>丰富深厚的全球临床开发管线</a:t>
            </a:r>
            <a:endParaRPr lang="en-US">
              <a:sym typeface="Arial" panose="020B0604020202020204" pitchFamily="34" charset="0"/>
            </a:endParaRPr>
          </a:p>
        </p:txBody>
      </p:sp>
      <p:graphicFrame>
        <p:nvGraphicFramePr>
          <p:cNvPr id="2" name="Table 7">
            <a:extLst>
              <a:ext uri="{FF2B5EF4-FFF2-40B4-BE49-F238E27FC236}">
                <a16:creationId xmlns:a16="http://schemas.microsoft.com/office/drawing/2014/main" id="{C016AE50-D509-28BE-A761-9F039195B4FD}"/>
              </a:ext>
            </a:extLst>
          </p:cNvPr>
          <p:cNvGraphicFramePr>
            <a:graphicFrameLocks noGrp="1"/>
          </p:cNvGraphicFramePr>
          <p:nvPr>
            <p:custDataLst>
              <p:tags r:id="rId1"/>
            </p:custDataLst>
            <p:extLst>
              <p:ext uri="{D42A27DB-BD31-4B8C-83A1-F6EECF244321}">
                <p14:modId xmlns:p14="http://schemas.microsoft.com/office/powerpoint/2010/main" val="1825341580"/>
              </p:ext>
            </p:extLst>
          </p:nvPr>
        </p:nvGraphicFramePr>
        <p:xfrm>
          <a:off x="471544" y="1429150"/>
          <a:ext cx="2235522" cy="4695325"/>
        </p:xfrm>
        <a:graphic>
          <a:graphicData uri="http://schemas.openxmlformats.org/drawingml/2006/table">
            <a:tbl>
              <a:tblPr firstRow="1" bandRow="1">
                <a:tableStyleId>{5C22544A-7EE6-4342-B048-85BDC9FD1C3A}</a:tableStyleId>
              </a:tblPr>
              <a:tblGrid>
                <a:gridCol w="139110">
                  <a:extLst>
                    <a:ext uri="{9D8B030D-6E8A-4147-A177-3AD203B41FA5}">
                      <a16:colId xmlns:a16="http://schemas.microsoft.com/office/drawing/2014/main" val="1966573066"/>
                    </a:ext>
                  </a:extLst>
                </a:gridCol>
                <a:gridCol w="675105">
                  <a:extLst>
                    <a:ext uri="{9D8B030D-6E8A-4147-A177-3AD203B41FA5}">
                      <a16:colId xmlns:a16="http://schemas.microsoft.com/office/drawing/2014/main" val="3207876579"/>
                    </a:ext>
                  </a:extLst>
                </a:gridCol>
                <a:gridCol w="232281">
                  <a:extLst>
                    <a:ext uri="{9D8B030D-6E8A-4147-A177-3AD203B41FA5}">
                      <a16:colId xmlns:a16="http://schemas.microsoft.com/office/drawing/2014/main" val="803781131"/>
                    </a:ext>
                  </a:extLst>
                </a:gridCol>
                <a:gridCol w="250033">
                  <a:extLst>
                    <a:ext uri="{9D8B030D-6E8A-4147-A177-3AD203B41FA5}">
                      <a16:colId xmlns:a16="http://schemas.microsoft.com/office/drawing/2014/main" val="191485515"/>
                    </a:ext>
                  </a:extLst>
                </a:gridCol>
                <a:gridCol w="938993">
                  <a:extLst>
                    <a:ext uri="{9D8B030D-6E8A-4147-A177-3AD203B41FA5}">
                      <a16:colId xmlns:a16="http://schemas.microsoft.com/office/drawing/2014/main" val="2978266358"/>
                    </a:ext>
                  </a:extLst>
                </a:gridCol>
              </a:tblGrid>
              <a:tr h="215553">
                <a:tc gridSpan="4">
                  <a:txBody>
                    <a:bodyPr/>
                    <a:lstStyle/>
                    <a:p>
                      <a:pPr marL="0" indent="0" algn="l" defTabSz="914377" rtl="0" eaLnBrk="1" latinLnBrk="0" hangingPunct="1">
                        <a:lnSpc>
                          <a:spcPct val="80000"/>
                        </a:lnSpc>
                        <a:spcBef>
                          <a:spcPts val="100"/>
                        </a:spcBef>
                      </a:pPr>
                      <a:r>
                        <a:rPr lang="en-US" sz="900" b="1" kern="1200" spc="0" err="1">
                          <a:solidFill>
                            <a:schemeClr val="bg1"/>
                          </a:solidFill>
                          <a:latin typeface="Arial" panose="020B0604020202020204" pitchFamily="34" charset="0"/>
                          <a:ea typeface="+mn-ea"/>
                          <a:cs typeface="Arial" panose="020B0604020202020204" pitchFamily="34" charset="0"/>
                        </a:rPr>
                        <a:t>Sonrotoclax</a:t>
                      </a:r>
                      <a:endParaRPr lang="en-US" sz="900" b="1" kern="1200"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marL="0" indent="0" algn="l" defTabSz="914377" rtl="0" eaLnBrk="1" latinLnBrk="0" hangingPunct="1">
                        <a:lnSpc>
                          <a:spcPct val="80000"/>
                        </a:lnSpc>
                        <a:spcBef>
                          <a:spcPts val="100"/>
                        </a:spcBef>
                      </a:pPr>
                      <a:endParaRPr lang="en-US" sz="900" b="1" kern="1200" spc="0">
                        <a:solidFill>
                          <a:schemeClr val="bg2"/>
                        </a:solidFill>
                        <a:latin typeface="+mn-lt"/>
                        <a:ea typeface="+mn-ea"/>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377" rtl="0" eaLnBrk="1" latinLnBrk="0" hangingPunct="1">
                        <a:lnSpc>
                          <a:spcPct val="80000"/>
                        </a:lnSpc>
                        <a:spcBef>
                          <a:spcPts val="100"/>
                        </a:spcBef>
                      </a:pPr>
                      <a:endParaRPr lang="en-US" sz="900" b="1" kern="1200" spc="0">
                        <a:solidFill>
                          <a:schemeClr val="bg1"/>
                        </a:solidFill>
                        <a:latin typeface="+mn-lt"/>
                        <a:ea typeface="+mn-ea"/>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BCL2</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6034177"/>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101 </a:t>
                      </a:r>
                      <a:r>
                        <a:rPr lang="en-US" altLang="zh-CN" sz="700" b="1" kern="1200" spc="0">
                          <a:solidFill>
                            <a:schemeClr val="bg1"/>
                          </a:solidFill>
                          <a:latin typeface="Arial" panose="020B0604020202020204" pitchFamily="34" charset="0"/>
                          <a:ea typeface="+mn-ea"/>
                          <a:cs typeface="Arial" panose="020B0604020202020204" pitchFamily="34" charset="0"/>
                        </a:rPr>
                        <a:t>B</a:t>
                      </a:r>
                      <a:r>
                        <a:rPr lang="zh-CN" altLang="en-US" sz="700" b="1" kern="1200" spc="0">
                          <a:solidFill>
                            <a:schemeClr val="bg1"/>
                          </a:solidFill>
                          <a:latin typeface="Arial" panose="020B0604020202020204" pitchFamily="34" charset="0"/>
                          <a:ea typeface="+mn-ea"/>
                          <a:cs typeface="Arial" panose="020B0604020202020204" pitchFamily="34" charset="0"/>
                        </a:rPr>
                        <a:t>细胞恶性肿瘤</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tx1">
                          <a:lumMod val="9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10064035"/>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102 </a:t>
                      </a:r>
                      <a:r>
                        <a:rPr lang="en-US" altLang="zh-CN" sz="700" b="1" kern="1200" spc="0">
                          <a:solidFill>
                            <a:schemeClr val="bg1"/>
                          </a:solidFill>
                          <a:latin typeface="Arial" panose="020B0604020202020204" pitchFamily="34" charset="0"/>
                          <a:ea typeface="+mn-ea"/>
                          <a:cs typeface="Arial" panose="020B0604020202020204" pitchFamily="34" charset="0"/>
                        </a:rPr>
                        <a:t>B</a:t>
                      </a:r>
                      <a:r>
                        <a:rPr lang="zh-CN" altLang="en-US" sz="700" b="1" kern="1200" spc="0">
                          <a:solidFill>
                            <a:schemeClr val="bg1"/>
                          </a:solidFill>
                          <a:latin typeface="Arial" panose="020B0604020202020204" pitchFamily="34" charset="0"/>
                          <a:ea typeface="+mn-ea"/>
                          <a:cs typeface="Arial" panose="020B0604020202020204" pitchFamily="34" charset="0"/>
                        </a:rPr>
                        <a:t>细胞恶性肿瘤</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tcPr>
                </a:tc>
                <a:extLst>
                  <a:ext uri="{0D108BD9-81ED-4DB2-BD59-A6C34878D82A}">
                    <a16:rowId xmlns:a16="http://schemas.microsoft.com/office/drawing/2014/main" val="3916728545"/>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103 AML/MDS</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tcPr>
                </a:tc>
                <a:extLst>
                  <a:ext uri="{0D108BD9-81ED-4DB2-BD59-A6C34878D82A}">
                    <a16:rowId xmlns:a16="http://schemas.microsoft.com/office/drawing/2014/main" val="2960826099"/>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105 MM t（11;14）</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tcPr>
                </a:tc>
                <a:extLst>
                  <a:ext uri="{0D108BD9-81ED-4DB2-BD59-A6C34878D82A}">
                    <a16:rowId xmlns:a16="http://schemas.microsoft.com/office/drawing/2014/main" val="2257094269"/>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108 </a:t>
                      </a:r>
                      <a:r>
                        <a:rPr lang="zh-CN" altLang="en-US" sz="700" b="1" kern="1200" spc="0">
                          <a:solidFill>
                            <a:schemeClr val="bg1"/>
                          </a:solidFill>
                          <a:latin typeface="Arial" panose="020B0604020202020204" pitchFamily="34" charset="0"/>
                          <a:ea typeface="+mn-ea"/>
                          <a:cs typeface="Arial" panose="020B0604020202020204" pitchFamily="34" charset="0"/>
                        </a:rPr>
                        <a:t>剂量递增</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tcPr>
                </a:tc>
                <a:extLst>
                  <a:ext uri="{0D108BD9-81ED-4DB2-BD59-A6C34878D82A}">
                    <a16:rowId xmlns:a16="http://schemas.microsoft.com/office/drawing/2014/main" val="3848560299"/>
                  </a:ext>
                </a:extLst>
              </a:tr>
              <a:tr h="172443">
                <a:tc gridSpan="4">
                  <a:txBody>
                    <a:bodyPr/>
                    <a:lstStyle/>
                    <a:p>
                      <a:pPr>
                        <a:lnSpc>
                          <a:spcPct val="80000"/>
                        </a:lnSpc>
                      </a:pPr>
                      <a:r>
                        <a:rPr lang="en-US" sz="900" b="1" kern="1200" spc="0">
                          <a:solidFill>
                            <a:schemeClr val="bg1"/>
                          </a:solidFill>
                          <a:latin typeface="Arial" panose="020B0604020202020204" pitchFamily="34" charset="0"/>
                          <a:ea typeface="+mn-ea"/>
                          <a:cs typeface="Arial" panose="020B0604020202020204" pitchFamily="34" charset="0"/>
                        </a:rPr>
                        <a:t>BGB-43395</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hMerge="1">
                  <a:txBody>
                    <a:bodyPr/>
                    <a:lstStyle/>
                    <a:p>
                      <a:pPr>
                        <a:lnSpc>
                          <a:spcPct val="80000"/>
                        </a:lnSpc>
                      </a:pPr>
                      <a:endParaRPr lang="en-US" sz="900" b="1" spc="0" baseline="30000">
                        <a:solidFill>
                          <a:schemeClr val="bg2"/>
                        </a:solidFill>
                        <a:latin typeface="+mn-lt"/>
                      </a:endParaRPr>
                    </a:p>
                  </a:txBody>
                  <a:tcPr marL="0" marR="27432" marT="27432" marB="9144" anchor="b">
                    <a:lnL w="12700" cmpd="sng">
                      <a:noFill/>
                    </a:lnL>
                  </a:tcPr>
                </a:tc>
                <a:tc hMerge="1">
                  <a:txBody>
                    <a:bodyPr/>
                    <a:lstStyle/>
                    <a:p>
                      <a:pPr>
                        <a:lnSpc>
                          <a:spcPct val="80000"/>
                        </a:lnSpc>
                      </a:pPr>
                      <a:endParaRPr lang="en-US" sz="900" b="1" spc="0" baseline="30000">
                        <a:solidFill>
                          <a:schemeClr val="bg1"/>
                        </a:solidFill>
                        <a:latin typeface="+mn-lt"/>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CDK4</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0" baseline="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3485737"/>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101/102 BC &amp;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4091166"/>
                  </a:ext>
                </a:extLst>
              </a:tr>
              <a:tr h="172443">
                <a:tc gridSpan="4">
                  <a:txBody>
                    <a:bodyPr/>
                    <a:lstStyle/>
                    <a:p>
                      <a:pPr marL="0" indent="0" algn="l">
                        <a:lnSpc>
                          <a:spcPct val="80000"/>
                        </a:lnSpc>
                        <a:spcBef>
                          <a:spcPts val="100"/>
                        </a:spcBef>
                      </a:pPr>
                      <a:r>
                        <a:rPr lang="en-US" sz="900" b="1" spc="0">
                          <a:solidFill>
                            <a:schemeClr val="bg1"/>
                          </a:solidFill>
                          <a:latin typeface="Arial" panose="020B0604020202020204" pitchFamily="34" charset="0"/>
                          <a:ea typeface="+mn-ea"/>
                          <a:cs typeface="Arial" panose="020B0604020202020204" pitchFamily="34" charset="0"/>
                        </a:rPr>
                        <a:t>BGB-53038</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lnL w="12700" cmpd="sng">
                      <a:noFill/>
                    </a:lnL>
                  </a:tcPr>
                </a:tc>
                <a:tc hMerge="1">
                  <a:txBody>
                    <a:bodyPr/>
                    <a:lstStyle/>
                    <a:p>
                      <a:pPr marL="0" indent="0" algn="l">
                        <a:lnSpc>
                          <a:spcPct val="80000"/>
                        </a:lnSpc>
                        <a:spcBef>
                          <a:spcPts val="100"/>
                        </a:spcBef>
                      </a:pPr>
                      <a:endParaRPr lang="en-US" sz="900" b="1" spc="0">
                        <a:solidFill>
                          <a:schemeClr val="bg1"/>
                        </a:solidFill>
                        <a:latin typeface="+mn-lt"/>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zh-CN" altLang="en-US" sz="900" b="1" spc="20" baseline="0">
                          <a:solidFill>
                            <a:schemeClr val="bg1"/>
                          </a:solidFill>
                          <a:latin typeface="Arial" panose="020B0604020202020204" pitchFamily="34" charset="0"/>
                          <a:ea typeface="+mn-ea"/>
                          <a:cs typeface="Arial" panose="020B0604020202020204" pitchFamily="34" charset="0"/>
                        </a:rPr>
                        <a:t>泛</a:t>
                      </a:r>
                      <a:r>
                        <a:rPr lang="en-US" sz="900" b="1" spc="20" baseline="0">
                          <a:solidFill>
                            <a:schemeClr val="bg1"/>
                          </a:solidFill>
                          <a:latin typeface="Arial" panose="020B0604020202020204" pitchFamily="34" charset="0"/>
                          <a:ea typeface="+mn-ea"/>
                          <a:cs typeface="Arial" panose="020B0604020202020204" pitchFamily="34" charset="0"/>
                        </a:rPr>
                        <a:t>KRAS</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0" baseline="0">
                        <a:solidFill>
                          <a:schemeClr val="bg2"/>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289092"/>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101 </a:t>
                      </a:r>
                      <a:r>
                        <a:rPr lang="zh-CN" altLang="en-US" sz="700" b="1" kern="1200" spc="0">
                          <a:solidFill>
                            <a:schemeClr val="bg1"/>
                          </a:solidFill>
                          <a:latin typeface="Arial" panose="020B0604020202020204" pitchFamily="34" charset="0"/>
                          <a:ea typeface="+mn-ea"/>
                          <a:cs typeface="Arial" panose="020B0604020202020204" pitchFamily="34" charset="0"/>
                        </a:rPr>
                        <a:t>实体瘤</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13830101"/>
                  </a:ext>
                </a:extLst>
              </a:tr>
              <a:tr h="172443">
                <a:tc gridSpan="4">
                  <a:txBody>
                    <a:bodyPr/>
                    <a:lstStyle/>
                    <a:p>
                      <a:pPr>
                        <a:lnSpc>
                          <a:spcPct val="80000"/>
                        </a:lnSpc>
                      </a:pPr>
                      <a:r>
                        <a:rPr lang="en-US" sz="900" b="1" kern="1200" spc="0">
                          <a:solidFill>
                            <a:schemeClr val="bg1"/>
                          </a:solidFill>
                          <a:latin typeface="Arial" panose="020B0604020202020204" pitchFamily="34" charset="0"/>
                          <a:ea typeface="+mn-ea"/>
                          <a:cs typeface="Arial" panose="020B0604020202020204" pitchFamily="34" charset="0"/>
                        </a:rPr>
                        <a:t>BG-C9074</a:t>
                      </a:r>
                      <a:r>
                        <a:rPr lang="en-US" sz="900" b="1" kern="1200" spc="0" baseline="30000">
                          <a:solidFill>
                            <a:schemeClr val="bg1"/>
                          </a:solidFill>
                          <a:latin typeface="Arial" panose="020B0604020202020204" pitchFamily="34" charset="0"/>
                          <a:ea typeface="+mn-ea"/>
                          <a:cs typeface="Arial" panose="020B0604020202020204" pitchFamily="34" charset="0"/>
                        </a:rPr>
                        <a:t>1</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hMerge="1">
                  <a:txBody>
                    <a:bodyPr/>
                    <a:lstStyle/>
                    <a:p>
                      <a:endParaRPr lang="en-US"/>
                    </a:p>
                  </a:txBody>
                  <a:tcPr/>
                </a:tc>
                <a:tc hMerge="1">
                  <a:txBody>
                    <a:bodyPr/>
                    <a:lstStyle/>
                    <a:p>
                      <a:pPr>
                        <a:lnSpc>
                          <a:spcPct val="80000"/>
                        </a:lnSpc>
                      </a:pPr>
                      <a:endParaRPr lang="en-US" sz="900" b="1" spc="0" baseline="30000">
                        <a:solidFill>
                          <a:schemeClr val="bg1"/>
                        </a:solidFill>
                        <a:latin typeface="+mn-lt"/>
                      </a:endParaRPr>
                    </a:p>
                  </a:txBody>
                  <a:tcPr marL="0" marR="27432" marT="27432" marB="9144" anchor="b"/>
                </a:tc>
                <a:tc>
                  <a:txBody>
                    <a:bodyPr/>
                    <a:lstStyle/>
                    <a:p>
                      <a:pPr marL="0" indent="0" algn="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B7H4 ADC</a:t>
                      </a:r>
                      <a:endParaRPr lang="en-US" sz="900" b="1" spc="0" baseline="0">
                        <a:solidFill>
                          <a:schemeClr val="bg2"/>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899734"/>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101 </a:t>
                      </a:r>
                      <a:r>
                        <a:rPr lang="zh-CN" altLang="en-US" sz="700" b="1" spc="0">
                          <a:solidFill>
                            <a:schemeClr val="bg1"/>
                          </a:solidFill>
                          <a:latin typeface="Arial" panose="020B0604020202020204" pitchFamily="34" charset="0"/>
                          <a:ea typeface="+mn-ea"/>
                          <a:cs typeface="Arial" panose="020B0604020202020204" pitchFamily="34" charset="0"/>
                        </a:rPr>
                        <a:t>实体瘤</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559714"/>
                  </a:ext>
                </a:extLst>
              </a:tr>
              <a:tr h="178294">
                <a:tc gridSpan="4">
                  <a:txBody>
                    <a:bodyPr/>
                    <a:lstStyle/>
                    <a:p>
                      <a:pPr marL="0" indent="0" algn="l">
                        <a:lnSpc>
                          <a:spcPct val="80000"/>
                        </a:lnSpc>
                        <a:spcBef>
                          <a:spcPts val="100"/>
                        </a:spcBef>
                      </a:pPr>
                      <a:r>
                        <a:rPr lang="en-US" sz="900" b="1" spc="0">
                          <a:solidFill>
                            <a:schemeClr val="bg1"/>
                          </a:solidFill>
                          <a:latin typeface="Arial" panose="020B0604020202020204" pitchFamily="34" charset="0"/>
                          <a:ea typeface="+mn-ea"/>
                          <a:cs typeface="Arial" panose="020B0604020202020204" pitchFamily="34" charset="0"/>
                        </a:rPr>
                        <a:t>BG-60366</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hMerge="1">
                  <a:txBody>
                    <a:bodyPr/>
                    <a:lstStyle/>
                    <a:p>
                      <a:endParaRPr lang="en-US"/>
                    </a:p>
                  </a:txBody>
                  <a:tcPr/>
                </a:tc>
                <a:tc hMerge="1">
                  <a:txBody>
                    <a:bodyPr/>
                    <a:lstStyle/>
                    <a:p>
                      <a:pPr marL="0" indent="0" algn="l">
                        <a:lnSpc>
                          <a:spcPct val="80000"/>
                        </a:lnSpc>
                        <a:spcBef>
                          <a:spcPts val="100"/>
                        </a:spcBef>
                      </a:pPr>
                      <a:endParaRPr lang="en-US" sz="900" b="1" spc="0">
                        <a:solidFill>
                          <a:schemeClr val="bg1"/>
                        </a:solidFill>
                        <a:latin typeface="+mn-lt"/>
                      </a:endParaRPr>
                    </a:p>
                  </a:txBody>
                  <a:tcPr marL="0" marR="27432" marT="27432" marB="9144" anchor="b"/>
                </a:tc>
                <a:tc>
                  <a:txBody>
                    <a:bodyPr/>
                    <a:lstStyle/>
                    <a:p>
                      <a:pPr algn="r"/>
                      <a:r>
                        <a:rPr lang="en-US" sz="900" b="1" spc="20" baseline="0">
                          <a:solidFill>
                            <a:schemeClr val="bg1"/>
                          </a:solidFill>
                          <a:latin typeface="Arial" panose="020B0604020202020204" pitchFamily="34" charset="0"/>
                          <a:ea typeface="+mn-ea"/>
                          <a:cs typeface="Arial" panose="020B0604020202020204" pitchFamily="34" charset="0"/>
                        </a:rPr>
                        <a:t>EGFR CDAC</a:t>
                      </a:r>
                      <a:endParaRPr lang="en-US">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7174910"/>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101 </a:t>
                      </a:r>
                      <a:r>
                        <a:rPr lang="zh-CN" altLang="en-US" sz="700" b="1" kern="1200" spc="0">
                          <a:solidFill>
                            <a:schemeClr val="bg1"/>
                          </a:solidFill>
                          <a:latin typeface="Arial" panose="020B0604020202020204" pitchFamily="34" charset="0"/>
                          <a:ea typeface="+mn-ea"/>
                          <a:cs typeface="Arial" panose="020B0604020202020204" pitchFamily="34" charset="0"/>
                        </a:rPr>
                        <a:t>实体瘤</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2967460"/>
                  </a:ext>
                </a:extLst>
              </a:tr>
              <a:tr h="172443">
                <a:tc gridSpan="2">
                  <a:txBody>
                    <a:bodyPr/>
                    <a:lstStyle/>
                    <a:p>
                      <a:pPr marL="0" indent="0" algn="l" defTabSz="914377" rtl="0" eaLnBrk="1" latinLnBrk="0" hangingPunct="1">
                        <a:lnSpc>
                          <a:spcPct val="80000"/>
                        </a:lnSpc>
                        <a:spcBef>
                          <a:spcPts val="100"/>
                        </a:spcBef>
                      </a:pPr>
                      <a:r>
                        <a:rPr lang="en-US" sz="900" b="1" kern="1200" spc="0">
                          <a:solidFill>
                            <a:schemeClr val="bg1"/>
                          </a:solidFill>
                          <a:latin typeface="Arial" panose="020B0604020202020204" pitchFamily="34" charset="0"/>
                          <a:ea typeface="+mn-ea"/>
                          <a:cs typeface="Arial" panose="020B0604020202020204" pitchFamily="34" charset="0"/>
                        </a:rPr>
                        <a:t>BG-58067</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3">
                  <a:txBody>
                    <a:bodyPr/>
                    <a:lstStyle/>
                    <a:p>
                      <a:pPr algn="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MTA</a:t>
                      </a:r>
                      <a:r>
                        <a:rPr lang="zh-CN" altLang="en-US" sz="900" b="1" spc="0" baseline="0">
                          <a:solidFill>
                            <a:schemeClr val="bg1"/>
                          </a:solidFill>
                          <a:latin typeface="Arial" panose="020B0604020202020204" pitchFamily="34" charset="0"/>
                          <a:ea typeface="+mn-ea"/>
                          <a:cs typeface="Arial" panose="020B0604020202020204" pitchFamily="34" charset="0"/>
                        </a:rPr>
                        <a:t>协同</a:t>
                      </a:r>
                      <a:r>
                        <a:rPr lang="en-US" sz="900" b="1" spc="0" baseline="0">
                          <a:solidFill>
                            <a:schemeClr val="bg1"/>
                          </a:solidFill>
                          <a:latin typeface="Arial" panose="020B0604020202020204" pitchFamily="34" charset="0"/>
                          <a:ea typeface="+mn-ea"/>
                          <a:cs typeface="Arial" panose="020B0604020202020204" pitchFamily="34" charset="0"/>
                        </a:rPr>
                        <a:t>PRMT5</a:t>
                      </a:r>
                      <a:r>
                        <a:rPr lang="zh-CN" altLang="en-US" sz="900" b="1" spc="0" baseline="0">
                          <a:solidFill>
                            <a:schemeClr val="bg1"/>
                          </a:solidFill>
                          <a:latin typeface="Arial" panose="020B0604020202020204" pitchFamily="34" charset="0"/>
                          <a:ea typeface="+mn-ea"/>
                          <a:cs typeface="Arial" panose="020B0604020202020204" pitchFamily="34" charset="0"/>
                        </a:rPr>
                        <a:t>抑制剂</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indent="0" algn="r">
                        <a:lnSpc>
                          <a:spcPct val="80000"/>
                        </a:lnSpc>
                      </a:pPr>
                      <a:r>
                        <a:rPr lang="en-US" sz="900" b="1" spc="0" baseline="0">
                          <a:solidFill>
                            <a:schemeClr val="bg1"/>
                          </a:solidFill>
                          <a:latin typeface="+mn-lt"/>
                        </a:rPr>
                        <a:t>SMAC mimetic</a:t>
                      </a:r>
                      <a:endParaRPr lang="en-US" sz="700" b="1" spc="0" baseline="0">
                        <a:solidFill>
                          <a:schemeClr val="bg1"/>
                        </a:solidFill>
                        <a:latin typeface="+mn-lt"/>
                      </a:endParaRPr>
                    </a:p>
                  </a:txBody>
                  <a:tcPr marL="0" marR="27432" marT="27432" marB="9144" anchor="b">
                    <a:lnL w="12700" cmpd="sng">
                      <a:noFill/>
                    </a:lnL>
                  </a:tcPr>
                </a:tc>
                <a:extLst>
                  <a:ext uri="{0D108BD9-81ED-4DB2-BD59-A6C34878D82A}">
                    <a16:rowId xmlns:a16="http://schemas.microsoft.com/office/drawing/2014/main" val="3534083383"/>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tcPr>
                </a:tc>
                <a:extLst>
                  <a:ext uri="{0D108BD9-81ED-4DB2-BD59-A6C34878D82A}">
                    <a16:rowId xmlns:a16="http://schemas.microsoft.com/office/drawing/2014/main" val="2759812835"/>
                  </a:ext>
                </a:extLst>
              </a:tr>
              <a:tr h="172443">
                <a:tc gridSpan="4">
                  <a:txBody>
                    <a:bodyPr/>
                    <a:lstStyle/>
                    <a:p>
                      <a:pPr>
                        <a:lnSpc>
                          <a:spcPct val="80000"/>
                        </a:lnSpc>
                      </a:pPr>
                      <a:r>
                        <a:rPr lang="en-US" altLang="zh-CN" sz="900" b="1" kern="1200" spc="0">
                          <a:solidFill>
                            <a:schemeClr val="bg1"/>
                          </a:solidFill>
                          <a:latin typeface="Arial" panose="020B0604020202020204" pitchFamily="34" charset="0"/>
                          <a:ea typeface="+mn-ea"/>
                          <a:cs typeface="Arial" panose="020B0604020202020204" pitchFamily="34" charset="0"/>
                        </a:rPr>
                        <a:t>BG-89894</a:t>
                      </a:r>
                      <a:r>
                        <a:rPr lang="en-US" altLang="zh-CN" sz="900" b="1" kern="1200" spc="0" baseline="30000">
                          <a:solidFill>
                            <a:schemeClr val="bg1"/>
                          </a:solidFill>
                          <a:latin typeface="Arial" panose="020B0604020202020204" pitchFamily="34" charset="0"/>
                          <a:ea typeface="+mn-ea"/>
                          <a:cs typeface="Arial" panose="020B0604020202020204" pitchFamily="34" charset="0"/>
                        </a:rPr>
                        <a:t>2</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900" b="1" spc="0" baseline="30000">
                        <a:solidFill>
                          <a:schemeClr val="bg2"/>
                        </a:solidFill>
                        <a:latin typeface="+mn-lt"/>
                      </a:endParaRPr>
                    </a:p>
                  </a:txBody>
                  <a:tcPr marL="0" marR="27432" marT="27432" marB="9144" anchor="b">
                    <a:lnL w="12700" cmpd="sng">
                      <a:noFill/>
                    </a:lnL>
                  </a:tcPr>
                </a:tc>
                <a:tc hMerge="1">
                  <a:txBody>
                    <a:bodyPr/>
                    <a:lstStyle/>
                    <a:p>
                      <a:pPr>
                        <a:lnSpc>
                          <a:spcPct val="80000"/>
                        </a:lnSpc>
                      </a:pPr>
                      <a:endParaRPr lang="en-US" sz="900" b="1" spc="0" baseline="30000">
                        <a:solidFill>
                          <a:schemeClr val="bg1"/>
                        </a:solidFill>
                        <a:latin typeface="+mn-lt"/>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MAT2A</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0" baseline="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3244953"/>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101 </a:t>
                      </a:r>
                      <a:r>
                        <a:rPr lang="zh-CN" altLang="en-US" sz="700" b="1" kern="1200" spc="0">
                          <a:solidFill>
                            <a:schemeClr val="bg1"/>
                          </a:solidFill>
                          <a:latin typeface="Arial" panose="020B0604020202020204" pitchFamily="34" charset="0"/>
                          <a:ea typeface="+mn-ea"/>
                          <a:cs typeface="Arial" panose="020B0604020202020204" pitchFamily="34" charset="0"/>
                        </a:rPr>
                        <a:t>实体瘤</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831200691"/>
                  </a:ext>
                </a:extLst>
              </a:tr>
              <a:tr h="178294">
                <a:tc gridSpan="3">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900" b="1" kern="1200" spc="0">
                          <a:solidFill>
                            <a:schemeClr val="bg1"/>
                          </a:solidFill>
                          <a:latin typeface="Arial" panose="020B0604020202020204" pitchFamily="34" charset="0"/>
                          <a:ea typeface="+mn-ea"/>
                          <a:cs typeface="Arial" panose="020B0604020202020204" pitchFamily="34" charset="0"/>
                        </a:rPr>
                        <a:t>BGB-45035</a:t>
                      </a:r>
                      <a:endParaRPr lang="en-US" sz="900" b="1"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lnSpc>
                          <a:spcPct val="80000"/>
                        </a:lnSpc>
                      </a:pPr>
                      <a:r>
                        <a:rPr lang="en-US" sz="900" b="1" spc="0" baseline="0">
                          <a:solidFill>
                            <a:schemeClr val="bg1"/>
                          </a:solidFill>
                          <a:latin typeface="+mn-lt"/>
                        </a:rPr>
                        <a:t>IRAK4 CDAC</a:t>
                      </a:r>
                      <a:endParaRPr lang="en-US" sz="900" b="1" spc="0" baseline="0">
                        <a:solidFill>
                          <a:schemeClr val="bg2"/>
                        </a:solidFill>
                        <a:latin typeface="+mn-lt"/>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r"/>
                      <a:r>
                        <a:rPr lang="en-US" sz="900" b="1" spc="0" baseline="0">
                          <a:solidFill>
                            <a:schemeClr val="bg1"/>
                          </a:solidFill>
                          <a:latin typeface="Arial" panose="020B0604020202020204" pitchFamily="34" charset="0"/>
                          <a:ea typeface="+mn-ea"/>
                          <a:cs typeface="Arial" panose="020B0604020202020204" pitchFamily="34" charset="0"/>
                        </a:rPr>
                        <a:t>IRAK4 CDAC</a:t>
                      </a:r>
                      <a:endParaRPr lang="en-US">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lnSpc>
                          <a:spcPct val="80000"/>
                        </a:lnSpc>
                      </a:pPr>
                      <a:r>
                        <a:rPr lang="en-US" sz="900" b="1" spc="0" baseline="0">
                          <a:solidFill>
                            <a:schemeClr val="bg1"/>
                          </a:solidFill>
                          <a:latin typeface="+mn-lt"/>
                        </a:rPr>
                        <a:t>SMAC mimetic</a:t>
                      </a:r>
                      <a:endParaRPr lang="en-US" sz="700" b="1" spc="0" baseline="0">
                        <a:solidFill>
                          <a:schemeClr val="bg1"/>
                        </a:solidFill>
                        <a:latin typeface="+mn-lt"/>
                      </a:endParaRPr>
                    </a:p>
                  </a:txBody>
                  <a:tcPr marL="0" marR="27432" marT="27432" marB="9144" anchor="b">
                    <a:lnL w="12700" cmpd="sng">
                      <a:noFill/>
                    </a:lnL>
                    <a:lnR w="12700" cmpd="sng">
                      <a:noFill/>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1051777"/>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2">
                              <a:lumMod val="40000"/>
                              <a:lumOff val="60000"/>
                            </a:schemeClr>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bg2">
                            <a:lumMod val="40000"/>
                            <a:lumOff val="60000"/>
                          </a:schemeClr>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免疫</a:t>
                      </a: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&amp;</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炎症</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428285476"/>
                  </a:ext>
                </a:extLst>
              </a:tr>
              <a:tr h="172443">
                <a:tc gridSpan="4">
                  <a:txBody>
                    <a:bodyPr/>
                    <a:lstStyle/>
                    <a:p>
                      <a:pPr>
                        <a:lnSpc>
                          <a:spcPct val="80000"/>
                        </a:lnSpc>
                      </a:pPr>
                      <a:r>
                        <a:rPr lang="en-US" sz="900" b="1" kern="1200" spc="0">
                          <a:solidFill>
                            <a:schemeClr val="bg1"/>
                          </a:solidFill>
                          <a:latin typeface="Arial" panose="020B0604020202020204" pitchFamily="34" charset="0"/>
                          <a:ea typeface="+mn-ea"/>
                          <a:cs typeface="Arial" panose="020B0604020202020204" pitchFamily="34" charset="0"/>
                        </a:rPr>
                        <a:t>BG-68501</a:t>
                      </a:r>
                      <a:r>
                        <a:rPr lang="en-US" sz="900" b="1" kern="1200" spc="0" baseline="30000">
                          <a:solidFill>
                            <a:schemeClr val="bg1"/>
                          </a:solidFill>
                          <a:latin typeface="Arial" panose="020B0604020202020204" pitchFamily="34" charset="0"/>
                          <a:ea typeface="+mn-ea"/>
                          <a:cs typeface="Arial" panose="020B0604020202020204" pitchFamily="34" charset="0"/>
                        </a:rPr>
                        <a:t>3</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900" b="1" spc="0" baseline="30000">
                        <a:solidFill>
                          <a:schemeClr val="bg2"/>
                        </a:solidFill>
                        <a:latin typeface="+mn-lt"/>
                      </a:endParaRPr>
                    </a:p>
                  </a:txBody>
                  <a:tcPr marL="0" marR="27432" marT="27432" marB="9144" anchor="b">
                    <a:lnL w="12700" cmpd="sng">
                      <a:noFill/>
                    </a:lnL>
                  </a:tcPr>
                </a:tc>
                <a:tc hMerge="1">
                  <a:txBody>
                    <a:bodyPr/>
                    <a:lstStyle/>
                    <a:p>
                      <a:pPr>
                        <a:lnSpc>
                          <a:spcPct val="80000"/>
                        </a:lnSpc>
                      </a:pPr>
                      <a:endParaRPr lang="en-US" sz="900" b="1" spc="0" baseline="30000">
                        <a:solidFill>
                          <a:schemeClr val="bg1"/>
                        </a:solidFill>
                        <a:latin typeface="+mn-lt"/>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CDK2</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0" baseline="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2491968"/>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BC &amp;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839401407"/>
                  </a:ext>
                </a:extLst>
              </a:tr>
              <a:tr h="172443">
                <a:tc gridSpan="4">
                  <a:txBody>
                    <a:bodyPr/>
                    <a:lstStyle/>
                    <a:p>
                      <a:pPr>
                        <a:lnSpc>
                          <a:spcPct val="80000"/>
                        </a:lnSpc>
                      </a:pPr>
                      <a:r>
                        <a:rPr lang="en-US" sz="900" b="1" kern="1200" spc="0">
                          <a:solidFill>
                            <a:schemeClr val="bg1"/>
                          </a:solidFill>
                          <a:latin typeface="Arial" panose="020B0604020202020204" pitchFamily="34" charset="0"/>
                          <a:ea typeface="+mn-ea"/>
                          <a:cs typeface="Arial" panose="020B0604020202020204" pitchFamily="34" charset="0"/>
                        </a:rPr>
                        <a:t>BG-C354</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mpd="sng">
                      <a:noFill/>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900" b="1" spc="0" baseline="30000">
                        <a:solidFill>
                          <a:schemeClr val="bg2"/>
                        </a:solidFill>
                        <a:latin typeface="+mn-lt"/>
                      </a:endParaRPr>
                    </a:p>
                  </a:txBody>
                  <a:tcPr marL="0" marR="27432" marT="27432" marB="9144" anchor="b">
                    <a:lnL w="12700" cmpd="sng">
                      <a:noFill/>
                    </a:lnL>
                  </a:tcPr>
                </a:tc>
                <a:tc hMerge="1">
                  <a:txBody>
                    <a:bodyPr/>
                    <a:lstStyle/>
                    <a:p>
                      <a:pPr>
                        <a:lnSpc>
                          <a:spcPct val="80000"/>
                        </a:lnSpc>
                      </a:pPr>
                      <a:endParaRPr lang="en-US" sz="900" b="1" spc="0" baseline="30000">
                        <a:solidFill>
                          <a:schemeClr val="bg1"/>
                        </a:solidFill>
                        <a:latin typeface="+mn-lt"/>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B7H3 ADC</a:t>
                      </a:r>
                      <a:endParaRPr lang="en-US" sz="900" b="1" spc="0" baseline="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388598"/>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41705454"/>
                  </a:ext>
                </a:extLst>
              </a:tr>
              <a:tr h="172443">
                <a:tc gridSpan="4">
                  <a:txBody>
                    <a:bodyPr/>
                    <a:lstStyle/>
                    <a:p>
                      <a:pP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BG-C477</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900" b="1" spc="0" baseline="30000">
                        <a:solidFill>
                          <a:schemeClr val="bg2"/>
                        </a:solidFill>
                        <a:latin typeface="+mn-lt"/>
                      </a:endParaRPr>
                    </a:p>
                  </a:txBody>
                  <a:tcPr marL="0" marR="27432" marT="27432" marB="9144" anchor="b">
                    <a:lnL w="12700" cmpd="sng">
                      <a:noFill/>
                    </a:lnL>
                  </a:tcPr>
                </a:tc>
                <a:tc hMerge="1">
                  <a:txBody>
                    <a:bodyPr/>
                    <a:lstStyle/>
                    <a:p>
                      <a:pPr>
                        <a:lnSpc>
                          <a:spcPct val="80000"/>
                        </a:lnSpc>
                      </a:pPr>
                      <a:endParaRPr lang="en-US" sz="900" b="1" spc="0" baseline="0">
                        <a:solidFill>
                          <a:schemeClr val="bg1"/>
                        </a:solidFill>
                        <a:latin typeface="+mn-lt"/>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CEA ADC</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020630"/>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accent1">
                            <a:lumMod val="40000"/>
                            <a:lumOff val="60000"/>
                          </a:schemeClr>
                        </a:solidFill>
                        <a:effectLst/>
                        <a:uLnTx/>
                        <a:uFillTx/>
                        <a:latin typeface="+mn-lt"/>
                        <a:ea typeface="+mn-ea"/>
                        <a:cs typeface="+mn-cs"/>
                      </a:endParaRPr>
                    </a:p>
                  </a:txBody>
                  <a:tcPr marL="0" marR="27432" marT="27432" marB="0" anchor="ctr">
                    <a:lnL w="12700" cmpd="sng">
                      <a:noFill/>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34095465"/>
                  </a:ext>
                </a:extLst>
              </a:tr>
              <a:tr h="172443">
                <a:tc gridSpan="3">
                  <a:txBody>
                    <a:bodyPr/>
                    <a:lstStyle/>
                    <a:p>
                      <a:pP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BG-C137</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900" b="1" spc="0" baseline="30000">
                        <a:solidFill>
                          <a:schemeClr val="bg2"/>
                        </a:solidFill>
                        <a:latin typeface="+mn-lt"/>
                      </a:endParaRPr>
                    </a:p>
                  </a:txBody>
                  <a:tcPr marL="0" marR="27432" marT="27432" marB="9144" anchor="b">
                    <a:lnL w="12700" cmpd="sng">
                      <a:noFill/>
                    </a:lnL>
                  </a:tcPr>
                </a:tc>
                <a:tc gridSpan="2">
                  <a:txBody>
                    <a:bodyPr/>
                    <a:lstStyle/>
                    <a:p>
                      <a:pPr algn="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FGFR2b ADC</a:t>
                      </a:r>
                    </a:p>
                  </a:txBody>
                  <a:tcPr marL="0" marR="27432" marT="27432" marB="9144" anchor="b">
                    <a:lnL w="12700" cmpd="sng">
                      <a:noFill/>
                    </a:lnL>
                    <a:lnR w="12700" cmpd="sng">
                      <a:noFill/>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80000"/>
                        </a:lnSpc>
                      </a:pPr>
                      <a:r>
                        <a:rPr lang="en-US" sz="900" b="1" spc="0" baseline="0">
                          <a:solidFill>
                            <a:schemeClr val="bg1"/>
                          </a:solidFill>
                          <a:latin typeface="+mn-lt"/>
                        </a:rPr>
                        <a:t>FGFR2b ADC</a:t>
                      </a:r>
                      <a:endParaRPr lang="en-US" sz="900" b="1" spc="0" baseline="30000">
                        <a:solidFill>
                          <a:schemeClr val="bg1"/>
                        </a:solidFill>
                        <a:latin typeface="+mn-lt"/>
                      </a:endParaRPr>
                    </a:p>
                  </a:txBody>
                  <a:tcPr marL="0" marR="27432" marT="27432" marB="9144" anchor="b">
                    <a:lnL w="12700" cmpd="sng">
                      <a:noFill/>
                    </a:lnL>
                    <a:lnR w="12700" cmpd="sng">
                      <a:noFill/>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4098876"/>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92D050"/>
                        </a:solidFill>
                        <a:effectLst/>
                        <a:uLnTx/>
                        <a:uFillTx/>
                        <a:latin typeface="+mn-lt"/>
                        <a:ea typeface="+mn-ea"/>
                        <a:cs typeface="+mn-cs"/>
                      </a:endParaRPr>
                    </a:p>
                  </a:txBody>
                  <a:tcPr marL="0" marR="27432" marT="27432" marB="0" anchor="ctr">
                    <a:lnL w="12700" cmpd="sng">
                      <a:noFill/>
                    </a:lnL>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39336272"/>
                  </a:ext>
                </a:extLst>
              </a:tr>
              <a:tr h="178294">
                <a:tc gridSpan="3">
                  <a:txBody>
                    <a:bodyPr/>
                    <a:lstStyle/>
                    <a:p>
                      <a:pP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BG-T187</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80000"/>
                        </a:lnSpc>
                      </a:pPr>
                      <a:r>
                        <a:rPr lang="en-US" sz="900" b="1" spc="0" baseline="0">
                          <a:solidFill>
                            <a:schemeClr val="bg1"/>
                          </a:solidFill>
                          <a:latin typeface="+mn-lt"/>
                        </a:rPr>
                        <a:t>EGFR x MET TsAb</a:t>
                      </a:r>
                      <a:endParaRPr lang="en-US" sz="900" b="1" spc="0" baseline="30000">
                        <a:solidFill>
                          <a:schemeClr val="bg2"/>
                        </a:solidFill>
                        <a:latin typeface="+mn-lt"/>
                      </a:endParaRPr>
                    </a:p>
                  </a:txBody>
                  <a:tcPr marL="0" marR="27432" marT="27432" marB="9144" anchor="b"/>
                </a:tc>
                <a:tc gridSpan="2">
                  <a:txBody>
                    <a:bodyPr/>
                    <a:lstStyle/>
                    <a:p>
                      <a:pPr algn="r"/>
                      <a:r>
                        <a:rPr lang="en-US" sz="900" b="1" spc="0" baseline="0">
                          <a:solidFill>
                            <a:schemeClr val="bg1"/>
                          </a:solidFill>
                          <a:latin typeface="Arial" panose="020B0604020202020204" pitchFamily="34" charset="0"/>
                          <a:ea typeface="+mn-ea"/>
                          <a:cs typeface="Arial" panose="020B0604020202020204" pitchFamily="34" charset="0"/>
                        </a:rPr>
                        <a:t>EGFR x MET </a:t>
                      </a:r>
                      <a:r>
                        <a:rPr lang="zh-CN" altLang="en-US" sz="900" b="1" spc="0" baseline="0">
                          <a:solidFill>
                            <a:schemeClr val="bg1"/>
                          </a:solidFill>
                          <a:latin typeface="Arial" panose="020B0604020202020204" pitchFamily="34" charset="0"/>
                          <a:ea typeface="+mn-ea"/>
                          <a:cs typeface="Arial" panose="020B0604020202020204" pitchFamily="34" charset="0"/>
                        </a:rPr>
                        <a:t>三抗</a:t>
                      </a:r>
                      <a:endParaRPr lang="en-US">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lnSpc>
                          <a:spcPct val="80000"/>
                        </a:lnSpc>
                      </a:pPr>
                      <a:r>
                        <a:rPr lang="en-US" sz="900" b="1" spc="0" baseline="0">
                          <a:solidFill>
                            <a:schemeClr val="bg1"/>
                          </a:solidFill>
                          <a:latin typeface="+mn-lt"/>
                        </a:rPr>
                        <a:t>EGFR x MET TsAb</a:t>
                      </a:r>
                      <a:endParaRPr lang="en-US" sz="900" b="1" spc="0" baseline="30000">
                        <a:solidFill>
                          <a:schemeClr val="bg1"/>
                        </a:solidFill>
                        <a:latin typeface="+mn-lt"/>
                      </a:endParaRPr>
                    </a:p>
                  </a:txBody>
                  <a:tcPr marL="0" marR="27432" marT="27432" marB="9144" anchor="b"/>
                </a:tc>
                <a:extLst>
                  <a:ext uri="{0D108BD9-81ED-4DB2-BD59-A6C34878D82A}">
                    <a16:rowId xmlns:a16="http://schemas.microsoft.com/office/drawing/2014/main" val="3013755040"/>
                  </a:ext>
                </a:extLst>
              </a:tr>
              <a:tr h="14075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3000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accent6"/>
                        </a:solidFill>
                        <a:effectLst/>
                        <a:uLnTx/>
                        <a:uFillTx/>
                        <a:latin typeface="+mn-lt"/>
                        <a:ea typeface="+mn-ea"/>
                        <a:cs typeface="+mn-cs"/>
                      </a:endParaRPr>
                    </a:p>
                  </a:txBody>
                  <a:tcPr marL="0" marR="27432" marT="27432" marB="0" anchor="ctr"/>
                </a:tc>
                <a:extLst>
                  <a:ext uri="{0D108BD9-81ED-4DB2-BD59-A6C34878D82A}">
                    <a16:rowId xmlns:a16="http://schemas.microsoft.com/office/drawing/2014/main" val="2349384716"/>
                  </a:ext>
                </a:extLst>
              </a:tr>
            </a:tbl>
          </a:graphicData>
        </a:graphic>
      </p:graphicFrame>
      <p:sp>
        <p:nvSpPr>
          <p:cNvPr id="6" name="文本占位符 13">
            <a:extLst>
              <a:ext uri="{FF2B5EF4-FFF2-40B4-BE49-F238E27FC236}">
                <a16:creationId xmlns:a16="http://schemas.microsoft.com/office/drawing/2014/main" id="{5A08C8C5-A1F8-45BC-2FB7-E9C47B3BA957}"/>
              </a:ext>
            </a:extLst>
          </p:cNvPr>
          <p:cNvSpPr txBox="1">
            <a:spLocks/>
          </p:cNvSpPr>
          <p:nvPr/>
        </p:nvSpPr>
        <p:spPr>
          <a:xfrm>
            <a:off x="520124" y="6497407"/>
            <a:ext cx="10637379" cy="281629"/>
          </a:xfrm>
          <a:prstGeom prst="rect">
            <a:avLst/>
          </a:prstGeom>
        </p:spPr>
        <p:txBody>
          <a:bodyPr anchor="ctr">
            <a:normAutofit fontScale="92500" lnSpcReduction="20000"/>
          </a:bodyPr>
          <a:lst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altLang="zh-CN" sz="800">
                <a:solidFill>
                  <a:srgbClr val="83786F"/>
                </a:solidFill>
                <a:sym typeface="Arial" panose="020B0604020202020204" pitchFamily="34" charset="0"/>
              </a:rPr>
              <a:t>“</a:t>
            </a:r>
            <a:r>
              <a:rPr lang="zh-CN" altLang="en-US" sz="800">
                <a:solidFill>
                  <a:srgbClr val="83786F"/>
                </a:solidFill>
                <a:sym typeface="Arial" panose="020B0604020202020204" pitchFamily="34" charset="0"/>
              </a:rPr>
              <a:t>注册阶段”罗列了一部分在主要市场已获受理的申请。</a:t>
            </a:r>
            <a:r>
              <a:rPr lang="en-US" altLang="zh-CN" sz="700">
                <a:solidFill>
                  <a:srgbClr val="83786F"/>
                </a:solidFill>
                <a:sym typeface="Arial" panose="020B0604020202020204" pitchFamily="34" charset="0"/>
              </a:rPr>
              <a:t> † </a:t>
            </a:r>
            <a:r>
              <a:rPr lang="en-US" altLang="zh-CN" sz="100" baseline="30000">
                <a:solidFill>
                  <a:schemeClr val="bg2"/>
                </a:solidFill>
                <a:cs typeface="Arial" panose="020B0604020202020204" pitchFamily="34" charset="0"/>
                <a:sym typeface="Arial" panose="020B0604020202020204" pitchFamily="34" charset="0"/>
              </a:rPr>
              <a:t>†</a:t>
            </a:r>
            <a:r>
              <a:rPr lang="zh-CN" altLang="en-US" sz="800">
                <a:solidFill>
                  <a:srgbClr val="83786F"/>
                </a:solidFill>
                <a:sym typeface="Arial" panose="020B0604020202020204" pitchFamily="34" charset="0"/>
              </a:rPr>
              <a:t>试验在</a:t>
            </a:r>
            <a:r>
              <a:rPr lang="en-US" altLang="zh-CN" sz="800">
                <a:solidFill>
                  <a:srgbClr val="83786F"/>
                </a:solidFill>
                <a:sym typeface="Arial" panose="020B0604020202020204" pitchFamily="34" charset="0"/>
              </a:rPr>
              <a:t>ClinicalTrials.gov</a:t>
            </a:r>
            <a:r>
              <a:rPr lang="zh-CN" altLang="en-US" sz="800">
                <a:solidFill>
                  <a:srgbClr val="83786F"/>
                </a:solidFill>
                <a:sym typeface="Arial" panose="020B0604020202020204" pitchFamily="34" charset="0"/>
              </a:rPr>
              <a:t>上列出</a:t>
            </a:r>
            <a:r>
              <a:rPr lang="en-US" altLang="zh-CN" sz="800">
                <a:solidFill>
                  <a:srgbClr val="83786F"/>
                </a:solidFill>
                <a:sym typeface="Arial" panose="020B0604020202020204" pitchFamily="34" charset="0"/>
              </a:rPr>
              <a:t>,</a:t>
            </a:r>
            <a:r>
              <a:rPr lang="zh-CN" altLang="en-US" sz="800">
                <a:solidFill>
                  <a:srgbClr val="83786F"/>
                </a:solidFill>
                <a:sym typeface="Arial" panose="020B0604020202020204" pitchFamily="34" charset="0"/>
              </a:rPr>
              <a:t>但可能未入组受试者。</a:t>
            </a:r>
            <a:endParaRPr lang="en-US" altLang="zh-CN" sz="800">
              <a:solidFill>
                <a:srgbClr val="83786F"/>
              </a:solidFill>
              <a:sym typeface="Arial" panose="020B0604020202020204" pitchFamily="34" charset="0"/>
            </a:endParaRPr>
          </a:p>
          <a:p>
            <a:pPr marL="0" indent="0">
              <a:lnSpc>
                <a:spcPct val="100000"/>
              </a:lnSpc>
              <a:spcBef>
                <a:spcPts val="0"/>
              </a:spcBef>
              <a:buFont typeface="Arial" panose="020B0604020202020204" pitchFamily="34" charset="0"/>
              <a:buNone/>
            </a:pPr>
            <a:r>
              <a:rPr lang="en-US" altLang="zh-CN" sz="800">
                <a:solidFill>
                  <a:srgbClr val="83786F"/>
                </a:solidFill>
                <a:sym typeface="Arial" panose="020B0604020202020204" pitchFamily="34" charset="0"/>
              </a:rPr>
              <a:t>1.</a:t>
            </a:r>
            <a:r>
              <a:rPr lang="zh-CN" altLang="en-US" sz="800">
                <a:solidFill>
                  <a:srgbClr val="83786F"/>
                </a:solidFill>
                <a:sym typeface="Arial" panose="020B0604020202020204" pitchFamily="34" charset="0"/>
              </a:rPr>
              <a:t>与映恩生物合作。</a:t>
            </a:r>
            <a:r>
              <a:rPr lang="en-US" altLang="zh-CN" sz="800">
                <a:solidFill>
                  <a:srgbClr val="83786F"/>
                </a:solidFill>
                <a:sym typeface="Arial" panose="020B0604020202020204" pitchFamily="34" charset="0"/>
              </a:rPr>
              <a:t>2.</a:t>
            </a:r>
            <a:r>
              <a:rPr lang="zh-CN" altLang="en-US" sz="800">
                <a:solidFill>
                  <a:srgbClr val="83786F"/>
                </a:solidFill>
                <a:sym typeface="Arial" panose="020B0604020202020204" pitchFamily="34" charset="0"/>
              </a:rPr>
              <a:t>与石药集团合作。</a:t>
            </a:r>
            <a:r>
              <a:rPr lang="en-US" altLang="zh-CN" sz="800">
                <a:solidFill>
                  <a:srgbClr val="83786F"/>
                </a:solidFill>
                <a:sym typeface="Arial" panose="020B0604020202020204" pitchFamily="34" charset="0"/>
              </a:rPr>
              <a:t>3.</a:t>
            </a:r>
            <a:r>
              <a:rPr lang="zh-CN" altLang="en-US" sz="800">
                <a:solidFill>
                  <a:srgbClr val="83786F"/>
                </a:solidFill>
                <a:sym typeface="Arial" panose="020B0604020202020204" pitchFamily="34" charset="0"/>
              </a:rPr>
              <a:t>与昂胜医药合作。</a:t>
            </a:r>
            <a:r>
              <a:rPr lang="en-US" altLang="zh-CN" sz="800">
                <a:solidFill>
                  <a:srgbClr val="83786F"/>
                </a:solidFill>
                <a:sym typeface="Arial" panose="020B0604020202020204" pitchFamily="34" charset="0"/>
              </a:rPr>
              <a:t>4.</a:t>
            </a:r>
            <a:r>
              <a:rPr lang="zh-CN" altLang="en-US" sz="800">
                <a:solidFill>
                  <a:srgbClr val="83786F"/>
                </a:solidFill>
                <a:sym typeface="Arial" panose="020B0604020202020204" pitchFamily="34" charset="0"/>
              </a:rPr>
              <a:t>与安进公司合作。</a:t>
            </a:r>
            <a:r>
              <a:rPr lang="en-US" altLang="zh-CN" sz="800">
                <a:solidFill>
                  <a:srgbClr val="83786F"/>
                </a:solidFill>
                <a:sym typeface="Arial" panose="020B0604020202020204" pitchFamily="34" charset="0"/>
              </a:rPr>
              <a:t>5.</a:t>
            </a:r>
            <a:r>
              <a:rPr lang="zh-CN" altLang="en-US" sz="800">
                <a:solidFill>
                  <a:srgbClr val="83786F"/>
                </a:solidFill>
                <a:sym typeface="Arial" panose="020B0604020202020204" pitchFamily="34" charset="0"/>
              </a:rPr>
              <a:t>与维立志博合作。</a:t>
            </a:r>
            <a:r>
              <a:rPr lang="en-US" altLang="zh-CN" sz="800">
                <a:solidFill>
                  <a:srgbClr val="83786F"/>
                </a:solidFill>
                <a:sym typeface="Arial" panose="020B0604020202020204" pitchFamily="34" charset="0"/>
              </a:rPr>
              <a:t>6.</a:t>
            </a:r>
            <a:r>
              <a:rPr lang="zh-CN" altLang="en-US" sz="800">
                <a:solidFill>
                  <a:srgbClr val="83786F"/>
                </a:solidFill>
                <a:sym typeface="Arial" panose="020B0604020202020204" pitchFamily="34" charset="0"/>
              </a:rPr>
              <a:t>与</a:t>
            </a:r>
            <a:r>
              <a:rPr lang="en-US" altLang="zh-CN" sz="800" err="1">
                <a:solidFill>
                  <a:srgbClr val="83786F"/>
                </a:solidFill>
                <a:sym typeface="Arial" panose="020B0604020202020204" pitchFamily="34" charset="0"/>
              </a:rPr>
              <a:t>Zymeworks</a:t>
            </a:r>
            <a:r>
              <a:rPr lang="en-US" altLang="zh-CN" sz="800">
                <a:solidFill>
                  <a:srgbClr val="83786F"/>
                </a:solidFill>
                <a:sym typeface="Arial" panose="020B0604020202020204" pitchFamily="34" charset="0"/>
              </a:rPr>
              <a:t>/Jazz</a:t>
            </a:r>
            <a:r>
              <a:rPr lang="zh-CN" altLang="en-US" sz="800">
                <a:solidFill>
                  <a:srgbClr val="83786F"/>
                </a:solidFill>
                <a:sym typeface="Arial" panose="020B0604020202020204" pitchFamily="34" charset="0"/>
              </a:rPr>
              <a:t>合作。</a:t>
            </a:r>
            <a:endParaRPr lang="en-US" altLang="zh-CN" sz="800">
              <a:solidFill>
                <a:srgbClr val="83786F"/>
              </a:solidFill>
              <a:sym typeface="Arial" panose="020B0604020202020204" pitchFamily="34" charset="0"/>
            </a:endParaRPr>
          </a:p>
        </p:txBody>
      </p:sp>
      <p:sp>
        <p:nvSpPr>
          <p:cNvPr id="7" name="Rectangle 31">
            <a:extLst>
              <a:ext uri="{FF2B5EF4-FFF2-40B4-BE49-F238E27FC236}">
                <a16:creationId xmlns:a16="http://schemas.microsoft.com/office/drawing/2014/main" id="{5627BA8E-8DE2-763C-403E-C3F237CB518D}"/>
              </a:ext>
            </a:extLst>
          </p:cNvPr>
          <p:cNvSpPr/>
          <p:nvPr/>
        </p:nvSpPr>
        <p:spPr>
          <a:xfrm>
            <a:off x="9733440" y="759395"/>
            <a:ext cx="2253427"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srgbClr val="83786F"/>
                </a:solidFill>
                <a:effectLst/>
                <a:uLnTx/>
                <a:uFillTx/>
              </a:rPr>
              <a:t>更新日期：</a:t>
            </a:r>
            <a:r>
              <a:rPr kumimoji="0" lang="en-US" altLang="zh-CN" sz="1100" b="0" i="0" u="none" strike="noStrike" kern="1200" cap="none" spc="0" normalizeH="0" baseline="0" noProof="0">
                <a:ln>
                  <a:noFill/>
                </a:ln>
                <a:solidFill>
                  <a:srgbClr val="83786F"/>
                </a:solidFill>
                <a:effectLst/>
                <a:uLnTx/>
                <a:uFillTx/>
              </a:rPr>
              <a:t>2025</a:t>
            </a:r>
            <a:r>
              <a:rPr kumimoji="0" lang="zh-CN" altLang="en-US" sz="1100" b="0" i="0" u="none" strike="noStrike" kern="1200" cap="none" spc="0" normalizeH="0" baseline="0" noProof="0">
                <a:ln>
                  <a:noFill/>
                </a:ln>
                <a:solidFill>
                  <a:srgbClr val="83786F"/>
                </a:solidFill>
                <a:effectLst/>
                <a:uLnTx/>
                <a:uFillTx/>
              </a:rPr>
              <a:t>年</a:t>
            </a:r>
            <a:r>
              <a:rPr kumimoji="0" lang="en-US" altLang="zh-CN" sz="1100" b="0" i="0" u="none" strike="noStrike" kern="1200" cap="none" spc="0" normalizeH="0" baseline="0" noProof="0">
                <a:ln>
                  <a:noFill/>
                </a:ln>
                <a:solidFill>
                  <a:srgbClr val="83786F"/>
                </a:solidFill>
                <a:effectLst/>
                <a:uLnTx/>
                <a:uFillTx/>
              </a:rPr>
              <a:t>2</a:t>
            </a:r>
            <a:r>
              <a:rPr kumimoji="0" lang="zh-CN" altLang="en-US" sz="1100" b="0" i="0" u="none" strike="noStrike" kern="1200" cap="none" spc="0" normalizeH="0" baseline="0" noProof="0">
                <a:ln>
                  <a:noFill/>
                </a:ln>
                <a:solidFill>
                  <a:srgbClr val="83786F"/>
                </a:solidFill>
                <a:effectLst/>
                <a:uLnTx/>
                <a:uFillTx/>
              </a:rPr>
              <a:t>月</a:t>
            </a:r>
            <a:r>
              <a:rPr kumimoji="0" lang="en-US" sz="1100" b="0" i="0" u="none" strike="noStrike" kern="1200" cap="none" spc="0" normalizeH="0" baseline="0" noProof="0">
                <a:ln>
                  <a:noFill/>
                </a:ln>
                <a:solidFill>
                  <a:srgbClr val="83786F"/>
                </a:solidFill>
                <a:effectLst/>
                <a:uLnTx/>
                <a:uFillTx/>
              </a:rPr>
              <a:t>27</a:t>
            </a:r>
            <a:r>
              <a:rPr kumimoji="0" lang="zh-CN" altLang="en-US" sz="1100" b="0" i="0" u="none" strike="noStrike" kern="1200" cap="none" spc="0" normalizeH="0" baseline="0" noProof="0">
                <a:ln>
                  <a:noFill/>
                </a:ln>
                <a:solidFill>
                  <a:srgbClr val="83786F"/>
                </a:solidFill>
                <a:effectLst/>
                <a:uLnTx/>
                <a:uFillTx/>
              </a:rPr>
              <a:t>日</a:t>
            </a:r>
            <a:endParaRPr kumimoji="0" lang="en-US" sz="1100" b="0" i="0" u="none" strike="noStrike" kern="1200" cap="none" spc="0" normalizeH="0" baseline="0" noProof="0">
              <a:ln>
                <a:noFill/>
              </a:ln>
              <a:solidFill>
                <a:srgbClr val="83786F"/>
              </a:solidFill>
              <a:effectLst/>
              <a:uLnTx/>
              <a:uFillTx/>
            </a:endParaRPr>
          </a:p>
        </p:txBody>
      </p:sp>
      <p:sp>
        <p:nvSpPr>
          <p:cNvPr id="9" name="Rectangle: Rounded Corners 2">
            <a:extLst>
              <a:ext uri="{FF2B5EF4-FFF2-40B4-BE49-F238E27FC236}">
                <a16:creationId xmlns:a16="http://schemas.microsoft.com/office/drawing/2014/main" id="{F32D5FDA-D633-A8B1-4D25-108DBE4C4D6B}"/>
              </a:ext>
            </a:extLst>
          </p:cNvPr>
          <p:cNvSpPr/>
          <p:nvPr/>
        </p:nvSpPr>
        <p:spPr>
          <a:xfrm>
            <a:off x="5037946" y="1189660"/>
            <a:ext cx="2103120" cy="2438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rPr>
              <a:t>2</a:t>
            </a:r>
            <a:r>
              <a:rPr kumimoji="0" lang="zh-CN" altLang="en-US" sz="1400" b="1" i="0" u="none" strike="noStrike" kern="1200" cap="none" spc="0" normalizeH="0" baseline="0" noProof="0">
                <a:ln>
                  <a:noFill/>
                </a:ln>
                <a:solidFill>
                  <a:srgbClr val="FFFFFF"/>
                </a:solidFill>
                <a:effectLst/>
                <a:uLnTx/>
                <a:uFillTx/>
              </a:rPr>
              <a:t>期</a:t>
            </a:r>
            <a:endParaRPr kumimoji="0" lang="en-US" sz="1400" b="1" i="0" u="none" strike="noStrike" kern="1200" cap="none" spc="0" normalizeH="0" baseline="0" noProof="0">
              <a:ln>
                <a:noFill/>
              </a:ln>
              <a:solidFill>
                <a:srgbClr val="FFFFFF"/>
              </a:solidFill>
              <a:effectLst/>
              <a:uLnTx/>
              <a:uFillTx/>
            </a:endParaRPr>
          </a:p>
        </p:txBody>
      </p:sp>
      <p:sp>
        <p:nvSpPr>
          <p:cNvPr id="12" name="Rectangle: Rounded Corners 5">
            <a:extLst>
              <a:ext uri="{FF2B5EF4-FFF2-40B4-BE49-F238E27FC236}">
                <a16:creationId xmlns:a16="http://schemas.microsoft.com/office/drawing/2014/main" id="{08EEC26E-D204-64C2-AD7E-E638D5C10A70}"/>
              </a:ext>
            </a:extLst>
          </p:cNvPr>
          <p:cNvSpPr/>
          <p:nvPr/>
        </p:nvSpPr>
        <p:spPr>
          <a:xfrm>
            <a:off x="9582891" y="1189660"/>
            <a:ext cx="2103120" cy="2438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FFFFFF"/>
                </a:solidFill>
                <a:effectLst/>
                <a:uLnTx/>
                <a:uFillTx/>
                <a:cs typeface="Arial" panose="020B0604020202020204" pitchFamily="34" charset="0"/>
              </a:rPr>
              <a:t>注册阶段</a:t>
            </a:r>
            <a:endParaRPr kumimoji="0" lang="en-US" sz="1400" b="1" i="0" u="none" strike="noStrike" kern="1200" cap="none" spc="0" normalizeH="0" baseline="30000" noProof="0">
              <a:ln>
                <a:noFill/>
              </a:ln>
              <a:solidFill>
                <a:srgbClr val="FFFFFF"/>
              </a:solidFill>
              <a:effectLst/>
              <a:uLnTx/>
              <a:uFillTx/>
              <a:cs typeface="Arial" panose="020B0604020202020204" pitchFamily="34" charset="0"/>
            </a:endParaRPr>
          </a:p>
        </p:txBody>
      </p:sp>
      <p:sp>
        <p:nvSpPr>
          <p:cNvPr id="13" name="Rectangle: Rounded Corners 6">
            <a:extLst>
              <a:ext uri="{FF2B5EF4-FFF2-40B4-BE49-F238E27FC236}">
                <a16:creationId xmlns:a16="http://schemas.microsoft.com/office/drawing/2014/main" id="{FB2BFA58-FAEB-DAE5-0000-8242AC613884}"/>
              </a:ext>
            </a:extLst>
          </p:cNvPr>
          <p:cNvSpPr/>
          <p:nvPr/>
        </p:nvSpPr>
        <p:spPr>
          <a:xfrm>
            <a:off x="7312556" y="1189660"/>
            <a:ext cx="2103120" cy="2438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rPr>
              <a:t>3</a:t>
            </a:r>
            <a:r>
              <a:rPr kumimoji="0" lang="zh-CN" altLang="en-US" sz="1400" b="1" i="0" u="none" strike="noStrike" kern="1200" cap="none" spc="0" normalizeH="0" baseline="0" noProof="0">
                <a:ln>
                  <a:noFill/>
                </a:ln>
                <a:solidFill>
                  <a:srgbClr val="FFFFFF"/>
                </a:solidFill>
                <a:effectLst/>
                <a:uLnTx/>
                <a:uFillTx/>
              </a:rPr>
              <a:t>期</a:t>
            </a:r>
            <a:endParaRPr kumimoji="0" lang="en-US" sz="1400" b="1" i="0" u="none" strike="noStrike" kern="1200" cap="none" spc="0" normalizeH="0" baseline="0" noProof="0">
              <a:ln>
                <a:noFill/>
              </a:ln>
              <a:solidFill>
                <a:srgbClr val="FFFFFF"/>
              </a:solidFill>
              <a:effectLst/>
              <a:uLnTx/>
              <a:uFillTx/>
            </a:endParaRPr>
          </a:p>
        </p:txBody>
      </p:sp>
      <p:sp>
        <p:nvSpPr>
          <p:cNvPr id="14" name="Rectangle: Rounded Corners 7">
            <a:extLst>
              <a:ext uri="{FF2B5EF4-FFF2-40B4-BE49-F238E27FC236}">
                <a16:creationId xmlns:a16="http://schemas.microsoft.com/office/drawing/2014/main" id="{AB7F63CD-5F12-EAA5-97EB-56B9C2CB6ECC}"/>
              </a:ext>
            </a:extLst>
          </p:cNvPr>
          <p:cNvSpPr/>
          <p:nvPr/>
        </p:nvSpPr>
        <p:spPr>
          <a:xfrm>
            <a:off x="471544" y="1189660"/>
            <a:ext cx="4365880" cy="2438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rPr>
              <a:t>1</a:t>
            </a:r>
            <a:r>
              <a:rPr kumimoji="0" lang="zh-CN" altLang="en-US" sz="1400" b="1" i="0" u="none" strike="noStrike" kern="1200" cap="none" spc="0" normalizeH="0" baseline="0" noProof="0">
                <a:ln>
                  <a:noFill/>
                </a:ln>
                <a:solidFill>
                  <a:srgbClr val="FFFFFF"/>
                </a:solidFill>
                <a:effectLst/>
                <a:uLnTx/>
                <a:uFillTx/>
              </a:rPr>
              <a:t>期</a:t>
            </a:r>
            <a:endParaRPr kumimoji="0" lang="en-US" sz="1400" b="1" i="0" u="none" strike="noStrike" kern="1200" cap="none" spc="0" normalizeH="0" baseline="0" noProof="0">
              <a:ln>
                <a:noFill/>
              </a:ln>
              <a:solidFill>
                <a:srgbClr val="FFFFFF"/>
              </a:solidFill>
              <a:effectLst/>
              <a:uLnTx/>
              <a:uFillTx/>
            </a:endParaRPr>
          </a:p>
        </p:txBody>
      </p:sp>
      <p:graphicFrame>
        <p:nvGraphicFramePr>
          <p:cNvPr id="15" name="Table 7">
            <a:extLst>
              <a:ext uri="{FF2B5EF4-FFF2-40B4-BE49-F238E27FC236}">
                <a16:creationId xmlns:a16="http://schemas.microsoft.com/office/drawing/2014/main" id="{A1E63365-9C36-913D-3744-EC489A135E07}"/>
              </a:ext>
            </a:extLst>
          </p:cNvPr>
          <p:cNvGraphicFramePr>
            <a:graphicFrameLocks noGrp="1"/>
          </p:cNvGraphicFramePr>
          <p:nvPr>
            <p:custDataLst>
              <p:tags r:id="rId2"/>
            </p:custDataLst>
            <p:extLst>
              <p:ext uri="{D42A27DB-BD31-4B8C-83A1-F6EECF244321}">
                <p14:modId xmlns:p14="http://schemas.microsoft.com/office/powerpoint/2010/main" val="784287699"/>
              </p:ext>
            </p:extLst>
          </p:nvPr>
        </p:nvGraphicFramePr>
        <p:xfrm>
          <a:off x="2798558" y="1461210"/>
          <a:ext cx="2104541" cy="4663260"/>
        </p:xfrm>
        <a:graphic>
          <a:graphicData uri="http://schemas.openxmlformats.org/drawingml/2006/table">
            <a:tbl>
              <a:tblPr firstRow="1" bandRow="1">
                <a:tableStyleId>{5C22544A-7EE6-4342-B048-85BDC9FD1C3A}</a:tableStyleId>
              </a:tblPr>
              <a:tblGrid>
                <a:gridCol w="141191">
                  <a:extLst>
                    <a:ext uri="{9D8B030D-6E8A-4147-A177-3AD203B41FA5}">
                      <a16:colId xmlns:a16="http://schemas.microsoft.com/office/drawing/2014/main" val="1966573066"/>
                    </a:ext>
                  </a:extLst>
                </a:gridCol>
                <a:gridCol w="685199">
                  <a:extLst>
                    <a:ext uri="{9D8B030D-6E8A-4147-A177-3AD203B41FA5}">
                      <a16:colId xmlns:a16="http://schemas.microsoft.com/office/drawing/2014/main" val="3207876579"/>
                    </a:ext>
                  </a:extLst>
                </a:gridCol>
                <a:gridCol w="208280">
                  <a:extLst>
                    <a:ext uri="{9D8B030D-6E8A-4147-A177-3AD203B41FA5}">
                      <a16:colId xmlns:a16="http://schemas.microsoft.com/office/drawing/2014/main" val="803781131"/>
                    </a:ext>
                  </a:extLst>
                </a:gridCol>
                <a:gridCol w="116840">
                  <a:extLst>
                    <a:ext uri="{9D8B030D-6E8A-4147-A177-3AD203B41FA5}">
                      <a16:colId xmlns:a16="http://schemas.microsoft.com/office/drawing/2014/main" val="3181536127"/>
                    </a:ext>
                  </a:extLst>
                </a:gridCol>
                <a:gridCol w="953031">
                  <a:extLst>
                    <a:ext uri="{9D8B030D-6E8A-4147-A177-3AD203B41FA5}">
                      <a16:colId xmlns:a16="http://schemas.microsoft.com/office/drawing/2014/main" val="2978266358"/>
                    </a:ext>
                  </a:extLst>
                </a:gridCol>
              </a:tblGrid>
              <a:tr h="187544">
                <a:tc gridSpan="2">
                  <a:txBody>
                    <a:bodyPr/>
                    <a:lstStyle/>
                    <a:p>
                      <a:pPr marL="0" indent="0" algn="l" defTabSz="914377" rtl="0" eaLnBrk="1" latinLnBrk="0" hangingPunct="1">
                        <a:lnSpc>
                          <a:spcPct val="80000"/>
                        </a:lnSpc>
                        <a:spcBef>
                          <a:spcPts val="100"/>
                        </a:spcBef>
                      </a:pPr>
                      <a:r>
                        <a:rPr lang="en-US" sz="900" b="1" kern="1200" spc="0">
                          <a:solidFill>
                            <a:schemeClr val="bg1"/>
                          </a:solidFill>
                          <a:latin typeface="Arial" panose="020B0604020202020204" pitchFamily="34" charset="0"/>
                          <a:ea typeface="+mn-ea"/>
                          <a:cs typeface="Arial" panose="020B0604020202020204" pitchFamily="34" charset="0"/>
                        </a:rPr>
                        <a:t>BGB-16673</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3">
                  <a:txBody>
                    <a:bodyPr/>
                    <a:lstStyle/>
                    <a:p>
                      <a:pPr marL="0" indent="0" algn="r" defTabSz="914377" rtl="0" eaLnBrk="1" latinLnBrk="0" hangingPunct="1">
                        <a:lnSpc>
                          <a:spcPct val="80000"/>
                        </a:lnSpc>
                        <a:spcBef>
                          <a:spcPts val="100"/>
                        </a:spcBef>
                      </a:pPr>
                      <a:r>
                        <a:rPr lang="en-US" sz="900" b="1" kern="1200" spc="0">
                          <a:solidFill>
                            <a:schemeClr val="bg1"/>
                          </a:solidFill>
                          <a:latin typeface="Arial" panose="020B0604020202020204" pitchFamily="34" charset="0"/>
                          <a:ea typeface="+mn-ea"/>
                          <a:cs typeface="Arial" panose="020B0604020202020204" pitchFamily="34" charset="0"/>
                        </a:rPr>
                        <a:t>BTK CDAC</a:t>
                      </a:r>
                    </a:p>
                  </a:txBody>
                  <a:tcPr marL="27432" marR="27432" marT="27432" marB="9144" anchor="b">
                    <a:lnL w="12700" cmpd="sng">
                      <a:noFill/>
                    </a:lnL>
                    <a:lnR w="12700" cmpd="sng">
                      <a:noFill/>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2114353"/>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101 </a:t>
                      </a:r>
                      <a:r>
                        <a:rPr lang="en-US" altLang="zh-CN" sz="700" b="1" spc="0">
                          <a:solidFill>
                            <a:schemeClr val="bg1"/>
                          </a:solidFill>
                          <a:latin typeface="Arial" panose="020B0604020202020204" pitchFamily="34" charset="0"/>
                          <a:ea typeface="+mn-ea"/>
                          <a:cs typeface="Arial" panose="020B0604020202020204" pitchFamily="34" charset="0"/>
                        </a:rPr>
                        <a:t>B</a:t>
                      </a:r>
                      <a:r>
                        <a:rPr lang="zh-CN" altLang="en-US" sz="700" b="1" spc="0">
                          <a:solidFill>
                            <a:schemeClr val="bg1"/>
                          </a:solidFill>
                          <a:latin typeface="Arial" panose="020B0604020202020204" pitchFamily="34" charset="0"/>
                          <a:ea typeface="+mn-ea"/>
                          <a:cs typeface="Arial" panose="020B0604020202020204" pitchFamily="34" charset="0"/>
                        </a:rPr>
                        <a:t>细胞恶性肿瘤</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5238870"/>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102 </a:t>
                      </a:r>
                      <a:r>
                        <a:rPr lang="en-US" altLang="zh-CN" sz="700" b="1" spc="0">
                          <a:solidFill>
                            <a:schemeClr val="bg1"/>
                          </a:solidFill>
                          <a:latin typeface="Arial" panose="020B0604020202020204" pitchFamily="34" charset="0"/>
                          <a:ea typeface="+mn-ea"/>
                          <a:cs typeface="Arial" panose="020B0604020202020204" pitchFamily="34" charset="0"/>
                        </a:rPr>
                        <a:t>B</a:t>
                      </a:r>
                      <a:r>
                        <a:rPr lang="zh-CN" altLang="en-US" sz="700" b="1" spc="0">
                          <a:solidFill>
                            <a:schemeClr val="bg1"/>
                          </a:solidFill>
                          <a:latin typeface="Arial" panose="020B0604020202020204" pitchFamily="34" charset="0"/>
                          <a:ea typeface="+mn-ea"/>
                          <a:cs typeface="Arial" panose="020B0604020202020204" pitchFamily="34" charset="0"/>
                        </a:rPr>
                        <a:t>细胞恶性肿瘤</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1380780"/>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104 </a:t>
                      </a:r>
                      <a:r>
                        <a:rPr lang="en-US" altLang="zh-CN" sz="700" b="1" spc="0">
                          <a:solidFill>
                            <a:schemeClr val="bg1"/>
                          </a:solidFill>
                          <a:latin typeface="Arial" panose="020B0604020202020204" pitchFamily="34" charset="0"/>
                          <a:ea typeface="+mn-ea"/>
                          <a:cs typeface="Arial" panose="020B0604020202020204" pitchFamily="34" charset="0"/>
                        </a:rPr>
                        <a:t>B</a:t>
                      </a:r>
                      <a:r>
                        <a:rPr lang="zh-CN" altLang="en-US" sz="700" b="1" spc="0">
                          <a:solidFill>
                            <a:schemeClr val="bg1"/>
                          </a:solidFill>
                          <a:latin typeface="Arial" panose="020B0604020202020204" pitchFamily="34" charset="0"/>
                          <a:ea typeface="+mn-ea"/>
                          <a:cs typeface="Arial" panose="020B0604020202020204" pitchFamily="34" charset="0"/>
                        </a:rPr>
                        <a:t>细胞恶性肿瘤</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6881247"/>
                  </a:ext>
                </a:extLst>
              </a:tr>
              <a:tr h="187544">
                <a:tc gridSpan="2">
                  <a:txBody>
                    <a:bodyPr/>
                    <a:lstStyle/>
                    <a:p>
                      <a:pPr marL="0" indent="0" algn="l" defTabSz="914377" rtl="0" eaLnBrk="1" latinLnBrk="0" hangingPunct="1">
                        <a:lnSpc>
                          <a:spcPct val="80000"/>
                        </a:lnSpc>
                        <a:spcBef>
                          <a:spcPts val="100"/>
                        </a:spcBef>
                      </a:pPr>
                      <a:r>
                        <a:rPr lang="en-US" sz="900" b="1" kern="1200" spc="0">
                          <a:solidFill>
                            <a:schemeClr val="bg1"/>
                          </a:solidFill>
                          <a:latin typeface="Arial" panose="020B0604020202020204" pitchFamily="34" charset="0"/>
                          <a:ea typeface="+mn-ea"/>
                          <a:cs typeface="Arial" panose="020B0604020202020204" pitchFamily="34" charset="0"/>
                        </a:rPr>
                        <a:t>BGB-21447</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283349"/>
                        </a:solidFill>
                        <a:effectLst/>
                        <a:uLnTx/>
                        <a:uFillTx/>
                        <a:latin typeface="Arial" panose="020B0604020202020204"/>
                        <a:ea typeface="+mn-ea"/>
                        <a:cs typeface="+mn-cs"/>
                      </a:endParaRPr>
                    </a:p>
                  </a:txBody>
                  <a:tcPr marL="36576" marR="45720" marT="27432" marB="0" anchor="ctr"/>
                </a:tc>
                <a:tc gridSpan="3">
                  <a:txBody>
                    <a:bodyPr/>
                    <a:lstStyle/>
                    <a:p>
                      <a:pPr marL="0" indent="0" algn="r" defTabSz="914377" rtl="0" eaLnBrk="1" latinLnBrk="0" hangingPunct="1">
                        <a:lnSpc>
                          <a:spcPct val="80000"/>
                        </a:lnSpc>
                        <a:spcBef>
                          <a:spcPts val="100"/>
                        </a:spcBef>
                      </a:pPr>
                      <a:r>
                        <a:rPr lang="zh-CN" altLang="en-US" sz="900" b="1" spc="20" baseline="0">
                          <a:solidFill>
                            <a:schemeClr val="bg1"/>
                          </a:solidFill>
                          <a:latin typeface="Arial" panose="020B0604020202020204" pitchFamily="34" charset="0"/>
                          <a:ea typeface="+mn-ea"/>
                          <a:cs typeface="Arial" panose="020B0604020202020204" pitchFamily="34" charset="0"/>
                        </a:rPr>
                        <a:t>第</a:t>
                      </a:r>
                      <a:r>
                        <a:rPr lang="zh-CN" altLang="en-US" sz="900" b="1" kern="1200" spc="20" baseline="0">
                          <a:solidFill>
                            <a:schemeClr val="bg1"/>
                          </a:solidFill>
                          <a:latin typeface="Arial" panose="020B0604020202020204" pitchFamily="34" charset="0"/>
                          <a:ea typeface="+mn-ea"/>
                          <a:cs typeface="Arial" panose="020B0604020202020204" pitchFamily="34" charset="0"/>
                        </a:rPr>
                        <a:t>二代</a:t>
                      </a:r>
                      <a:r>
                        <a:rPr lang="en-US" sz="900" b="1" spc="20" baseline="0">
                          <a:solidFill>
                            <a:schemeClr val="bg1"/>
                          </a:solidFill>
                          <a:latin typeface="Arial" panose="020B0604020202020204" pitchFamily="34" charset="0"/>
                          <a:ea typeface="+mn-ea"/>
                          <a:cs typeface="Arial" panose="020B0604020202020204" pitchFamily="34" charset="0"/>
                        </a:rPr>
                        <a:t>BCL2</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1200" b="1" kern="1200" spc="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mpd="sng">
                      <a:noFill/>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8235969"/>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101 </a:t>
                      </a:r>
                      <a:r>
                        <a:rPr lang="en-US" altLang="zh-CN" sz="700" b="1" spc="0">
                          <a:solidFill>
                            <a:schemeClr val="bg1"/>
                          </a:solidFill>
                          <a:latin typeface="Arial" panose="020B0604020202020204" pitchFamily="34" charset="0"/>
                          <a:ea typeface="+mn-ea"/>
                          <a:cs typeface="Arial" panose="020B0604020202020204" pitchFamily="34" charset="0"/>
                        </a:rPr>
                        <a:t>B</a:t>
                      </a:r>
                      <a:r>
                        <a:rPr lang="zh-CN" altLang="en-US" sz="700" b="1" spc="0">
                          <a:solidFill>
                            <a:schemeClr val="bg1"/>
                          </a:solidFill>
                          <a:latin typeface="Arial" panose="020B0604020202020204" pitchFamily="34" charset="0"/>
                          <a:ea typeface="+mn-ea"/>
                          <a:cs typeface="Arial" panose="020B0604020202020204" pitchFamily="34" charset="0"/>
                        </a:rPr>
                        <a:t>细胞恶性肿瘤</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7475434"/>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102 </a:t>
                      </a:r>
                      <a:r>
                        <a:rPr lang="zh-CN" altLang="en-US" sz="700" b="1" spc="0">
                          <a:solidFill>
                            <a:schemeClr val="bg1"/>
                          </a:solidFill>
                          <a:latin typeface="Arial" panose="020B0604020202020204" pitchFamily="34" charset="0"/>
                          <a:ea typeface="+mn-ea"/>
                          <a:cs typeface="Arial" panose="020B0604020202020204" pitchFamily="34" charset="0"/>
                        </a:rPr>
                        <a:t>转移性乳腺癌</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19763786"/>
                  </a:ext>
                </a:extLst>
              </a:tr>
              <a:tr h="231980">
                <a:tc gridSpan="2">
                  <a:txBody>
                    <a:bodyPr/>
                    <a:lstStyle/>
                    <a:p>
                      <a:pPr>
                        <a:lnSpc>
                          <a:spcPct val="80000"/>
                        </a:lnSpc>
                      </a:pPr>
                      <a:r>
                        <a:rPr lang="en-US" sz="900" b="1" kern="1200" spc="0">
                          <a:solidFill>
                            <a:schemeClr val="bg1"/>
                          </a:solidFill>
                          <a:latin typeface="Arial" panose="020B0604020202020204" pitchFamily="34" charset="0"/>
                          <a:ea typeface="+mn-ea"/>
                          <a:cs typeface="Arial" panose="020B0604020202020204" pitchFamily="34" charset="0"/>
                        </a:rPr>
                        <a:t>Xaluritamig</a:t>
                      </a:r>
                      <a:r>
                        <a:rPr lang="en-US" sz="900" b="1" kern="1200" spc="0" baseline="30000">
                          <a:solidFill>
                            <a:schemeClr val="bg1"/>
                          </a:solidFill>
                          <a:latin typeface="Arial" panose="020B0604020202020204" pitchFamily="34" charset="0"/>
                          <a:ea typeface="+mn-ea"/>
                          <a:cs typeface="Arial" panose="020B0604020202020204" pitchFamily="34" charset="0"/>
                        </a:rPr>
                        <a:t>4</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gridSpan="3">
                  <a:txBody>
                    <a:bodyPr/>
                    <a:lstStyle/>
                    <a:p>
                      <a:pPr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STEAP1 x CD3  </a:t>
                      </a:r>
                      <a:r>
                        <a:rPr lang="en-US" altLang="zh-CN" sz="900" b="1" spc="-20" baseline="0">
                          <a:solidFill>
                            <a:schemeClr val="bg1"/>
                          </a:solidFill>
                          <a:latin typeface="Arial" panose="020B0604020202020204" pitchFamily="34" charset="0"/>
                          <a:ea typeface="+mn-ea"/>
                          <a:cs typeface="Arial" panose="020B0604020202020204" pitchFamily="34" charset="0"/>
                        </a:rPr>
                        <a:t>XmAb</a:t>
                      </a:r>
                      <a:r>
                        <a:rPr lang="en-US" altLang="zh-CN" sz="900" b="1" i="0" u="none" strike="noStrike" baseline="30000" noProof="0">
                          <a:solidFill>
                            <a:srgbClr val="1E2637"/>
                          </a:solidFill>
                          <a:effectLst/>
                          <a:latin typeface="Arial" panose="020B0604020202020204" pitchFamily="34" charset="0"/>
                          <a:ea typeface="+mn-ea"/>
                          <a:cs typeface="Arial" panose="020B0604020202020204" pitchFamily="34" charset="0"/>
                        </a:rPr>
                        <a:t>®</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indent="0" algn="r">
                        <a:lnSpc>
                          <a:spcPct val="80000"/>
                        </a:lnSpc>
                      </a:pPr>
                      <a:r>
                        <a:rPr lang="en-US" sz="900" b="1" spc="-20" baseline="0">
                          <a:solidFill>
                            <a:schemeClr val="bg2"/>
                          </a:solidFill>
                          <a:highlight>
                            <a:srgbClr val="FFFF00"/>
                          </a:highlight>
                          <a:latin typeface="+mn-lt"/>
                        </a:rPr>
                        <a:t>Anti STEAP1 x CD3</a:t>
                      </a:r>
                      <a:endParaRPr lang="en-US" sz="900" b="1" spc="0" baseline="0">
                        <a:solidFill>
                          <a:schemeClr val="bg2"/>
                        </a:solidFill>
                        <a:highlight>
                          <a:srgbClr val="FFFF00"/>
                        </a:highlight>
                        <a:latin typeface="+mn-lt"/>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98862"/>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20180146 mCRPC</a:t>
                      </a: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9215270"/>
                  </a:ext>
                </a:extLst>
              </a:tr>
              <a:tr h="187544">
                <a:tc gridSpan="4">
                  <a:txBody>
                    <a:bodyPr/>
                    <a:lstStyle/>
                    <a:p>
                      <a:pPr>
                        <a:lnSpc>
                          <a:spcPct val="80000"/>
                        </a:lnSpc>
                      </a:pPr>
                      <a:r>
                        <a:rPr lang="en-US" sz="900" b="1" kern="1200" spc="0">
                          <a:solidFill>
                            <a:schemeClr val="bg1"/>
                          </a:solidFill>
                          <a:latin typeface="Arial" panose="020B0604020202020204" pitchFamily="34" charset="0"/>
                          <a:ea typeface="+mn-ea"/>
                          <a:cs typeface="Arial" panose="020B0604020202020204" pitchFamily="34" charset="0"/>
                        </a:rPr>
                        <a:t>BGB-R046</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900" b="1" spc="0" baseline="30000">
                        <a:solidFill>
                          <a:schemeClr val="bg2"/>
                        </a:solidFill>
                        <a:latin typeface="+mn-lt"/>
                      </a:endParaRPr>
                    </a:p>
                  </a:txBody>
                  <a:tcPr marL="0" marR="27432" marT="27432" marB="9144" anchor="b">
                    <a:lnL w="12700" cmpd="sng">
                      <a:noFill/>
                    </a:lnL>
                  </a:tcPr>
                </a:tc>
                <a:tc hMerge="1">
                  <a:txBody>
                    <a:bodyPr/>
                    <a:lstStyle/>
                    <a:p>
                      <a:endParaRPr lang="en-US"/>
                    </a:p>
                  </a:txBody>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IL-15</a:t>
                      </a:r>
                      <a:r>
                        <a:rPr lang="zh-CN" altLang="en-US" sz="900" b="1" spc="-20" baseline="0">
                          <a:solidFill>
                            <a:schemeClr val="bg1"/>
                          </a:solidFill>
                          <a:latin typeface="Arial" panose="020B0604020202020204" pitchFamily="34" charset="0"/>
                          <a:ea typeface="+mn-ea"/>
                          <a:cs typeface="Arial" panose="020B0604020202020204" pitchFamily="34" charset="0"/>
                        </a:rPr>
                        <a:t>前体药物</a:t>
                      </a:r>
                      <a:endParaRPr lang="en-US" sz="900" b="1" spc="0" baseline="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853267"/>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altLang="zh-CN"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7452055"/>
                  </a:ext>
                </a:extLst>
              </a:tr>
              <a:tr h="187544">
                <a:tc gridSpan="2">
                  <a:txBody>
                    <a:bodyPr/>
                    <a:lstStyle/>
                    <a:p>
                      <a:pPr>
                        <a:lnSpc>
                          <a:spcPct val="80000"/>
                        </a:lnSpc>
                      </a:pPr>
                      <a:r>
                        <a:rPr lang="en-US" sz="900" b="1" kern="1200" spc="0">
                          <a:solidFill>
                            <a:schemeClr val="bg1"/>
                          </a:solidFill>
                          <a:latin typeface="Arial" panose="020B0604020202020204" pitchFamily="34" charset="0"/>
                          <a:ea typeface="+mn-ea"/>
                          <a:cs typeface="Arial" panose="020B0604020202020204" pitchFamily="34" charset="0"/>
                        </a:rPr>
                        <a:t>BGB-B2033</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gridSpan="3">
                  <a:txBody>
                    <a:bodyPr/>
                    <a:lstStyle/>
                    <a:p>
                      <a:pPr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GPC3 x 4-1BB </a:t>
                      </a:r>
                      <a:r>
                        <a:rPr lang="zh-CN" altLang="en-US" sz="900" b="1" spc="-20" baseline="0">
                          <a:solidFill>
                            <a:schemeClr val="bg1"/>
                          </a:solidFill>
                          <a:latin typeface="Arial" panose="020B0604020202020204" pitchFamily="34" charset="0"/>
                          <a:ea typeface="+mn-ea"/>
                          <a:cs typeface="Arial" panose="020B0604020202020204" pitchFamily="34" charset="0"/>
                        </a:rPr>
                        <a:t>双抗</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indent="0" algn="r">
                        <a:lnSpc>
                          <a:spcPct val="80000"/>
                        </a:lnSpc>
                      </a:pPr>
                      <a:r>
                        <a:rPr lang="en-US" sz="900" b="1" spc="-20" baseline="0">
                          <a:solidFill>
                            <a:schemeClr val="bg2"/>
                          </a:solidFill>
                          <a:latin typeface="+mn-lt"/>
                        </a:rPr>
                        <a:t>GPC3 x 4-1BB</a:t>
                      </a:r>
                      <a:endParaRPr lang="en-US" sz="900" b="1" spc="0" baseline="0">
                        <a:solidFill>
                          <a:schemeClr val="bg2"/>
                        </a:solidFill>
                        <a:latin typeface="+mn-lt"/>
                      </a:endParaRPr>
                    </a:p>
                  </a:txBody>
                  <a:tcPr marL="0" marR="27432" marT="27432" marB="9144" anchor="b">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8588794"/>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7115122"/>
                  </a:ext>
                </a:extLst>
              </a:tr>
              <a:tr h="187544">
                <a:tc gridSpan="2">
                  <a:txBody>
                    <a:bodyPr/>
                    <a:lstStyle/>
                    <a:p>
                      <a:pPr>
                        <a:lnSpc>
                          <a:spcPct val="80000"/>
                        </a:lnSpc>
                      </a:pPr>
                      <a:r>
                        <a:rPr lang="en-US" sz="900" b="1" kern="1200" spc="0">
                          <a:solidFill>
                            <a:schemeClr val="bg1"/>
                          </a:solidFill>
                          <a:latin typeface="Arial" panose="020B0604020202020204" pitchFamily="34" charset="0"/>
                          <a:ea typeface="+mn-ea"/>
                          <a:cs typeface="Arial" panose="020B0604020202020204" pitchFamily="34" charset="0"/>
                        </a:rPr>
                        <a:t>BGB-B3227</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gridSpan="3">
                  <a:txBody>
                    <a:bodyPr/>
                    <a:lstStyle/>
                    <a:p>
                      <a:pPr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MUC1 x CD16A </a:t>
                      </a:r>
                      <a:r>
                        <a:rPr lang="zh-CN" altLang="en-US" sz="900" b="1" spc="-20" baseline="0">
                          <a:solidFill>
                            <a:schemeClr val="bg1"/>
                          </a:solidFill>
                          <a:latin typeface="Arial" panose="020B0604020202020204" pitchFamily="34" charset="0"/>
                          <a:ea typeface="+mn-ea"/>
                          <a:cs typeface="Arial" panose="020B0604020202020204" pitchFamily="34" charset="0"/>
                        </a:rPr>
                        <a:t>双抗</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lnSpc>
                          <a:spcPct val="80000"/>
                        </a:lnSpc>
                      </a:pPr>
                      <a:r>
                        <a:rPr lang="en-US" sz="900" b="1" spc="-20" baseline="0">
                          <a:solidFill>
                            <a:schemeClr val="bg2"/>
                          </a:solidFill>
                          <a:latin typeface="+mn-lt"/>
                        </a:rPr>
                        <a:t>MUC1 x CD16A</a:t>
                      </a:r>
                      <a:endParaRPr lang="en-US" sz="900" b="1" spc="0" baseline="0">
                        <a:solidFill>
                          <a:schemeClr val="bg2"/>
                        </a:solidFill>
                        <a:latin typeface="+mn-lt"/>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900" b="1" spc="0" baseline="30000">
                        <a:solidFill>
                          <a:schemeClr val="bg2"/>
                        </a:solidFill>
                        <a:latin typeface="+mn-lt"/>
                      </a:endParaRPr>
                    </a:p>
                  </a:txBody>
                  <a:tcPr marL="0" marR="27432" marT="27432" marB="9144" anchor="b"/>
                </a:tc>
                <a:extLst>
                  <a:ext uri="{0D108BD9-81ED-4DB2-BD59-A6C34878D82A}">
                    <a16:rowId xmlns:a16="http://schemas.microsoft.com/office/drawing/2014/main" val="2240621917"/>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0" marR="27432" marT="27432" marB="0" anchor="ctr"/>
                </a:tc>
                <a:extLst>
                  <a:ext uri="{0D108BD9-81ED-4DB2-BD59-A6C34878D82A}">
                    <a16:rowId xmlns:a16="http://schemas.microsoft.com/office/drawing/2014/main" val="3474221254"/>
                  </a:ext>
                </a:extLst>
              </a:tr>
              <a:tr h="187544">
                <a:tc gridSpan="3">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900" b="1" kern="1200" spc="0">
                          <a:solidFill>
                            <a:schemeClr val="bg1"/>
                          </a:solidFill>
                          <a:latin typeface="Arial" panose="020B0604020202020204" pitchFamily="34" charset="0"/>
                          <a:ea typeface="+mn-ea"/>
                          <a:cs typeface="Arial" panose="020B0604020202020204" pitchFamily="34" charset="0"/>
                        </a:rPr>
                        <a:t>BGB-15025</a:t>
                      </a:r>
                      <a:endParaRPr lang="en-US" sz="900" b="1"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lang="en-US" sz="900" b="1" spc="0">
                          <a:solidFill>
                            <a:schemeClr val="bg1"/>
                          </a:solidFill>
                          <a:latin typeface="Arial" panose="020B0604020202020204" pitchFamily="34" charset="0"/>
                          <a:ea typeface="+mn-ea"/>
                          <a:cs typeface="Arial" panose="020B0604020202020204" pitchFamily="34" charset="0"/>
                        </a:rPr>
                        <a:t>HPK1</a:t>
                      </a:r>
                      <a:r>
                        <a:rPr lang="zh-CN" altLang="en-US" sz="900" b="1" spc="0">
                          <a:solidFill>
                            <a:schemeClr val="bg1"/>
                          </a:solidFill>
                          <a:latin typeface="Arial" panose="020B0604020202020204" pitchFamily="34" charset="0"/>
                          <a:ea typeface="+mn-ea"/>
                          <a:cs typeface="Arial" panose="020B0604020202020204" pitchFamily="34" charset="0"/>
                        </a:rPr>
                        <a:t>抑制剂</a:t>
                      </a:r>
                      <a:endParaRPr lang="en-US" sz="900" b="1"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lnSpc>
                          <a:spcPct val="80000"/>
                        </a:lnSpc>
                      </a:pPr>
                      <a:r>
                        <a:rPr lang="en-US" sz="900" b="1" spc="0" baseline="0">
                          <a:solidFill>
                            <a:schemeClr val="bg2"/>
                          </a:solidFill>
                          <a:latin typeface="+mn-lt"/>
                        </a:rPr>
                        <a:t>HPK1 (1G)</a:t>
                      </a:r>
                    </a:p>
                  </a:txBody>
                  <a:tcPr marL="0" marR="0" marT="27432" marB="9144" anchor="b">
                    <a:lnL w="12700" cmpd="sng">
                      <a:noFill/>
                    </a:lnL>
                    <a:lnR w="12700" cmpd="sng">
                      <a:noFill/>
                    </a:lnR>
                    <a:lnT w="12700" cmpd="sng">
                      <a:noFill/>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059972"/>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101 </a:t>
                      </a:r>
                      <a:r>
                        <a:rPr lang="zh-CN" altLang="en-US" sz="700" b="1" spc="0">
                          <a:solidFill>
                            <a:schemeClr val="bg1"/>
                          </a:solidFill>
                          <a:latin typeface="Arial" panose="020B0604020202020204" pitchFamily="34" charset="0"/>
                          <a:ea typeface="+mn-ea"/>
                          <a:cs typeface="Arial" panose="020B0604020202020204" pitchFamily="34" charset="0"/>
                        </a:rPr>
                        <a:t>实体瘤</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2619199"/>
                  </a:ext>
                </a:extLst>
              </a:tr>
              <a:tr h="187544">
                <a:tc gridSpan="3">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900" b="1" kern="1200" spc="0">
                          <a:solidFill>
                            <a:schemeClr val="bg1"/>
                          </a:solidFill>
                          <a:latin typeface="Arial" panose="020B0604020202020204" pitchFamily="34" charset="0"/>
                          <a:ea typeface="+mn-ea"/>
                          <a:cs typeface="Arial" panose="020B0604020202020204" pitchFamily="34" charset="0"/>
                        </a:rPr>
                        <a:t>BGB-26808</a:t>
                      </a:r>
                      <a:endParaRPr lang="en-US" sz="900" b="1"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hMerge="1">
                  <a:txBody>
                    <a:bodyPr/>
                    <a:lstStyle/>
                    <a:p>
                      <a:endParaRPr lang="en-US"/>
                    </a:p>
                  </a:txBody>
                  <a:tcPr>
                    <a:lnL w="12700" cmpd="sng">
                      <a:noFill/>
                    </a:lnL>
                    <a:lnR w="12700" cmpd="sng">
                      <a:noFill/>
                    </a:lnR>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lang="en-US" sz="900" b="1" spc="0">
                          <a:solidFill>
                            <a:schemeClr val="bg1"/>
                          </a:solidFill>
                          <a:latin typeface="Arial" panose="020B0604020202020204" pitchFamily="34" charset="0"/>
                          <a:ea typeface="+mn-ea"/>
                          <a:cs typeface="Arial" panose="020B0604020202020204" pitchFamily="34" charset="0"/>
                        </a:rPr>
                        <a:t>HPK1</a:t>
                      </a:r>
                      <a:r>
                        <a:rPr lang="zh-CN" altLang="en-US" sz="900" b="1" spc="0">
                          <a:solidFill>
                            <a:schemeClr val="bg1"/>
                          </a:solidFill>
                          <a:latin typeface="Arial" panose="020B0604020202020204" pitchFamily="34" charset="0"/>
                          <a:ea typeface="+mn-ea"/>
                          <a:cs typeface="Arial" panose="020B0604020202020204" pitchFamily="34" charset="0"/>
                        </a:rPr>
                        <a:t>抑制剂</a:t>
                      </a:r>
                      <a:endParaRPr lang="en-US" sz="900" b="1"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lnSpc>
                          <a:spcPct val="80000"/>
                        </a:lnSpc>
                      </a:pPr>
                      <a:r>
                        <a:rPr lang="en-US" sz="900" b="1" spc="0" baseline="0">
                          <a:solidFill>
                            <a:schemeClr val="bg2"/>
                          </a:solidFill>
                          <a:latin typeface="+mn-lt"/>
                        </a:rPr>
                        <a:t>HPK1 (1G)</a:t>
                      </a:r>
                    </a:p>
                  </a:txBody>
                  <a:tcPr marL="0" marR="0" marT="27432" marB="9144" anchor="b">
                    <a:lnL w="12700" cmpd="sng">
                      <a:noFill/>
                    </a:lnL>
                    <a:lnR w="12700" cmpd="sng">
                      <a:noFill/>
                    </a:lnR>
                    <a:lnT w="12700" cmpd="sng">
                      <a:noFill/>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164959"/>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101 </a:t>
                      </a:r>
                      <a:r>
                        <a:rPr lang="zh-CN" altLang="en-US" sz="700" b="1" spc="0">
                          <a:solidFill>
                            <a:schemeClr val="bg1"/>
                          </a:solidFill>
                          <a:latin typeface="Arial" panose="020B0604020202020204" pitchFamily="34" charset="0"/>
                          <a:ea typeface="+mn-ea"/>
                          <a:cs typeface="Arial" panose="020B0604020202020204" pitchFamily="34" charset="0"/>
                        </a:rPr>
                        <a:t>实体瘤</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0892296"/>
                  </a:ext>
                </a:extLst>
              </a:tr>
              <a:tr h="187544">
                <a:tc gridSpan="4">
                  <a:txBody>
                    <a:bodyPr/>
                    <a:lstStyle/>
                    <a:p>
                      <a:pPr marL="0" indent="0" algn="l">
                        <a:lnSpc>
                          <a:spcPct val="80000"/>
                        </a:lnSpc>
                        <a:spcBef>
                          <a:spcPts val="100"/>
                        </a:spcBef>
                      </a:pPr>
                      <a:r>
                        <a:rPr lang="en-US" sz="900" b="1" spc="0">
                          <a:solidFill>
                            <a:schemeClr val="bg1"/>
                          </a:solidFill>
                          <a:latin typeface="Arial" panose="020B0604020202020204" pitchFamily="34" charset="0"/>
                          <a:ea typeface="+mn-ea"/>
                          <a:cs typeface="Arial" panose="020B0604020202020204" pitchFamily="34" charset="0"/>
                        </a:rPr>
                        <a:t>BGB-30813</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hMerge="1">
                  <a:txBody>
                    <a:bodyPr/>
                    <a:lstStyle/>
                    <a:p>
                      <a:endParaRPr lang="en-US"/>
                    </a:p>
                  </a:txBody>
                  <a:tcPr>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lnSpc>
                          <a:spcPct val="80000"/>
                        </a:lnSpc>
                      </a:pPr>
                      <a:r>
                        <a:rPr lang="en-US" sz="900" b="1" spc="0" baseline="0">
                          <a:solidFill>
                            <a:schemeClr val="bg2"/>
                          </a:solidFill>
                          <a:latin typeface="+mn-lt"/>
                        </a:rPr>
                        <a:t>HPK1 (1G)</a:t>
                      </a:r>
                    </a:p>
                  </a:txBody>
                  <a:tcPr marL="0" marR="0" marT="27432" marB="9144" anchor="b"/>
                </a:tc>
                <a:tc>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lang="en-US" sz="900" b="1" spc="20" baseline="0">
                          <a:solidFill>
                            <a:schemeClr val="bg1"/>
                          </a:solidFill>
                          <a:latin typeface="Arial" panose="020B0604020202020204" pitchFamily="34" charset="0"/>
                          <a:ea typeface="+mn-ea"/>
                          <a:cs typeface="Arial" panose="020B0604020202020204" pitchFamily="34" charset="0"/>
                        </a:rPr>
                        <a:t>DGK</a:t>
                      </a:r>
                      <a:r>
                        <a:rPr lang="el-GR" sz="900" b="1" spc="20" baseline="0">
                          <a:solidFill>
                            <a:schemeClr val="bg1"/>
                          </a:solidFill>
                          <a:latin typeface="Arial" panose="020B0604020202020204" pitchFamily="34" charset="0"/>
                          <a:ea typeface="+mn-ea"/>
                          <a:cs typeface="Arial" panose="020B0604020202020204" pitchFamily="34" charset="0"/>
                        </a:rPr>
                        <a:t>ζ</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6945788"/>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101 </a:t>
                      </a:r>
                      <a:r>
                        <a:rPr kumimoji="0" lang="zh-CN" alt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实体瘤</a:t>
                      </a:r>
                      <a:endParaRPr kumimoji="0" lang="en-US" sz="7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9619298"/>
                  </a:ext>
                </a:extLst>
              </a:tr>
              <a:tr h="187544">
                <a:tc gridSpan="4">
                  <a:txBody>
                    <a:bodyPr/>
                    <a:lstStyle/>
                    <a:p>
                      <a:pPr marL="0" indent="0" algn="l">
                        <a:lnSpc>
                          <a:spcPct val="80000"/>
                        </a:lnSpc>
                        <a:spcBef>
                          <a:spcPts val="100"/>
                        </a:spcBef>
                      </a:pPr>
                      <a:r>
                        <a:rPr lang="en-US" sz="900" b="1" spc="0">
                          <a:solidFill>
                            <a:schemeClr val="bg1"/>
                          </a:solidFill>
                          <a:latin typeface="Arial" panose="020B0604020202020204" pitchFamily="34" charset="0"/>
                          <a:ea typeface="+mn-ea"/>
                          <a:cs typeface="Arial" panose="020B0604020202020204" pitchFamily="34" charset="0"/>
                        </a:rPr>
                        <a:t>BGB-A3055</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tc>
                <a:tc hMerge="1">
                  <a:txBody>
                    <a:bodyPr/>
                    <a:lstStyle/>
                    <a:p>
                      <a:endParaRPr lang="en-US"/>
                    </a:p>
                  </a:txBody>
                  <a:tcPr>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lnSpc>
                          <a:spcPct val="80000"/>
                        </a:lnSpc>
                      </a:pPr>
                      <a:r>
                        <a:rPr lang="en-US" sz="900" b="1" spc="0" baseline="0">
                          <a:solidFill>
                            <a:schemeClr val="bg2"/>
                          </a:solidFill>
                          <a:latin typeface="+mn-lt"/>
                        </a:rPr>
                        <a:t>HPK1 (1G)</a:t>
                      </a:r>
                    </a:p>
                  </a:txBody>
                  <a:tcPr marL="0" marR="0" marT="27432" marB="9144" anchor="b"/>
                </a:tc>
                <a:tc>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lang="en-US" sz="900" b="1" spc="20" baseline="0">
                          <a:solidFill>
                            <a:schemeClr val="bg1"/>
                          </a:solidFill>
                          <a:latin typeface="Arial" panose="020B0604020202020204" pitchFamily="34" charset="0"/>
                          <a:ea typeface="+mn-ea"/>
                          <a:cs typeface="Arial" panose="020B0604020202020204" pitchFamily="34" charset="0"/>
                        </a:rPr>
                        <a:t>CCR8 </a:t>
                      </a:r>
                      <a:r>
                        <a:rPr lang="zh-CN" altLang="en-US" sz="900" b="1" spc="20" baseline="0">
                          <a:solidFill>
                            <a:schemeClr val="bg1"/>
                          </a:solidFill>
                          <a:latin typeface="Arial" panose="020B0604020202020204" pitchFamily="34" charset="0"/>
                          <a:ea typeface="+mn-ea"/>
                          <a:cs typeface="Arial" panose="020B0604020202020204" pitchFamily="34" charset="0"/>
                        </a:rPr>
                        <a:t>单抗</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065434"/>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101 </a:t>
                      </a:r>
                      <a:r>
                        <a:rPr lang="zh-CN" altLang="en-US" sz="700" b="1" kern="1200" spc="0">
                          <a:solidFill>
                            <a:schemeClr val="bg1"/>
                          </a:solidFill>
                          <a:latin typeface="Arial" panose="020B0604020202020204" pitchFamily="34" charset="0"/>
                          <a:ea typeface="+mn-ea"/>
                          <a:cs typeface="Arial" panose="020B0604020202020204" pitchFamily="34" charset="0"/>
                        </a:rPr>
                        <a:t>实体瘤</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R w="12700" cmpd="sng">
                      <a:noFill/>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indent="0">
                        <a:lnSpc>
                          <a:spcPct val="80000"/>
                        </a:lnSpc>
                      </a:pPr>
                      <a:endParaRPr lang="en-US" sz="700" b="1" spc="0">
                        <a:solidFill>
                          <a:schemeClr val="bg1"/>
                        </a:solidFill>
                        <a:latin typeface="+mn-lt"/>
                      </a:endParaRPr>
                    </a:p>
                  </a:txBody>
                  <a:tcPr marL="0" marR="0" marT="27432" marB="0" anchor="ctr"/>
                </a:tc>
                <a:extLst>
                  <a:ext uri="{0D108BD9-81ED-4DB2-BD59-A6C34878D82A}">
                    <a16:rowId xmlns:a16="http://schemas.microsoft.com/office/drawing/2014/main" val="3325950971"/>
                  </a:ext>
                </a:extLst>
              </a:tr>
              <a:tr h="187544">
                <a:tc gridSpan="3">
                  <a:txBody>
                    <a:bodyPr/>
                    <a:lstStyle/>
                    <a:p>
                      <a:pPr marL="0" indent="0" algn="l" defTabSz="914377" rtl="0" eaLnBrk="1" latinLnBrk="0" hangingPunct="1">
                        <a:lnSpc>
                          <a:spcPct val="80000"/>
                        </a:lnSpc>
                        <a:spcBef>
                          <a:spcPts val="100"/>
                        </a:spcBef>
                      </a:pPr>
                      <a:r>
                        <a:rPr lang="en-US" sz="900" b="1" kern="1200" spc="0">
                          <a:solidFill>
                            <a:schemeClr val="bg1"/>
                          </a:solidFill>
                          <a:latin typeface="Arial" panose="020B0604020202020204" pitchFamily="34" charset="0"/>
                          <a:ea typeface="+mn-ea"/>
                          <a:cs typeface="Arial" panose="020B0604020202020204" pitchFamily="34" charset="0"/>
                        </a:rPr>
                        <a:t>BGB-24714</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indent="0" algn="r" defTabSz="914377" rtl="0" eaLnBrk="1" latinLnBrk="0" hangingPunct="1">
                        <a:lnSpc>
                          <a:spcPct val="80000"/>
                        </a:lnSpc>
                        <a:spcBef>
                          <a:spcPts val="100"/>
                        </a:spcBef>
                      </a:pPr>
                      <a:r>
                        <a:rPr lang="en-US" sz="900" b="1" spc="0" baseline="0">
                          <a:solidFill>
                            <a:schemeClr val="bg2"/>
                          </a:solidFill>
                          <a:latin typeface="+mn-lt"/>
                        </a:rPr>
                        <a:t>SMAC mimetic</a:t>
                      </a:r>
                      <a:endParaRPr lang="en-US" sz="1200" b="1" kern="1200" spc="0">
                        <a:solidFill>
                          <a:schemeClr val="bg2"/>
                        </a:solidFill>
                        <a:latin typeface="+mn-lt"/>
                        <a:ea typeface="+mn-ea"/>
                        <a:cs typeface="+mn-cs"/>
                      </a:endParaRPr>
                    </a:p>
                  </a:txBody>
                  <a:tcPr marL="0" marR="27432" marT="27432" marB="9144" anchor="b">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0" algn="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SMAC</a:t>
                      </a:r>
                      <a:r>
                        <a:rPr lang="zh-CN" altLang="en-US" sz="900" b="1" spc="0" baseline="0">
                          <a:solidFill>
                            <a:schemeClr val="bg1"/>
                          </a:solidFill>
                          <a:latin typeface="Arial" panose="020B0604020202020204" pitchFamily="34" charset="0"/>
                          <a:ea typeface="+mn-ea"/>
                          <a:cs typeface="Arial" panose="020B0604020202020204" pitchFamily="34" charset="0"/>
                        </a:rPr>
                        <a:t>类似物</a:t>
                      </a:r>
                      <a:endParaRPr lang="en-US" sz="700" b="1" spc="0" baseline="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377" rtl="0" eaLnBrk="1" latinLnBrk="0" hangingPunct="1">
                        <a:lnSpc>
                          <a:spcPct val="80000"/>
                        </a:lnSpc>
                        <a:spcBef>
                          <a:spcPts val="100"/>
                        </a:spcBef>
                      </a:pPr>
                      <a:endParaRPr lang="en-US" sz="900" b="1" kern="1200" spc="0">
                        <a:solidFill>
                          <a:schemeClr val="bg2"/>
                        </a:solidFill>
                        <a:latin typeface="+mn-lt"/>
                        <a:ea typeface="+mn-ea"/>
                        <a:cs typeface="+mn-cs"/>
                      </a:endParaRPr>
                    </a:p>
                  </a:txBody>
                  <a:tcPr marL="0" marR="27432" marT="27432" marB="9144" anchor="b">
                    <a:lnL w="12700" cmpd="sng">
                      <a:noFill/>
                    </a:lnL>
                    <a:lnR w="12700" cmpd="sng">
                      <a:noFill/>
                    </a:lnR>
                    <a:lnT w="12700" cmpd="sng">
                      <a:noFill/>
                    </a:lnT>
                    <a:lnB w="12700" cap="flat" cmpd="sng" algn="ctr">
                      <a:solidFill>
                        <a:schemeClr val="bg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8209033"/>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101 </a:t>
                      </a:r>
                      <a:r>
                        <a:rPr lang="zh-CN" altLang="en-US" sz="700" b="1" spc="0">
                          <a:solidFill>
                            <a:schemeClr val="bg1"/>
                          </a:solidFill>
                          <a:latin typeface="Arial" panose="020B0604020202020204" pitchFamily="34" charset="0"/>
                          <a:ea typeface="+mn-ea"/>
                          <a:cs typeface="Arial" panose="020B0604020202020204" pitchFamily="34" charset="0"/>
                        </a:rPr>
                        <a:t>实体瘤</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bg1"/>
                      </a:solidFill>
                      <a:prstDash val="solid"/>
                      <a:round/>
                      <a:headEnd type="none" w="med" len="med"/>
                      <a:tailEnd type="none" w="med" len="med"/>
                    </a:lnT>
                  </a:tcPr>
                </a:tc>
                <a:tc hMerge="1">
                  <a:txBody>
                    <a:bodyPr/>
                    <a:lstStyle/>
                    <a:p>
                      <a:endParaRPr lang="en-US"/>
                    </a:p>
                  </a:txBody>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accent1">
                            <a:lumMod val="40000"/>
                            <a:lumOff val="60000"/>
                          </a:schemeClr>
                        </a:solidFill>
                        <a:effectLst/>
                        <a:uLnTx/>
                        <a:uFillTx/>
                        <a:latin typeface="+mn-lt"/>
                        <a:ea typeface="+mn-ea"/>
                        <a:cs typeface="+mn-cs"/>
                      </a:endParaRPr>
                    </a:p>
                  </a:txBody>
                  <a:tcPr marL="0" marR="27432" marT="27432" marB="0" anchor="ctr"/>
                </a:tc>
                <a:extLst>
                  <a:ext uri="{0D108BD9-81ED-4DB2-BD59-A6C34878D82A}">
                    <a16:rowId xmlns:a16="http://schemas.microsoft.com/office/drawing/2014/main" val="236401152"/>
                  </a:ext>
                </a:extLst>
              </a:tr>
              <a:tr h="187544">
                <a:tc gridSpan="3">
                  <a:txBody>
                    <a:bodyPr/>
                    <a:lstStyle/>
                    <a:p>
                      <a:pPr marL="0" indent="0" algn="l" defTabSz="914377" rtl="0" eaLnBrk="1" latinLnBrk="0" hangingPunct="1">
                        <a:lnSpc>
                          <a:spcPct val="80000"/>
                        </a:lnSpc>
                        <a:spcBef>
                          <a:spcPts val="100"/>
                        </a:spcBef>
                      </a:pPr>
                      <a:r>
                        <a:rPr lang="zh-CN" altLang="en-US" sz="900" b="1" kern="1200" spc="0">
                          <a:solidFill>
                            <a:schemeClr val="bg1"/>
                          </a:solidFill>
                          <a:latin typeface="Arial" panose="020B0604020202020204" pitchFamily="34" charset="0"/>
                          <a:ea typeface="+mn-ea"/>
                          <a:cs typeface="Arial" panose="020B0604020202020204" pitchFamily="34" charset="0"/>
                        </a:rPr>
                        <a:t>替雷利珠单抗</a:t>
                      </a:r>
                      <a:endParaRPr lang="en-US" sz="900" b="1" kern="1200"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gridSpan="2">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PD1 </a:t>
                      </a:r>
                      <a:r>
                        <a:rPr lang="zh-CN" altLang="en-US" sz="900" b="1" spc="20" baseline="0">
                          <a:solidFill>
                            <a:schemeClr val="bg1"/>
                          </a:solidFill>
                          <a:latin typeface="Arial" panose="020B0604020202020204" pitchFamily="34" charset="0"/>
                          <a:ea typeface="+mn-ea"/>
                          <a:cs typeface="Arial" panose="020B0604020202020204" pitchFamily="34" charset="0"/>
                        </a:rPr>
                        <a:t>单抗</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234284208"/>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103 </a:t>
                      </a:r>
                      <a:r>
                        <a:rPr lang="zh-CN" altLang="en-US" sz="700" b="1" spc="0">
                          <a:solidFill>
                            <a:schemeClr val="bg1"/>
                          </a:solidFill>
                          <a:latin typeface="Arial" panose="020B0604020202020204" pitchFamily="34" charset="0"/>
                          <a:ea typeface="+mn-ea"/>
                          <a:cs typeface="Arial" panose="020B0604020202020204" pitchFamily="34" charset="0"/>
                        </a:rPr>
                        <a:t>皮下给药</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8821424"/>
                  </a:ext>
                </a:extLst>
              </a:tr>
              <a:tr h="161667">
                <a:tc gridSpan="2">
                  <a:txBody>
                    <a:bodyPr/>
                    <a:lstStyle/>
                    <a:p>
                      <a:pPr marL="0" indent="0" algn="l" defTabSz="914377" rtl="0" eaLnBrk="1" latinLnBrk="0" hangingPunct="1">
                        <a:lnSpc>
                          <a:spcPct val="80000"/>
                        </a:lnSpc>
                        <a:spcBef>
                          <a:spcPts val="100"/>
                        </a:spcBef>
                      </a:pPr>
                      <a:r>
                        <a:rPr lang="en-US" sz="900" b="1" kern="1200" spc="0">
                          <a:solidFill>
                            <a:schemeClr val="bg1"/>
                          </a:solidFill>
                          <a:latin typeface="Arial" panose="020B0604020202020204" pitchFamily="34" charset="0"/>
                          <a:ea typeface="+mn-ea"/>
                          <a:cs typeface="Arial" panose="020B0604020202020204" pitchFamily="34" charset="0"/>
                        </a:rPr>
                        <a:t>BGB-B455</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r"/>
                      <a:r>
                        <a:rPr lang="en-US" sz="900" b="1" spc="0" baseline="0">
                          <a:solidFill>
                            <a:schemeClr val="bg1"/>
                          </a:solidFill>
                          <a:latin typeface="Arial" panose="020B0604020202020204" pitchFamily="34" charset="0"/>
                          <a:ea typeface="+mn-ea"/>
                          <a:cs typeface="Arial" panose="020B0604020202020204" pitchFamily="34" charset="0"/>
                        </a:rPr>
                        <a:t>CLDN6 x CD3 </a:t>
                      </a:r>
                      <a:r>
                        <a:rPr lang="zh-CN" altLang="en-US" sz="900" b="1" kern="1200" spc="-20" baseline="0">
                          <a:solidFill>
                            <a:schemeClr val="bg1"/>
                          </a:solidFill>
                          <a:latin typeface="Arial" panose="020B0604020202020204" pitchFamily="34" charset="0"/>
                          <a:ea typeface="+mn-ea"/>
                          <a:cs typeface="Arial" panose="020B0604020202020204" pitchFamily="34" charset="0"/>
                        </a:rPr>
                        <a:t>双抗</a:t>
                      </a:r>
                      <a:endParaRPr lang="en-US">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defTabSz="914377" rtl="0" eaLnBrk="1" latinLnBrk="0" hangingPunct="1">
                        <a:lnSpc>
                          <a:spcPct val="80000"/>
                        </a:lnSpc>
                        <a:spcBef>
                          <a:spcPts val="100"/>
                        </a:spcBef>
                      </a:pPr>
                      <a:r>
                        <a:rPr lang="en-US" sz="900" b="1" spc="0" baseline="0">
                          <a:solidFill>
                            <a:schemeClr val="bg2"/>
                          </a:solidFill>
                          <a:latin typeface="+mn-lt"/>
                        </a:rPr>
                        <a:t>SMAC mimetic</a:t>
                      </a:r>
                      <a:endParaRPr lang="en-US" sz="1200" b="1" kern="1200" spc="0">
                        <a:solidFill>
                          <a:schemeClr val="bg2"/>
                        </a:solidFill>
                        <a:latin typeface="+mn-lt"/>
                        <a:ea typeface="+mn-ea"/>
                        <a:cs typeface="+mn-cs"/>
                      </a:endParaRPr>
                    </a:p>
                  </a:txBody>
                  <a:tcPr marL="0" marR="27432" marT="27432" marB="9144" anchor="b"/>
                </a:tc>
                <a:tc hMerge="1">
                  <a:txBody>
                    <a:bodyPr/>
                    <a:lstStyle/>
                    <a:p>
                      <a:pPr marL="0" indent="0" algn="r">
                        <a:lnSpc>
                          <a:spcPct val="80000"/>
                        </a:lnSpc>
                      </a:pPr>
                      <a:r>
                        <a:rPr lang="en-US" sz="900" b="1" spc="0" baseline="0">
                          <a:solidFill>
                            <a:schemeClr val="bg1"/>
                          </a:solidFill>
                          <a:latin typeface="+mn-lt"/>
                        </a:rPr>
                        <a:t>CLDN6 x CD3 BsAb</a:t>
                      </a:r>
                      <a:endParaRPr lang="en-US" sz="700" b="1" spc="0" baseline="0">
                        <a:solidFill>
                          <a:schemeClr val="bg1"/>
                        </a:solidFill>
                        <a:latin typeface="+mn-lt"/>
                      </a:endParaRPr>
                    </a:p>
                  </a:txBody>
                  <a:tcPr marL="0" marR="27432" marT="27432" marB="9144" anchor="b"/>
                </a:tc>
                <a:extLst>
                  <a:ext uri="{0D108BD9-81ED-4DB2-BD59-A6C34878D82A}">
                    <a16:rowId xmlns:a16="http://schemas.microsoft.com/office/drawing/2014/main" val="3449313804"/>
                  </a:ext>
                </a:extLst>
              </a:tr>
              <a:tr h="127632">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FFC72C"/>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altLang="zh-CN" sz="900" b="1" i="0" u="none" strike="noStrike" kern="1200" cap="none" spc="0" normalizeH="0" baseline="0" noProof="0">
                        <a:ln>
                          <a:noFill/>
                        </a:ln>
                        <a:solidFill>
                          <a:srgbClr val="FFC72C"/>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101</a:t>
                      </a:r>
                      <a:r>
                        <a:rPr lang="zh-CN" altLang="en-US" sz="700" b="1" kern="1200" spc="0">
                          <a:solidFill>
                            <a:schemeClr val="bg1"/>
                          </a:solidFill>
                          <a:latin typeface="Arial" panose="020B0604020202020204" pitchFamily="34" charset="0"/>
                          <a:ea typeface="+mn-ea"/>
                          <a:cs typeface="Arial" panose="020B0604020202020204" pitchFamily="34" charset="0"/>
                        </a:rPr>
                        <a:t>实体瘤</a:t>
                      </a:r>
                      <a:r>
                        <a:rPr lang="en-US" sz="700" b="1" spc="0" baseline="30000">
                          <a:solidFill>
                            <a:schemeClr val="bg1"/>
                          </a:solidFill>
                          <a:latin typeface="Arial" panose="020B0604020202020204" pitchFamily="34" charset="0"/>
                          <a:ea typeface="+mn-ea"/>
                          <a:cs typeface="Arial" panose="020B0604020202020204" pitchFamily="34" charset="0"/>
                        </a:rPr>
                        <a:t>†</a:t>
                      </a:r>
                      <a:endParaRPr lang="en-US" sz="700" b="1"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6471398"/>
                  </a:ext>
                </a:extLst>
              </a:tr>
            </a:tbl>
          </a:graphicData>
        </a:graphic>
      </p:graphicFrame>
      <p:graphicFrame>
        <p:nvGraphicFramePr>
          <p:cNvPr id="17" name="Table 7">
            <a:extLst>
              <a:ext uri="{FF2B5EF4-FFF2-40B4-BE49-F238E27FC236}">
                <a16:creationId xmlns:a16="http://schemas.microsoft.com/office/drawing/2014/main" id="{F1FE5806-DA2D-BF6C-1D8D-337F225DA796}"/>
              </a:ext>
            </a:extLst>
          </p:cNvPr>
          <p:cNvGraphicFramePr>
            <a:graphicFrameLocks noGrp="1"/>
          </p:cNvGraphicFramePr>
          <p:nvPr>
            <p:custDataLst>
              <p:tags r:id="rId3"/>
            </p:custDataLst>
            <p:extLst>
              <p:ext uri="{D42A27DB-BD31-4B8C-83A1-F6EECF244321}">
                <p14:modId xmlns:p14="http://schemas.microsoft.com/office/powerpoint/2010/main" val="1016319573"/>
              </p:ext>
            </p:extLst>
          </p:nvPr>
        </p:nvGraphicFramePr>
        <p:xfrm>
          <a:off x="9647525" y="1429149"/>
          <a:ext cx="2024388" cy="1815592"/>
        </p:xfrm>
        <a:graphic>
          <a:graphicData uri="http://schemas.openxmlformats.org/drawingml/2006/table">
            <a:tbl>
              <a:tblPr firstRow="1" bandRow="1">
                <a:tableStyleId>{5C22544A-7EE6-4342-B048-85BDC9FD1C3A}</a:tableStyleId>
              </a:tblPr>
              <a:tblGrid>
                <a:gridCol w="146304">
                  <a:extLst>
                    <a:ext uri="{9D8B030D-6E8A-4147-A177-3AD203B41FA5}">
                      <a16:colId xmlns:a16="http://schemas.microsoft.com/office/drawing/2014/main" val="1966573066"/>
                    </a:ext>
                  </a:extLst>
                </a:gridCol>
                <a:gridCol w="838809">
                  <a:extLst>
                    <a:ext uri="{9D8B030D-6E8A-4147-A177-3AD203B41FA5}">
                      <a16:colId xmlns:a16="http://schemas.microsoft.com/office/drawing/2014/main" val="3207876579"/>
                    </a:ext>
                  </a:extLst>
                </a:gridCol>
                <a:gridCol w="1039275">
                  <a:extLst>
                    <a:ext uri="{9D8B030D-6E8A-4147-A177-3AD203B41FA5}">
                      <a16:colId xmlns:a16="http://schemas.microsoft.com/office/drawing/2014/main" val="2629547"/>
                    </a:ext>
                  </a:extLst>
                </a:gridCol>
              </a:tblGrid>
              <a:tr h="228600">
                <a:tc gridSpan="2">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zh-CN" altLang="en-US" sz="900" b="1" spc="0">
                          <a:solidFill>
                            <a:schemeClr val="bg1"/>
                          </a:solidFill>
                          <a:latin typeface="Arial" panose="020B0604020202020204" pitchFamily="34" charset="0"/>
                          <a:ea typeface="+mn-ea"/>
                          <a:cs typeface="Arial" panose="020B0604020202020204" pitchFamily="34" charset="0"/>
                        </a:rPr>
                        <a:t>泽布替尼</a:t>
                      </a:r>
                      <a:endParaRPr lang="en-US" sz="900" b="1" spc="0">
                        <a:solidFill>
                          <a:schemeClr val="bg1"/>
                        </a:solidFill>
                        <a:latin typeface="Arial" panose="020B0604020202020204" pitchFamily="34" charset="0"/>
                        <a:ea typeface="+mn-ea"/>
                        <a:cs typeface="Arial" panose="020B0604020202020204" pitchFamily="34" charset="0"/>
                      </a:endParaRPr>
                    </a:p>
                  </a:txBody>
                  <a:tcPr marL="0" marR="45720"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55563" indent="0">
                        <a:lnSpc>
                          <a:spcPct val="80000"/>
                        </a:lnSpc>
                      </a:pPr>
                      <a:r>
                        <a:rPr lang="en-US" sz="700" b="1">
                          <a:solidFill>
                            <a:schemeClr val="accent5"/>
                          </a:solidFill>
                        </a:rPr>
                        <a:t>BTK Inhibitor</a:t>
                      </a: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BTK</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518733"/>
                  </a:ext>
                </a:extLst>
              </a:tr>
              <a:tr h="14122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700" b="1" spc="0" baseline="0">
                          <a:solidFill>
                            <a:schemeClr val="bg1"/>
                          </a:solidFill>
                          <a:latin typeface="Arial" panose="020B0604020202020204" pitchFamily="34" charset="0"/>
                          <a:ea typeface="+mn-ea"/>
                          <a:cs typeface="Arial" panose="020B0604020202020204" pitchFamily="34" charset="0"/>
                        </a:rPr>
                        <a:t>114 </a:t>
                      </a:r>
                      <a:r>
                        <a:rPr lang="zh-CN" altLang="en-US" sz="700" b="1" spc="0" baseline="0">
                          <a:solidFill>
                            <a:schemeClr val="bg1"/>
                          </a:solidFill>
                          <a:latin typeface="Arial" panose="020B0604020202020204" pitchFamily="34" charset="0"/>
                          <a:ea typeface="+mn-ea"/>
                          <a:cs typeface="Arial" panose="020B0604020202020204" pitchFamily="34" charset="0"/>
                        </a:rPr>
                        <a:t>片剂</a:t>
                      </a:r>
                      <a:r>
                        <a:rPr lang="en-US" sz="700" b="1" spc="0" baseline="0">
                          <a:solidFill>
                            <a:schemeClr val="bg1"/>
                          </a:solidFill>
                          <a:latin typeface="Arial" panose="020B0604020202020204" pitchFamily="34" charset="0"/>
                          <a:ea typeface="+mn-ea"/>
                          <a:cs typeface="Arial" panose="020B0604020202020204" pitchFamily="34" charset="0"/>
                        </a:rPr>
                        <a:t> （US, EU</a:t>
                      </a:r>
                      <a:r>
                        <a:rPr lang="zh-CN" altLang="en-US" sz="700" b="1" spc="0" baseline="0">
                          <a:solidFill>
                            <a:schemeClr val="bg1"/>
                          </a:solidFill>
                          <a:latin typeface="Arial" panose="020B0604020202020204" pitchFamily="34" charset="0"/>
                          <a:ea typeface="+mn-ea"/>
                          <a:cs typeface="Arial" panose="020B0604020202020204" pitchFamily="34" charset="0"/>
                        </a:rPr>
                        <a:t>和其他</a:t>
                      </a:r>
                      <a:r>
                        <a:rPr lang="en-US" sz="700" b="1" spc="0" baseline="0">
                          <a:solidFill>
                            <a:schemeClr val="bg1"/>
                          </a:solidFill>
                          <a:latin typeface="Arial" panose="020B0604020202020204" pitchFamily="34" charset="0"/>
                          <a:ea typeface="+mn-ea"/>
                          <a:cs typeface="Arial" panose="020B0604020202020204" pitchFamily="34" charset="0"/>
                        </a:rPr>
                        <a:t>）</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600754641"/>
                  </a:ext>
                </a:extLst>
              </a:tr>
              <a:tr h="228600">
                <a:tc gridSpan="2">
                  <a:txBody>
                    <a:bodyPr/>
                    <a:lstStyle/>
                    <a:p>
                      <a:pPr marL="0" indent="0" algn="l" defTabSz="914377" rtl="0" eaLnBrk="1" latinLnBrk="0" hangingPunct="1">
                        <a:lnSpc>
                          <a:spcPct val="80000"/>
                        </a:lnSpc>
                        <a:spcBef>
                          <a:spcPts val="100"/>
                        </a:spcBef>
                      </a:pPr>
                      <a:r>
                        <a:rPr lang="zh-CN" altLang="en-US" sz="900" b="1" kern="1200" spc="0">
                          <a:solidFill>
                            <a:schemeClr val="bg1"/>
                          </a:solidFill>
                          <a:latin typeface="Arial" panose="020B0604020202020204" pitchFamily="34" charset="0"/>
                          <a:ea typeface="+mn-ea"/>
                          <a:cs typeface="Arial" panose="020B0604020202020204" pitchFamily="34" charset="0"/>
                        </a:rPr>
                        <a:t>替雷利珠单抗</a:t>
                      </a:r>
                      <a:endParaRPr lang="en-US" sz="900" b="1" kern="1200" spc="0">
                        <a:solidFill>
                          <a:schemeClr val="bg1"/>
                        </a:solidFill>
                        <a:latin typeface="Arial" panose="020B0604020202020204" pitchFamily="34" charset="0"/>
                        <a:ea typeface="+mn-ea"/>
                        <a:cs typeface="Arial" panose="020B0604020202020204" pitchFamily="34" charset="0"/>
                      </a:endParaRPr>
                    </a:p>
                  </a:txBody>
                  <a:tcPr marL="0" marR="45720"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55563" indent="0">
                        <a:lnSpc>
                          <a:spcPct val="80000"/>
                        </a:lnSpc>
                      </a:pPr>
                      <a:r>
                        <a:rPr lang="en-US" sz="700" b="1">
                          <a:solidFill>
                            <a:schemeClr val="accent5"/>
                          </a:solidFill>
                        </a:rPr>
                        <a:t>BTK Inhibitor</a:t>
                      </a: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PD1 </a:t>
                      </a:r>
                      <a:r>
                        <a:rPr lang="zh-CN" altLang="en-US" sz="900" b="1" spc="20" baseline="0">
                          <a:solidFill>
                            <a:schemeClr val="bg1"/>
                          </a:solidFill>
                          <a:latin typeface="Arial" panose="020B0604020202020204" pitchFamily="34" charset="0"/>
                          <a:ea typeface="+mn-ea"/>
                          <a:cs typeface="Arial" panose="020B0604020202020204" pitchFamily="34" charset="0"/>
                        </a:rPr>
                        <a:t>单抗</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0329071"/>
                  </a:ext>
                </a:extLst>
              </a:tr>
              <a:tr h="14122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700" b="1" kern="1200" spc="0" baseline="0">
                          <a:solidFill>
                            <a:schemeClr val="bg1"/>
                          </a:solidFill>
                          <a:latin typeface="Arial" panose="020B0604020202020204" pitchFamily="34" charset="0"/>
                          <a:ea typeface="+mn-ea"/>
                          <a:cs typeface="Arial" panose="020B0604020202020204" pitchFamily="34" charset="0"/>
                        </a:rPr>
                        <a:t>312 1L ES-SCLC （EU）</a:t>
                      </a:r>
                    </a:p>
                  </a:txBody>
                  <a:tcPr marL="0" marR="4572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21390361"/>
                  </a:ext>
                </a:extLst>
              </a:tr>
              <a:tr h="14122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700" b="1" kern="1200" spc="0" baseline="0">
                          <a:solidFill>
                            <a:schemeClr val="bg1"/>
                          </a:solidFill>
                          <a:latin typeface="Arial" panose="020B0604020202020204" pitchFamily="34" charset="0"/>
                          <a:ea typeface="+mn-ea"/>
                          <a:cs typeface="Arial" panose="020B0604020202020204" pitchFamily="34" charset="0"/>
                        </a:rPr>
                        <a:t>315 </a:t>
                      </a:r>
                      <a:r>
                        <a:rPr lang="zh-CN" altLang="en-US" sz="700" b="1" kern="1200" spc="0" baseline="0">
                          <a:solidFill>
                            <a:schemeClr val="bg1"/>
                          </a:solidFill>
                          <a:latin typeface="Arial" panose="020B0604020202020204" pitchFamily="34" charset="0"/>
                          <a:ea typeface="+mn-ea"/>
                          <a:cs typeface="Arial" panose="020B0604020202020204" pitchFamily="34" charset="0"/>
                        </a:rPr>
                        <a:t>新辅助</a:t>
                      </a:r>
                      <a:r>
                        <a:rPr lang="en-US" altLang="zh-CN" sz="700" b="1" kern="1200" spc="0" baseline="0">
                          <a:solidFill>
                            <a:schemeClr val="bg1"/>
                          </a:solidFill>
                          <a:latin typeface="Arial" panose="020B0604020202020204" pitchFamily="34" charset="0"/>
                          <a:ea typeface="+mn-ea"/>
                          <a:cs typeface="Arial" panose="020B0604020202020204" pitchFamily="34" charset="0"/>
                        </a:rPr>
                        <a:t>/</a:t>
                      </a:r>
                      <a:r>
                        <a:rPr lang="zh-CN" altLang="en-US" sz="700" b="1" kern="1200" spc="0" baseline="0">
                          <a:solidFill>
                            <a:schemeClr val="bg1"/>
                          </a:solidFill>
                          <a:latin typeface="Arial" panose="020B0604020202020204" pitchFamily="34" charset="0"/>
                          <a:ea typeface="+mn-ea"/>
                          <a:cs typeface="Arial" panose="020B0604020202020204" pitchFamily="34" charset="0"/>
                        </a:rPr>
                        <a:t>辅助 </a:t>
                      </a:r>
                      <a:r>
                        <a:rPr lang="en-US" sz="700" b="1" kern="1200" spc="0" baseline="0">
                          <a:solidFill>
                            <a:schemeClr val="bg1"/>
                          </a:solidFill>
                          <a:latin typeface="Arial" panose="020B0604020202020204" pitchFamily="34" charset="0"/>
                          <a:ea typeface="+mn-ea"/>
                          <a:cs typeface="Arial" panose="020B0604020202020204" pitchFamily="34" charset="0"/>
                        </a:rPr>
                        <a:t>NSCLC （EU）</a:t>
                      </a:r>
                    </a:p>
                  </a:txBody>
                  <a:tcPr marL="0" marR="45720" marT="27432"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456790586"/>
                  </a:ext>
                </a:extLst>
              </a:tr>
              <a:tr h="14122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700" b="1" spc="0">
                          <a:solidFill>
                            <a:schemeClr val="bg1"/>
                          </a:solidFill>
                          <a:latin typeface="Arial" panose="020B0604020202020204" pitchFamily="34" charset="0"/>
                          <a:ea typeface="+mn-ea"/>
                          <a:cs typeface="Arial" panose="020B0604020202020204" pitchFamily="34" charset="0"/>
                        </a:rPr>
                        <a:t>306 1L ESCC （US, JP）</a:t>
                      </a:r>
                    </a:p>
                  </a:txBody>
                  <a:tcPr marL="0" marR="0" marT="27432"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422164784"/>
                  </a:ext>
                </a:extLst>
              </a:tr>
              <a:tr h="14122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700" b="1" spc="0">
                          <a:solidFill>
                            <a:schemeClr val="bg1"/>
                          </a:solidFill>
                          <a:latin typeface="Arial" panose="020B0604020202020204" pitchFamily="34" charset="0"/>
                          <a:ea typeface="+mn-ea"/>
                          <a:cs typeface="Arial" panose="020B0604020202020204" pitchFamily="34" charset="0"/>
                        </a:rPr>
                        <a:t>302 2L ESCC （JP）</a:t>
                      </a:r>
                    </a:p>
                  </a:txBody>
                  <a:tcPr marL="0" marR="0" marT="27432"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535764863"/>
                  </a:ext>
                </a:extLst>
              </a:tr>
              <a:tr h="14122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700" b="1" spc="0">
                          <a:solidFill>
                            <a:schemeClr val="bg1"/>
                          </a:solidFill>
                          <a:latin typeface="Arial" panose="020B0604020202020204" pitchFamily="34" charset="0"/>
                          <a:ea typeface="+mn-ea"/>
                          <a:cs typeface="Arial" panose="020B0604020202020204" pitchFamily="34" charset="0"/>
                        </a:rPr>
                        <a:t>302 2L ESCC </a:t>
                      </a:r>
                      <a:r>
                        <a:rPr lang="zh-CN" altLang="en-US" sz="700" b="1" spc="0">
                          <a:solidFill>
                            <a:schemeClr val="bg1"/>
                          </a:solidFill>
                          <a:latin typeface="Arial" panose="020B0604020202020204" pitchFamily="34" charset="0"/>
                          <a:ea typeface="+mn-ea"/>
                          <a:cs typeface="Arial" panose="020B0604020202020204" pitchFamily="34" charset="0"/>
                        </a:rPr>
                        <a:t>替代剂量 </a:t>
                      </a:r>
                      <a:r>
                        <a:rPr lang="en-US" sz="700" b="1" spc="0">
                          <a:solidFill>
                            <a:schemeClr val="bg1"/>
                          </a:solidFill>
                          <a:latin typeface="Arial" panose="020B0604020202020204" pitchFamily="34" charset="0"/>
                          <a:ea typeface="+mn-ea"/>
                          <a:cs typeface="Arial" panose="020B0604020202020204" pitchFamily="34" charset="0"/>
                        </a:rPr>
                        <a:t>（US）</a:t>
                      </a:r>
                    </a:p>
                  </a:txBody>
                  <a:tcPr marL="0" marR="0" marT="27432"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898029178"/>
                  </a:ext>
                </a:extLst>
              </a:tr>
              <a:tr h="14122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700" b="1" spc="0">
                          <a:solidFill>
                            <a:schemeClr val="bg1"/>
                          </a:solidFill>
                          <a:latin typeface="Arial" panose="020B0604020202020204" pitchFamily="34" charset="0"/>
                          <a:ea typeface="+mn-ea"/>
                          <a:cs typeface="Arial" panose="020B0604020202020204" pitchFamily="34" charset="0"/>
                        </a:rPr>
                        <a:t>309 1L NPC （EU）</a:t>
                      </a:r>
                    </a:p>
                  </a:txBody>
                  <a:tcPr marL="0" marR="0" marT="27432"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08476626"/>
                  </a:ext>
                </a:extLst>
              </a:tr>
              <a:tr h="228600">
                <a:tc gridSpan="2">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zh-CN" altLang="en-US" sz="900" b="1" kern="1200">
                          <a:solidFill>
                            <a:schemeClr val="bg1"/>
                          </a:solidFill>
                          <a:latin typeface="Arial" panose="020B0604020202020204" pitchFamily="34" charset="0"/>
                          <a:ea typeface="+mn-ea"/>
                          <a:cs typeface="Arial" panose="020B0604020202020204" pitchFamily="34" charset="0"/>
                        </a:rPr>
                        <a:t>泽尼达妥单抗</a:t>
                      </a:r>
                      <a:r>
                        <a:rPr lang="en-US" altLang="zh-CN" sz="900" b="1" kern="1200" baseline="30000">
                          <a:solidFill>
                            <a:schemeClr val="bg1"/>
                          </a:solidFill>
                          <a:latin typeface="Arial" panose="020B0604020202020204" pitchFamily="34" charset="0"/>
                          <a:ea typeface="+mn-ea"/>
                          <a:cs typeface="Arial" panose="020B0604020202020204" pitchFamily="34" charset="0"/>
                        </a:rPr>
                        <a:t>6</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0"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55563" indent="0">
                        <a:lnSpc>
                          <a:spcPct val="80000"/>
                        </a:lnSpc>
                      </a:pPr>
                      <a:r>
                        <a:rPr lang="en-US" sz="700" b="1">
                          <a:solidFill>
                            <a:schemeClr val="accent5"/>
                          </a:solidFill>
                        </a:rPr>
                        <a:t>BTK Inhibitor</a:t>
                      </a:r>
                    </a:p>
                  </a:txBody>
                  <a:tcPr marL="36576" marR="45720" marT="27432"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lang="en-US" sz="900" b="1" kern="1200" spc="20" baseline="0">
                          <a:solidFill>
                            <a:schemeClr val="bg1"/>
                          </a:solidFill>
                          <a:latin typeface="Arial" panose="020B0604020202020204" pitchFamily="34" charset="0"/>
                          <a:ea typeface="+mn-ea"/>
                          <a:cs typeface="Arial" panose="020B0604020202020204" pitchFamily="34" charset="0"/>
                        </a:rPr>
                        <a:t>HER2 </a:t>
                      </a:r>
                      <a:r>
                        <a:rPr lang="zh-CN" altLang="en-US" sz="900" b="1" kern="1200" spc="20" baseline="0">
                          <a:solidFill>
                            <a:schemeClr val="bg1"/>
                          </a:solidFill>
                          <a:latin typeface="Arial" panose="020B0604020202020204" pitchFamily="34" charset="0"/>
                          <a:ea typeface="+mn-ea"/>
                          <a:cs typeface="Arial" panose="020B0604020202020204" pitchFamily="34" charset="0"/>
                        </a:rPr>
                        <a:t>双抗</a:t>
                      </a:r>
                      <a:endParaRPr lang="en-US" sz="900" b="1" spc="0" baseline="300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1279481"/>
                  </a:ext>
                </a:extLst>
              </a:tr>
              <a:tr h="14122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80000"/>
                        </a:lnSpc>
                      </a:pPr>
                      <a:r>
                        <a:rPr lang="en-US" sz="700" b="1" spc="0" baseline="0">
                          <a:solidFill>
                            <a:schemeClr val="bg1"/>
                          </a:solidFill>
                          <a:latin typeface="Arial" panose="020B0604020202020204" pitchFamily="34" charset="0"/>
                          <a:ea typeface="+mn-ea"/>
                          <a:cs typeface="Arial" panose="020B0604020202020204" pitchFamily="34" charset="0"/>
                        </a:rPr>
                        <a:t>203 HER2+ 2L BTC （CN）</a:t>
                      </a:r>
                    </a:p>
                  </a:txBody>
                  <a:tcPr marL="0" marR="45720" marT="27432" marB="0" anchor="ctr">
                    <a:lnL w="12700" cmpd="sng">
                      <a:noFill/>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405135135"/>
                  </a:ext>
                </a:extLst>
              </a:tr>
            </a:tbl>
          </a:graphicData>
        </a:graphic>
      </p:graphicFrame>
      <p:graphicFrame>
        <p:nvGraphicFramePr>
          <p:cNvPr id="21" name="Table 10">
            <a:extLst>
              <a:ext uri="{FF2B5EF4-FFF2-40B4-BE49-F238E27FC236}">
                <a16:creationId xmlns:a16="http://schemas.microsoft.com/office/drawing/2014/main" id="{825EA44F-8EBE-98EE-71C4-B2C19FB98EFC}"/>
              </a:ext>
            </a:extLst>
          </p:cNvPr>
          <p:cNvGraphicFramePr>
            <a:graphicFrameLocks noGrp="1"/>
          </p:cNvGraphicFramePr>
          <p:nvPr>
            <p:custDataLst>
              <p:tags r:id="rId4"/>
            </p:custDataLst>
            <p:extLst>
              <p:ext uri="{D42A27DB-BD31-4B8C-83A1-F6EECF244321}">
                <p14:modId xmlns:p14="http://schemas.microsoft.com/office/powerpoint/2010/main" val="4244936493"/>
              </p:ext>
            </p:extLst>
          </p:nvPr>
        </p:nvGraphicFramePr>
        <p:xfrm>
          <a:off x="5030905" y="1429148"/>
          <a:ext cx="2136730" cy="4318635"/>
        </p:xfrm>
        <a:graphic>
          <a:graphicData uri="http://schemas.openxmlformats.org/drawingml/2006/table">
            <a:tbl>
              <a:tblPr firstRow="1" bandRow="1">
                <a:tableStyleId>{5C22544A-7EE6-4342-B048-85BDC9FD1C3A}</a:tableStyleId>
              </a:tblPr>
              <a:tblGrid>
                <a:gridCol w="151777">
                  <a:extLst>
                    <a:ext uri="{9D8B030D-6E8A-4147-A177-3AD203B41FA5}">
                      <a16:colId xmlns:a16="http://schemas.microsoft.com/office/drawing/2014/main" val="1966573066"/>
                    </a:ext>
                  </a:extLst>
                </a:gridCol>
                <a:gridCol w="722548">
                  <a:extLst>
                    <a:ext uri="{9D8B030D-6E8A-4147-A177-3AD203B41FA5}">
                      <a16:colId xmlns:a16="http://schemas.microsoft.com/office/drawing/2014/main" val="3207876579"/>
                    </a:ext>
                  </a:extLst>
                </a:gridCol>
                <a:gridCol w="246564">
                  <a:extLst>
                    <a:ext uri="{9D8B030D-6E8A-4147-A177-3AD203B41FA5}">
                      <a16:colId xmlns:a16="http://schemas.microsoft.com/office/drawing/2014/main" val="1159110529"/>
                    </a:ext>
                  </a:extLst>
                </a:gridCol>
                <a:gridCol w="246564">
                  <a:extLst>
                    <a:ext uri="{9D8B030D-6E8A-4147-A177-3AD203B41FA5}">
                      <a16:colId xmlns:a16="http://schemas.microsoft.com/office/drawing/2014/main" val="1528421725"/>
                    </a:ext>
                  </a:extLst>
                </a:gridCol>
                <a:gridCol w="769277">
                  <a:extLst>
                    <a:ext uri="{9D8B030D-6E8A-4147-A177-3AD203B41FA5}">
                      <a16:colId xmlns:a16="http://schemas.microsoft.com/office/drawing/2014/main" val="1747251094"/>
                    </a:ext>
                  </a:extLst>
                </a:gridCol>
              </a:tblGrid>
              <a:tr h="238449">
                <a:tc gridSpan="4">
                  <a:txBody>
                    <a:bodyPr/>
                    <a:lstStyle/>
                    <a:p>
                      <a:pPr marL="0" indent="0" algn="l">
                        <a:lnSpc>
                          <a:spcPct val="80000"/>
                        </a:lnSpc>
                        <a:spcBef>
                          <a:spcPts val="100"/>
                        </a:spcBef>
                      </a:pPr>
                      <a:r>
                        <a:rPr lang="zh-CN" altLang="en-US" sz="900" b="1" spc="0">
                          <a:solidFill>
                            <a:schemeClr val="bg1"/>
                          </a:solidFill>
                          <a:latin typeface="Arial" panose="020B0604020202020204" pitchFamily="34" charset="0"/>
                          <a:ea typeface="+mn-ea"/>
                          <a:cs typeface="Arial" panose="020B0604020202020204" pitchFamily="34" charset="0"/>
                        </a:rPr>
                        <a:t>泽布替尼</a:t>
                      </a:r>
                      <a:endParaRPr lang="en-US" sz="900" b="1" spc="0">
                        <a:solidFill>
                          <a:schemeClr val="bg1"/>
                        </a:solidFill>
                        <a:latin typeface="Arial" panose="020B0604020202020204" pitchFamily="34" charset="0"/>
                        <a:ea typeface="+mn-ea"/>
                        <a:cs typeface="Arial" panose="020B0604020202020204" pitchFamily="34" charset="0"/>
                      </a:endParaRPr>
                    </a:p>
                  </a:txBody>
                  <a:tcPr marL="0" marR="18288" marT="18288"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377" rtl="0" eaLnBrk="1" latinLnBrk="0" hangingPunct="1">
                        <a:lnSpc>
                          <a:spcPct val="80000"/>
                        </a:lnSpc>
                      </a:pPr>
                      <a:endParaRPr lang="en-US" sz="700" b="1" kern="1200">
                        <a:solidFill>
                          <a:schemeClr val="bg1"/>
                        </a:solidFill>
                        <a:latin typeface="+mn-lt"/>
                        <a:ea typeface="+mn-ea"/>
                        <a:cs typeface="+mn-cs"/>
                      </a:endParaRPr>
                    </a:p>
                  </a:txBody>
                  <a:tcPr marL="36576"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pPr marL="0" indent="0" algn="l">
                        <a:lnSpc>
                          <a:spcPct val="80000"/>
                        </a:lnSpc>
                        <a:spcBef>
                          <a:spcPts val="100"/>
                        </a:spcBef>
                      </a:pPr>
                      <a:endParaRPr lang="en-US" sz="700" b="1" spc="0">
                        <a:solidFill>
                          <a:schemeClr val="bg2"/>
                        </a:solidFill>
                      </a:endParaRPr>
                    </a:p>
                  </a:txBody>
                  <a:tcPr marL="0" marR="18288" marT="18288"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a:txBody>
                    <a:bodyPr/>
                    <a:lstStyle/>
                    <a:p>
                      <a:pPr marL="0" indent="0" algn="r">
                        <a:lnSpc>
                          <a:spcPct val="80000"/>
                        </a:lnSpc>
                        <a:spcBef>
                          <a:spcPts val="100"/>
                        </a:spcBef>
                      </a:pPr>
                      <a:r>
                        <a:rPr lang="en-US" sz="900" b="1" spc="20" baseline="0">
                          <a:solidFill>
                            <a:schemeClr val="bg1"/>
                          </a:solidFill>
                          <a:latin typeface="Arial" panose="020B0604020202020204" pitchFamily="34" charset="0"/>
                          <a:ea typeface="+mn-ea"/>
                          <a:cs typeface="Arial" panose="020B0604020202020204" pitchFamily="34" charset="0"/>
                        </a:rPr>
                        <a:t>BTK</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700" b="1" spc="0">
                        <a:solidFill>
                          <a:schemeClr val="bg2"/>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105512"/>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215 </a:t>
                      </a:r>
                      <a:r>
                        <a:rPr lang="en-US" altLang="zh-CN" sz="700" b="1" kern="1200" spc="0">
                          <a:solidFill>
                            <a:schemeClr val="bg1"/>
                          </a:solidFill>
                          <a:latin typeface="Arial" panose="020B0604020202020204" pitchFamily="34" charset="0"/>
                          <a:ea typeface="+mn-ea"/>
                          <a:cs typeface="Arial" panose="020B0604020202020204" pitchFamily="34" charset="0"/>
                        </a:rPr>
                        <a:t>B</a:t>
                      </a:r>
                      <a:r>
                        <a:rPr lang="zh-CN" altLang="en-US" sz="700" b="1" kern="1200" spc="0">
                          <a:solidFill>
                            <a:schemeClr val="bg1"/>
                          </a:solidFill>
                          <a:latin typeface="Arial" panose="020B0604020202020204" pitchFamily="34" charset="0"/>
                          <a:ea typeface="+mn-ea"/>
                          <a:cs typeface="Arial" panose="020B0604020202020204" pitchFamily="34" charset="0"/>
                        </a:rPr>
                        <a:t>细胞恶性肿瘤</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tx1">
                          <a:lumMod val="90000"/>
                        </a:schemeClr>
                      </a:solidFill>
                      <a:prstDash val="solid"/>
                      <a:round/>
                      <a:headEnd type="none" w="med" len="med"/>
                      <a:tailEnd type="none" w="med" len="med"/>
                    </a:lnT>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30401415"/>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i="0" kern="1200" spc="0">
                          <a:solidFill>
                            <a:schemeClr val="bg1"/>
                          </a:solidFill>
                          <a:latin typeface="Arial" panose="020B0604020202020204" pitchFamily="34" charset="0"/>
                          <a:ea typeface="+mn-ea"/>
                          <a:cs typeface="Arial" panose="020B0604020202020204" pitchFamily="34" charset="0"/>
                        </a:rPr>
                        <a:t>218 CD79B R/R DLBCL</a:t>
                      </a:r>
                    </a:p>
                  </a:txBody>
                  <a:tcPr marL="0" marR="0"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4096670653"/>
                  </a:ext>
                </a:extLst>
              </a:tr>
              <a:tr h="238449">
                <a:tc gridSpan="3">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BGB-16673</a:t>
                      </a:r>
                    </a:p>
                  </a:txBody>
                  <a:tcPr marL="0" marR="27432" marT="27432" marB="9144"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377" rtl="0" eaLnBrk="1" latinLnBrk="0" hangingPunct="1">
                        <a:lnSpc>
                          <a:spcPct val="80000"/>
                        </a:lnSpc>
                      </a:pPr>
                      <a:endParaRPr lang="en-US" sz="500" b="1" i="0" kern="1200" spc="0">
                        <a:solidFill>
                          <a:schemeClr val="bg1"/>
                        </a:solidFill>
                        <a:latin typeface="+mn-lt"/>
                        <a:ea typeface="+mn-ea"/>
                        <a:cs typeface="+mn-cs"/>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gridSpan="2">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BTK CDAC</a:t>
                      </a:r>
                    </a:p>
                  </a:txBody>
                  <a:tcPr marL="0" marR="27432" marT="27432" marB="9144" anchor="b">
                    <a:lnL w="12700" cmpd="sng">
                      <a:noFill/>
                    </a:lnL>
                    <a:lnR w="12700" cmpd="sng">
                      <a:noFill/>
                    </a:lnR>
                    <a:lnT w="12700" cmpd="sng">
                      <a:no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175566591"/>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i="0" kern="1200" spc="0">
                          <a:solidFill>
                            <a:schemeClr val="bg1"/>
                          </a:solidFill>
                          <a:latin typeface="Arial" panose="020B0604020202020204" pitchFamily="34" charset="0"/>
                          <a:ea typeface="+mn-ea"/>
                          <a:cs typeface="Arial" panose="020B0604020202020204" pitchFamily="34" charset="0"/>
                        </a:rPr>
                        <a:t>101 R/R CLL</a:t>
                      </a:r>
                    </a:p>
                  </a:txBody>
                  <a:tcPr marL="0" marR="0"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lnL w="12700" cmpd="sng">
                      <a:noFill/>
                    </a:lnL>
                    <a:lnT w="9525"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440382733"/>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i="0" kern="1200" spc="0">
                          <a:solidFill>
                            <a:schemeClr val="bg1"/>
                          </a:solidFill>
                          <a:latin typeface="Arial" panose="020B0604020202020204" pitchFamily="34" charset="0"/>
                          <a:ea typeface="+mn-ea"/>
                          <a:cs typeface="Arial" panose="020B0604020202020204" pitchFamily="34" charset="0"/>
                        </a:rPr>
                        <a:t>102 R/R CLL</a:t>
                      </a:r>
                    </a:p>
                  </a:txBody>
                  <a:tcPr marL="0" marR="0"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135458949"/>
                  </a:ext>
                </a:extLst>
              </a:tr>
              <a:tr h="238449">
                <a:tc gridSpan="3">
                  <a:txBody>
                    <a:bodyPr/>
                    <a:lstStyle/>
                    <a:p>
                      <a:pPr marL="0" indent="0" algn="l" defTabSz="914377" rtl="0" eaLnBrk="1" latinLnBrk="0" hangingPunct="1">
                        <a:lnSpc>
                          <a:spcPct val="80000"/>
                        </a:lnSpc>
                        <a:spcBef>
                          <a:spcPts val="100"/>
                        </a:spcBef>
                      </a:pPr>
                      <a:r>
                        <a:rPr lang="en-US" sz="900" b="1" kern="1200" spc="0" err="1">
                          <a:solidFill>
                            <a:schemeClr val="bg1"/>
                          </a:solidFill>
                          <a:latin typeface="Arial" panose="020B0604020202020204" pitchFamily="34" charset="0"/>
                          <a:ea typeface="+mn-ea"/>
                          <a:cs typeface="Arial" panose="020B0604020202020204" pitchFamily="34" charset="0"/>
                        </a:rPr>
                        <a:t>Sonrotoclax</a:t>
                      </a:r>
                      <a:endParaRPr lang="en-US" sz="900" b="1" kern="1200"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indent="0" algn="l" defTabSz="914377" rtl="0" eaLnBrk="1" latinLnBrk="0" hangingPunct="1">
                        <a:lnSpc>
                          <a:spcPct val="80000"/>
                        </a:lnSpc>
                        <a:spcBef>
                          <a:spcPts val="100"/>
                        </a:spcBef>
                      </a:pPr>
                      <a:endParaRPr lang="en-US" sz="700" b="1" kern="1200" spc="0">
                        <a:solidFill>
                          <a:schemeClr val="bg2"/>
                        </a:solidFill>
                        <a:latin typeface="+mn-lt"/>
                        <a:ea typeface="+mn-ea"/>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lumMod val="9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r"/>
                      <a:r>
                        <a:rPr lang="en-US" sz="900" b="1" spc="20" baseline="0">
                          <a:solidFill>
                            <a:schemeClr val="bg1"/>
                          </a:solidFill>
                          <a:latin typeface="Arial" panose="020B0604020202020204" pitchFamily="34" charset="0"/>
                          <a:ea typeface="+mn-ea"/>
                          <a:cs typeface="Arial" panose="020B0604020202020204" pitchFamily="34" charset="0"/>
                        </a:rPr>
                        <a:t>BCL2</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a:latin typeface="Arial" panose="020B0604020202020204" pitchFamily="34" charset="0"/>
                        <a:ea typeface="+mn-ea"/>
                        <a:cs typeface="Arial" panose="020B0604020202020204" pitchFamily="34" charset="0"/>
                      </a:endParaRPr>
                    </a:p>
                  </a:txBody>
                  <a:tcPr marL="27432" marR="27432" marT="27432" marB="9144" anchor="b">
                    <a:lnL w="12700" cmpd="sng">
                      <a:noFill/>
                    </a:lnL>
                    <a:lnR w="12700" cap="flat" cmpd="sng" algn="ctr">
                      <a:noFill/>
                      <a:prstDash val="solid"/>
                      <a:round/>
                      <a:headEnd type="none" w="med" len="med"/>
                      <a:tailEnd type="none" w="med" len="med"/>
                    </a:lnR>
                    <a:lnT w="12700" cmpd="sng">
                      <a:no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l" defTabSz="914377" rtl="0" eaLnBrk="1" latinLnBrk="0" hangingPunct="1">
                        <a:lnSpc>
                          <a:spcPct val="80000"/>
                        </a:lnSpc>
                        <a:spcBef>
                          <a:spcPts val="100"/>
                        </a:spcBef>
                      </a:pPr>
                      <a:endParaRPr lang="en-US" sz="700" b="1" kern="1200" spc="0">
                        <a:solidFill>
                          <a:schemeClr val="bg2"/>
                        </a:solidFill>
                        <a:latin typeface="+mn-lt"/>
                        <a:ea typeface="+mn-ea"/>
                        <a:cs typeface="+mn-cs"/>
                      </a:endParaRPr>
                    </a:p>
                  </a:txBody>
                  <a:tcPr marL="0" marR="20574" marT="20574" marB="685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2950396"/>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201 R/R MCL</a:t>
                      </a:r>
                    </a:p>
                  </a:txBody>
                  <a:tcPr marL="0" marR="0"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tx1">
                          <a:lumMod val="90000"/>
                        </a:schemeClr>
                      </a:solidFill>
                      <a:prstDash val="solid"/>
                      <a:round/>
                      <a:headEnd type="none" w="med" len="med"/>
                      <a:tailEnd type="none" w="med" len="med"/>
                    </a:lnT>
                  </a:tcPr>
                </a:tc>
                <a:tc hMerge="1">
                  <a:txBody>
                    <a:bodyPr/>
                    <a:lstStyle/>
                    <a:p>
                      <a:endParaRPr lang="en-US"/>
                    </a:p>
                  </a:txBody>
                  <a:tcPr>
                    <a:lnL w="12700" cmpd="sng">
                      <a:noFill/>
                    </a:lnL>
                    <a:lnT w="9525"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10064035"/>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i="0" kern="1200" spc="0">
                          <a:solidFill>
                            <a:schemeClr val="bg1"/>
                          </a:solidFill>
                          <a:latin typeface="Arial" panose="020B0604020202020204" pitchFamily="34" charset="0"/>
                          <a:ea typeface="+mn-ea"/>
                          <a:cs typeface="Arial" panose="020B0604020202020204" pitchFamily="34" charset="0"/>
                        </a:rPr>
                        <a:t>202 R/R CLL</a:t>
                      </a:r>
                    </a:p>
                  </a:txBody>
                  <a:tcPr marL="0" marR="0"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2257094269"/>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203 R/R WM</a:t>
                      </a:r>
                    </a:p>
                  </a:txBody>
                  <a:tcPr marL="0" marR="0"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1884244814"/>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204 TN CLL/SLL</a:t>
                      </a:r>
                    </a:p>
                  </a:txBody>
                  <a:tcPr marL="0" marR="0"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2341461701"/>
                  </a:ext>
                </a:extLst>
              </a:tr>
              <a:tr h="267063">
                <a:tc gridSpan="2">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zh-CN" altLang="en-US" sz="900" b="1" spc="0">
                          <a:solidFill>
                            <a:schemeClr val="bg1"/>
                          </a:solidFill>
                          <a:latin typeface="Arial" panose="020B0604020202020204" pitchFamily="34" charset="0"/>
                          <a:ea typeface="+mn-ea"/>
                          <a:cs typeface="Arial" panose="020B0604020202020204" pitchFamily="34" charset="0"/>
                        </a:rPr>
                        <a:t>贝林妥欧单抗</a:t>
                      </a:r>
                      <a:r>
                        <a:rPr lang="en-US" sz="900" b="1" spc="0" baseline="30000">
                          <a:solidFill>
                            <a:schemeClr val="bg1"/>
                          </a:solidFill>
                          <a:latin typeface="Arial" panose="020B0604020202020204" pitchFamily="34" charset="0"/>
                          <a:ea typeface="+mn-ea"/>
                          <a:cs typeface="Arial" panose="020B0604020202020204" pitchFamily="34" charset="0"/>
                        </a:rPr>
                        <a:t>4</a:t>
                      </a:r>
                    </a:p>
                  </a:txBody>
                  <a:tcPr marL="0" marR="45720" marT="27432" marB="9144"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55563" indent="0">
                        <a:lnSpc>
                          <a:spcPct val="80000"/>
                        </a:lnSpc>
                      </a:pPr>
                      <a:r>
                        <a:rPr lang="en-US" sz="700" b="1">
                          <a:solidFill>
                            <a:schemeClr val="accent5"/>
                          </a:solidFill>
                        </a:rPr>
                        <a:t>BTK Inhibitor</a:t>
                      </a:r>
                    </a:p>
                  </a:txBody>
                  <a:tcPr marL="36576" marR="45720" marT="27432" marB="0" anchor="ctr"/>
                </a:tc>
                <a:tc gridSpan="3">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lang="en-US" sz="900" b="1" kern="1200" spc="20" baseline="0">
                          <a:solidFill>
                            <a:schemeClr val="bg1"/>
                          </a:solidFill>
                          <a:latin typeface="Arial" panose="020B0604020202020204" pitchFamily="34" charset="0"/>
                          <a:ea typeface="+mn-ea"/>
                          <a:cs typeface="Arial" panose="020B0604020202020204" pitchFamily="34" charset="0"/>
                        </a:rPr>
                        <a:t>CD3 x CD19</a:t>
                      </a:r>
                    </a:p>
                    <a:p>
                      <a:pPr marL="0" marR="0" lvl="0" indent="0" algn="r" defTabSz="914377" rtl="0" eaLnBrk="1" fontAlgn="auto" latinLnBrk="0" hangingPunct="1">
                        <a:lnSpc>
                          <a:spcPct val="80000"/>
                        </a:lnSpc>
                        <a:spcBef>
                          <a:spcPts val="0"/>
                        </a:spcBef>
                        <a:spcAft>
                          <a:spcPts val="0"/>
                        </a:spcAft>
                        <a:buClrTx/>
                        <a:buSzTx/>
                        <a:buFontTx/>
                        <a:buNone/>
                        <a:tabLst/>
                        <a:defRPr/>
                      </a:pPr>
                      <a:r>
                        <a:rPr lang="zh-CN" altLang="en-US" sz="900" b="1" kern="1200" spc="20" baseline="0">
                          <a:solidFill>
                            <a:schemeClr val="bg1"/>
                          </a:solidFill>
                          <a:latin typeface="Arial" panose="020B0604020202020204" pitchFamily="34" charset="0"/>
                          <a:ea typeface="+mn-ea"/>
                          <a:cs typeface="Arial" panose="020B0604020202020204" pitchFamily="34" charset="0"/>
                        </a:rPr>
                        <a:t>双特异性</a:t>
                      </a:r>
                      <a:r>
                        <a:rPr lang="en-US" altLang="zh-CN" sz="900" b="1" kern="1200" spc="20" baseline="0">
                          <a:solidFill>
                            <a:schemeClr val="bg1"/>
                          </a:solidFill>
                          <a:latin typeface="Arial" panose="020B0604020202020204" pitchFamily="34" charset="0"/>
                          <a:ea typeface="+mn-ea"/>
                          <a:cs typeface="Arial" panose="020B0604020202020204" pitchFamily="34" charset="0"/>
                        </a:rPr>
                        <a:t>T</a:t>
                      </a:r>
                      <a:r>
                        <a:rPr lang="zh-CN" altLang="en-US" sz="900" b="1" kern="1200" spc="20" baseline="0">
                          <a:solidFill>
                            <a:schemeClr val="bg1"/>
                          </a:solidFill>
                          <a:latin typeface="Arial" panose="020B0604020202020204" pitchFamily="34" charset="0"/>
                          <a:ea typeface="+mn-ea"/>
                          <a:cs typeface="Arial" panose="020B0604020202020204" pitchFamily="34" charset="0"/>
                        </a:rPr>
                        <a:t>细胞接合器</a:t>
                      </a:r>
                      <a:endParaRPr lang="en-US" sz="900" b="1" spc="0" baseline="30000">
                        <a:solidFill>
                          <a:schemeClr val="bg2"/>
                        </a:solidFill>
                        <a:latin typeface="Arial" panose="020B0604020202020204" pitchFamily="34" charset="0"/>
                        <a:ea typeface="+mn-ea"/>
                        <a:cs typeface="Arial" panose="020B0604020202020204" pitchFamily="34" charset="0"/>
                      </a:endParaRPr>
                    </a:p>
                  </a:txBody>
                  <a:tcPr marL="0" marR="0" marT="27432" marB="9144" anchor="b">
                    <a:lnL w="12700" cmpd="sng">
                      <a:noFill/>
                    </a:lnL>
                    <a:lnR w="12700" cmpd="sng">
                      <a:noFill/>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r>
                        <a:rPr lang="en-US" sz="900" b="1" kern="1200" spc="20" baseline="0">
                          <a:solidFill>
                            <a:schemeClr val="bg2"/>
                          </a:solidFill>
                          <a:latin typeface="+mn-lt"/>
                          <a:ea typeface="+mn-ea"/>
                          <a:cs typeface="+mn-cs"/>
                        </a:rPr>
                        <a:t>CD3 x CD19 BsAb</a:t>
                      </a:r>
                      <a:endParaRPr lang="en-US" sz="1900"/>
                    </a:p>
                  </a:txBody>
                  <a:tcPr marL="0" marR="0" marT="27432" marB="9144" anchor="b">
                    <a:lnL w="12700" cmpd="sng">
                      <a:noFill/>
                    </a:lnL>
                    <a:lnR w="12700" cmpd="sng">
                      <a:noFill/>
                    </a:lnR>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67031465"/>
                  </a:ext>
                </a:extLst>
              </a:tr>
              <a:tr h="152607">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mpd="sng">
                      <a:noFill/>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i="0" spc="0">
                          <a:solidFill>
                            <a:schemeClr val="bg1"/>
                          </a:solidFill>
                          <a:latin typeface="Arial" panose="020B0604020202020204" pitchFamily="34" charset="0"/>
                          <a:ea typeface="+mn-ea"/>
                          <a:cs typeface="Arial" panose="020B0604020202020204" pitchFamily="34" charset="0"/>
                        </a:rPr>
                        <a:t>20190359 </a:t>
                      </a:r>
                      <a:r>
                        <a:rPr lang="zh-CN" altLang="en-US" sz="700" b="1" i="0" spc="0">
                          <a:solidFill>
                            <a:schemeClr val="bg1"/>
                          </a:solidFill>
                          <a:latin typeface="Arial" panose="020B0604020202020204" pitchFamily="34" charset="0"/>
                          <a:ea typeface="+mn-ea"/>
                          <a:cs typeface="Arial" panose="020B0604020202020204" pitchFamily="34" charset="0"/>
                        </a:rPr>
                        <a:t>儿科</a:t>
                      </a:r>
                      <a:r>
                        <a:rPr lang="en-US" sz="700" b="1" i="0" spc="0">
                          <a:solidFill>
                            <a:schemeClr val="bg1"/>
                          </a:solidFill>
                          <a:latin typeface="Arial" panose="020B0604020202020204" pitchFamily="34" charset="0"/>
                          <a:ea typeface="+mn-ea"/>
                          <a:cs typeface="Arial" panose="020B0604020202020204" pitchFamily="34" charset="0"/>
                        </a:rPr>
                        <a:t>R/R BP-ALL</a:t>
                      </a:r>
                    </a:p>
                  </a:txBody>
                  <a:tcPr marL="0" marR="0" marT="18288" marB="0" anchor="ctr">
                    <a:lnL w="12700" cmpd="sng">
                      <a:noFill/>
                    </a:lnL>
                    <a:lnR w="12700" cmpd="sng">
                      <a:noFill/>
                    </a:lnR>
                    <a:lnT w="952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US"/>
                    </a:p>
                  </a:txBody>
                  <a:tcPr>
                    <a:lnL w="12700" cmpd="sng">
                      <a:noFill/>
                    </a:lnL>
                    <a:lnR w="12700" cmpd="sng">
                      <a:noFill/>
                    </a:lnR>
                    <a:lnT w="952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4194288071"/>
                  </a:ext>
                </a:extLst>
              </a:tr>
              <a:tr h="238449">
                <a:tc gridSpan="4">
                  <a:txBody>
                    <a:bodyPr/>
                    <a:lstStyle/>
                    <a:p>
                      <a:pPr marL="0" indent="0" algn="l" defTabSz="914377" rtl="0" eaLnBrk="1" latinLnBrk="0" hangingPunct="1">
                        <a:lnSpc>
                          <a:spcPct val="80000"/>
                        </a:lnSpc>
                        <a:spcBef>
                          <a:spcPts val="100"/>
                        </a:spcBef>
                      </a:pPr>
                      <a:r>
                        <a:rPr lang="en-US" sz="900" b="1" kern="1200" spc="0">
                          <a:solidFill>
                            <a:schemeClr val="bg1"/>
                          </a:solidFill>
                          <a:latin typeface="Arial" panose="020B0604020202020204" pitchFamily="34" charset="0"/>
                          <a:ea typeface="+mn-ea"/>
                          <a:cs typeface="Arial" panose="020B0604020202020204" pitchFamily="34" charset="0"/>
                        </a:rPr>
                        <a:t>LBL-007</a:t>
                      </a:r>
                      <a:r>
                        <a:rPr lang="en-US" sz="900" b="1" kern="1200" spc="0" baseline="30000">
                          <a:solidFill>
                            <a:schemeClr val="bg1"/>
                          </a:solidFill>
                          <a:latin typeface="Arial" panose="020B0604020202020204" pitchFamily="34" charset="0"/>
                          <a:ea typeface="+mn-ea"/>
                          <a:cs typeface="Arial" panose="020B0604020202020204" pitchFamily="34" charset="0"/>
                        </a:rPr>
                        <a:t>5</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nSpc>
                          <a:spcPct val="80000"/>
                        </a:lnSpc>
                      </a:pPr>
                      <a:endParaRPr lang="en-US" sz="700" b="1">
                        <a:solidFill>
                          <a:schemeClr val="bg1"/>
                        </a:solidFill>
                      </a:endParaRP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indent="0" algn="l" defTabSz="914377" rtl="0" eaLnBrk="1" latinLnBrk="0" hangingPunct="1">
                        <a:lnSpc>
                          <a:spcPct val="80000"/>
                        </a:lnSpc>
                        <a:spcBef>
                          <a:spcPts val="100"/>
                        </a:spcBef>
                      </a:pPr>
                      <a:endParaRPr lang="en-US" sz="700" b="1" kern="1200" spc="0" baseline="30000">
                        <a:solidFill>
                          <a:schemeClr val="bg2"/>
                        </a:solidFill>
                        <a:latin typeface="+mn-lt"/>
                        <a:ea typeface="+mn-ea"/>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lumMod val="9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mpd="sng">
                      <a:noFill/>
                    </a:lnT>
                  </a:tcPr>
                </a:tc>
                <a:tc>
                  <a:txBody>
                    <a:bodyPr/>
                    <a:lstStyle/>
                    <a:p>
                      <a:pPr marL="0" indent="0" algn="r" defTabSz="914377" rtl="0" eaLnBrk="1" latinLnBrk="0" hangingPunct="1">
                        <a:lnSpc>
                          <a:spcPct val="80000"/>
                        </a:lnSpc>
                        <a:spcBef>
                          <a:spcPts val="100"/>
                        </a:spcBef>
                      </a:pPr>
                      <a:r>
                        <a:rPr lang="en-US" sz="900" b="1" spc="20" baseline="0">
                          <a:solidFill>
                            <a:schemeClr val="bg1"/>
                          </a:solidFill>
                          <a:latin typeface="Arial" panose="020B0604020202020204" pitchFamily="34" charset="0"/>
                          <a:ea typeface="+mn-ea"/>
                          <a:cs typeface="Arial" panose="020B0604020202020204" pitchFamily="34" charset="0"/>
                        </a:rPr>
                        <a:t>LAG3 </a:t>
                      </a:r>
                      <a:r>
                        <a:rPr lang="zh-CN" altLang="en-US" sz="900" b="1" spc="20" baseline="0">
                          <a:solidFill>
                            <a:schemeClr val="bg1"/>
                          </a:solidFill>
                          <a:latin typeface="Arial" panose="020B0604020202020204" pitchFamily="34" charset="0"/>
                          <a:ea typeface="+mn-ea"/>
                          <a:cs typeface="Arial" panose="020B0604020202020204" pitchFamily="34" charset="0"/>
                        </a:rPr>
                        <a:t>单抗</a:t>
                      </a:r>
                      <a:endParaRPr lang="en-US" sz="900" b="1" kern="1200" spc="0" baseline="3000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ap="flat" cmpd="sng" algn="ctr">
                      <a:noFill/>
                      <a:prstDash val="solid"/>
                      <a:round/>
                      <a:headEnd type="none" w="med" len="med"/>
                      <a:tailEnd type="none" w="med" len="med"/>
                    </a:lnR>
                    <a:lnT w="12700" cmpd="sng">
                      <a:no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8065989"/>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201 MSS-CRC</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tx1">
                          <a:lumMod val="90000"/>
                        </a:schemeClr>
                      </a:solidFill>
                      <a:prstDash val="solid"/>
                      <a:round/>
                      <a:headEnd type="none" w="med" len="med"/>
                      <a:tailEnd type="none" w="med" len="med"/>
                    </a:lnT>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444577311"/>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202 1L ESCC</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3162930525"/>
                  </a:ext>
                </a:extLst>
              </a:tr>
              <a:tr h="238449">
                <a:tc gridSpan="3">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900" b="1" kern="1200" spc="0">
                          <a:solidFill>
                            <a:schemeClr val="bg1"/>
                          </a:solidFill>
                          <a:latin typeface="Arial" panose="020B0604020202020204" pitchFamily="34" charset="0"/>
                          <a:ea typeface="+mn-ea"/>
                          <a:cs typeface="Arial" panose="020B0604020202020204" pitchFamily="34" charset="0"/>
                        </a:rPr>
                        <a:t>BGB-A445</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nSpc>
                          <a:spcPct val="80000"/>
                        </a:lnSpc>
                      </a:pPr>
                      <a:r>
                        <a:rPr lang="en-US" sz="700" b="1">
                          <a:solidFill>
                            <a:schemeClr val="accent5"/>
                          </a:solidFill>
                        </a:rPr>
                        <a:t>anti-OX40</a:t>
                      </a: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lang="en-US" sz="700" b="1" kern="1200" spc="0">
                        <a:solidFill>
                          <a:schemeClr val="bg2"/>
                        </a:solidFill>
                        <a:latin typeface="+mn-lt"/>
                        <a:ea typeface="+mn-ea"/>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9525" cap="flat" cmpd="sng" algn="ctr">
                      <a:solidFill>
                        <a:schemeClr val="tx1">
                          <a:lumMod val="9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r"/>
                      <a:r>
                        <a:rPr lang="en-US" sz="900" b="1" spc="20" baseline="0">
                          <a:solidFill>
                            <a:schemeClr val="bg1"/>
                          </a:solidFill>
                          <a:latin typeface="Arial" panose="020B0604020202020204" pitchFamily="34" charset="0"/>
                          <a:ea typeface="+mn-ea"/>
                          <a:cs typeface="Arial" panose="020B0604020202020204" pitchFamily="34" charset="0"/>
                        </a:rPr>
                        <a:t>OX40 </a:t>
                      </a:r>
                      <a:r>
                        <a:rPr lang="zh-CN" altLang="en-US" sz="900" b="1" spc="20" baseline="0">
                          <a:solidFill>
                            <a:schemeClr val="bg1"/>
                          </a:solidFill>
                          <a:latin typeface="Arial" panose="020B0604020202020204" pitchFamily="34" charset="0"/>
                          <a:ea typeface="+mn-ea"/>
                          <a:cs typeface="Arial" panose="020B0604020202020204" pitchFamily="34" charset="0"/>
                        </a:rPr>
                        <a:t>单抗</a:t>
                      </a:r>
                      <a:endParaRPr lang="en-US" sz="240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ap="flat" cmpd="sng" algn="ctr">
                      <a:noFill/>
                      <a:prstDash val="solid"/>
                      <a:round/>
                      <a:headEnd type="none" w="med" len="med"/>
                      <a:tailEnd type="none" w="med" len="med"/>
                    </a:lnR>
                    <a:lnT w="12700" cmpd="sng">
                      <a:no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lang="en-US" sz="700" b="1" kern="1200" spc="0">
                        <a:solidFill>
                          <a:schemeClr val="bg2"/>
                        </a:solidFill>
                        <a:latin typeface="+mn-lt"/>
                        <a:ea typeface="+mn-ea"/>
                        <a:cs typeface="+mn-cs"/>
                      </a:endParaRPr>
                    </a:p>
                  </a:txBody>
                  <a:tcPr marL="0" marR="20574" marT="20574" marB="685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5381100"/>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i="0" spc="0">
                          <a:solidFill>
                            <a:schemeClr val="bg1"/>
                          </a:solidFill>
                          <a:latin typeface="Arial" panose="020B0604020202020204" pitchFamily="34" charset="0"/>
                          <a:ea typeface="+mn-ea"/>
                          <a:cs typeface="Arial" panose="020B0604020202020204" pitchFamily="34" charset="0"/>
                        </a:rPr>
                        <a:t>201 </a:t>
                      </a:r>
                      <a:r>
                        <a:rPr lang="zh-CN" altLang="en-US" sz="700" b="1" i="0" spc="0">
                          <a:solidFill>
                            <a:schemeClr val="bg1"/>
                          </a:solidFill>
                          <a:latin typeface="Arial" panose="020B0604020202020204" pitchFamily="34" charset="0"/>
                          <a:ea typeface="+mn-ea"/>
                          <a:cs typeface="Arial" panose="020B0604020202020204" pitchFamily="34" charset="0"/>
                        </a:rPr>
                        <a:t>黑色素瘤、</a:t>
                      </a:r>
                      <a:r>
                        <a:rPr lang="en-US" sz="700" b="1" i="0" spc="0">
                          <a:solidFill>
                            <a:schemeClr val="bg1"/>
                          </a:solidFill>
                          <a:latin typeface="Arial" panose="020B0604020202020204" pitchFamily="34" charset="0"/>
                          <a:ea typeface="+mn-ea"/>
                          <a:cs typeface="Arial" panose="020B0604020202020204" pitchFamily="34" charset="0"/>
                        </a:rPr>
                        <a:t>UC</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9525" cap="flat" cmpd="sng" algn="ctr">
                      <a:solidFill>
                        <a:schemeClr val="tx1">
                          <a:lumMod val="90000"/>
                        </a:schemeClr>
                      </a:solidFill>
                      <a:prstDash val="solid"/>
                      <a:round/>
                      <a:headEnd type="none" w="med" len="med"/>
                      <a:tailEnd type="none" w="med" len="med"/>
                    </a:lnT>
                  </a:tcPr>
                </a:tc>
                <a:tc hMerge="1">
                  <a:txBody>
                    <a:bodyPr/>
                    <a:lstStyle/>
                    <a:p>
                      <a:endParaRPr lang="en-US"/>
                    </a:p>
                  </a:txBody>
                  <a:tcPr>
                    <a:lnL w="12700" cmpd="sng">
                      <a:noFill/>
                    </a:lnL>
                    <a:lnT w="9525"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763155509"/>
                  </a:ext>
                </a:extLst>
              </a:tr>
              <a:tr h="238449">
                <a:tc gridSpan="4">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zh-CN" altLang="en-US" sz="900" b="1" kern="1200" spc="0">
                          <a:solidFill>
                            <a:schemeClr val="bg1"/>
                          </a:solidFill>
                          <a:latin typeface="Arial" panose="020B0604020202020204" pitchFamily="34" charset="0"/>
                          <a:ea typeface="+mn-ea"/>
                          <a:cs typeface="Arial" panose="020B0604020202020204" pitchFamily="34" charset="0"/>
                        </a:rPr>
                        <a:t>伞式研究</a:t>
                      </a:r>
                      <a:endParaRPr lang="en-US" sz="900" b="1" kern="1200"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nSpc>
                          <a:spcPct val="80000"/>
                        </a:lnSpc>
                      </a:pPr>
                      <a:r>
                        <a:rPr lang="en-US" sz="700" b="1">
                          <a:solidFill>
                            <a:schemeClr val="accent5"/>
                          </a:solidFill>
                        </a:rPr>
                        <a:t>anti-OX40</a:t>
                      </a: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lang="en-US" sz="700" b="1" kern="1200" spc="0">
                        <a:solidFill>
                          <a:schemeClr val="bg2"/>
                        </a:solidFill>
                        <a:latin typeface="+mn-lt"/>
                        <a:ea typeface="+mn-ea"/>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lang="en-US" sz="900" b="1" spc="20" baseline="0">
                          <a:solidFill>
                            <a:schemeClr val="bg1"/>
                          </a:solidFill>
                          <a:latin typeface="Arial" panose="020B0604020202020204" pitchFamily="34" charset="0"/>
                          <a:ea typeface="+mn-ea"/>
                          <a:cs typeface="Arial" panose="020B0604020202020204" pitchFamily="34" charset="0"/>
                        </a:rPr>
                        <a:t>IO </a:t>
                      </a:r>
                      <a:r>
                        <a:rPr lang="zh-CN" altLang="en-US" sz="900" b="1" spc="20" baseline="0">
                          <a:solidFill>
                            <a:schemeClr val="bg1"/>
                          </a:solidFill>
                          <a:latin typeface="Arial" panose="020B0604020202020204" pitchFamily="34" charset="0"/>
                          <a:ea typeface="+mn-ea"/>
                          <a:cs typeface="Arial" panose="020B0604020202020204" pitchFamily="34" charset="0"/>
                        </a:rPr>
                        <a:t>联合用药</a:t>
                      </a:r>
                      <a:endParaRPr lang="en-US" sz="900" b="1" kern="1200" spc="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mpd="sng">
                      <a:noFill/>
                    </a:lnR>
                    <a:lnT w="12700" cmpd="sng">
                      <a:no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9196383"/>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LC-201 1L NSCLC</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2753662573"/>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i="0" spc="0">
                          <a:solidFill>
                            <a:schemeClr val="bg1"/>
                          </a:solidFill>
                          <a:latin typeface="Arial" panose="020B0604020202020204" pitchFamily="34" charset="0"/>
                          <a:ea typeface="+mn-ea"/>
                          <a:cs typeface="Arial" panose="020B0604020202020204" pitchFamily="34" charset="0"/>
                        </a:rPr>
                        <a:t>LC-202 </a:t>
                      </a:r>
                      <a:r>
                        <a:rPr lang="zh-CN" altLang="en-US" sz="700" b="1" i="0" spc="0">
                          <a:solidFill>
                            <a:schemeClr val="bg1"/>
                          </a:solidFill>
                          <a:latin typeface="Arial" panose="020B0604020202020204" pitchFamily="34" charset="0"/>
                          <a:ea typeface="+mn-ea"/>
                          <a:cs typeface="Arial" panose="020B0604020202020204" pitchFamily="34" charset="0"/>
                        </a:rPr>
                        <a:t>新辅助</a:t>
                      </a:r>
                      <a:r>
                        <a:rPr lang="en-US" sz="700" b="1" i="0" spc="0">
                          <a:solidFill>
                            <a:schemeClr val="bg1"/>
                          </a:solidFill>
                          <a:latin typeface="Arial" panose="020B0604020202020204" pitchFamily="34" charset="0"/>
                          <a:ea typeface="+mn-ea"/>
                          <a:cs typeface="Arial" panose="020B0604020202020204" pitchFamily="34" charset="0"/>
                        </a:rPr>
                        <a:t>NSCLC</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4150265523"/>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indent="0">
                        <a:lnSpc>
                          <a:spcPct val="80000"/>
                        </a:lnSpc>
                      </a:pPr>
                      <a:r>
                        <a:rPr lang="en-US" sz="700" b="1" spc="0">
                          <a:solidFill>
                            <a:schemeClr val="bg1"/>
                          </a:solidFill>
                          <a:latin typeface="Arial" panose="020B0604020202020204" pitchFamily="34" charset="0"/>
                          <a:ea typeface="+mn-ea"/>
                          <a:cs typeface="Arial" panose="020B0604020202020204" pitchFamily="34" charset="0"/>
                        </a:rPr>
                        <a:t>HNSCC-201 1L HNSCC</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658676915"/>
                  </a:ext>
                </a:extLst>
              </a:tr>
              <a:tr h="238449">
                <a:tc gridSpan="2">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900" b="1" spc="0">
                          <a:solidFill>
                            <a:schemeClr val="bg1"/>
                          </a:solidFill>
                          <a:latin typeface="Arial" panose="020B0604020202020204" pitchFamily="34" charset="0"/>
                          <a:ea typeface="+mn-ea"/>
                          <a:cs typeface="Arial" panose="020B0604020202020204" pitchFamily="34" charset="0"/>
                        </a:rPr>
                        <a:t>Tarlatamab</a:t>
                      </a:r>
                      <a:r>
                        <a:rPr lang="en-US" sz="900" b="1" spc="0" baseline="30000">
                          <a:solidFill>
                            <a:schemeClr val="bg1"/>
                          </a:solidFill>
                          <a:latin typeface="Arial" panose="020B0604020202020204" pitchFamily="34" charset="0"/>
                          <a:ea typeface="+mn-ea"/>
                          <a:cs typeface="Arial" panose="020B0604020202020204" pitchFamily="34" charset="0"/>
                        </a:rPr>
                        <a:t>4</a:t>
                      </a:r>
                    </a:p>
                  </a:txBody>
                  <a:tcPr marL="0" marR="45720"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55563" indent="0">
                        <a:lnSpc>
                          <a:spcPct val="80000"/>
                        </a:lnSpc>
                      </a:pPr>
                      <a:r>
                        <a:rPr lang="en-US" sz="700" b="1">
                          <a:solidFill>
                            <a:schemeClr val="accent5"/>
                          </a:solidFill>
                        </a:rPr>
                        <a:t>BTK Inhibitor</a:t>
                      </a: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p>
                      <a:pPr marL="0" marR="0" lvl="0" indent="0" algn="r" defTabSz="914377" rtl="0" eaLnBrk="1" fontAlgn="auto" latinLnBrk="0" hangingPunct="1">
                        <a:lnSpc>
                          <a:spcPct val="80000"/>
                        </a:lnSpc>
                        <a:spcBef>
                          <a:spcPts val="0"/>
                        </a:spcBef>
                        <a:spcAft>
                          <a:spcPts val="0"/>
                        </a:spcAft>
                        <a:buClrTx/>
                        <a:buSzTx/>
                        <a:buFontTx/>
                        <a:buNone/>
                        <a:tabLst/>
                        <a:defRPr/>
                      </a:pPr>
                      <a:r>
                        <a:rPr lang="en-US" sz="900" b="1" kern="1200" spc="20" baseline="0">
                          <a:solidFill>
                            <a:schemeClr val="bg1"/>
                          </a:solidFill>
                          <a:latin typeface="Arial" panose="020B0604020202020204" pitchFamily="34" charset="0"/>
                          <a:ea typeface="+mn-ea"/>
                          <a:cs typeface="Arial" panose="020B0604020202020204" pitchFamily="34" charset="0"/>
                        </a:rPr>
                        <a:t>DLL3 x CD3</a:t>
                      </a:r>
                    </a:p>
                    <a:p>
                      <a:pPr marL="0" marR="0" lvl="0" indent="0" algn="r" defTabSz="914377" rtl="0" eaLnBrk="1" fontAlgn="auto" latinLnBrk="0" hangingPunct="1">
                        <a:lnSpc>
                          <a:spcPct val="80000"/>
                        </a:lnSpc>
                        <a:spcBef>
                          <a:spcPts val="0"/>
                        </a:spcBef>
                        <a:spcAft>
                          <a:spcPts val="0"/>
                        </a:spcAft>
                        <a:buClrTx/>
                        <a:buSzTx/>
                        <a:buFontTx/>
                        <a:buNone/>
                        <a:tabLst/>
                        <a:defRPr/>
                      </a:pPr>
                      <a:r>
                        <a:rPr lang="zh-CN" altLang="en-US" sz="900" b="1" kern="1200" spc="20" baseline="0">
                          <a:solidFill>
                            <a:schemeClr val="bg1"/>
                          </a:solidFill>
                          <a:latin typeface="Arial" panose="020B0604020202020204" pitchFamily="34" charset="0"/>
                          <a:ea typeface="+mn-ea"/>
                          <a:cs typeface="Arial" panose="020B0604020202020204" pitchFamily="34" charset="0"/>
                        </a:rPr>
                        <a:t>双特异性</a:t>
                      </a:r>
                      <a:r>
                        <a:rPr lang="en-US" altLang="zh-CN" sz="900" b="1" kern="1200" spc="20" baseline="0">
                          <a:solidFill>
                            <a:schemeClr val="bg1"/>
                          </a:solidFill>
                          <a:latin typeface="Arial" panose="020B0604020202020204" pitchFamily="34" charset="0"/>
                          <a:ea typeface="+mn-ea"/>
                          <a:cs typeface="Arial" panose="020B0604020202020204" pitchFamily="34" charset="0"/>
                        </a:rPr>
                        <a:t>T</a:t>
                      </a:r>
                      <a:r>
                        <a:rPr lang="zh-CN" altLang="en-US" sz="900" b="1" kern="1200" spc="20" baseline="0">
                          <a:solidFill>
                            <a:schemeClr val="bg1"/>
                          </a:solidFill>
                          <a:latin typeface="Arial" panose="020B0604020202020204" pitchFamily="34" charset="0"/>
                          <a:ea typeface="+mn-ea"/>
                          <a:cs typeface="Arial" panose="020B0604020202020204" pitchFamily="34" charset="0"/>
                        </a:rPr>
                        <a:t>细胞接合器</a:t>
                      </a:r>
                      <a:endParaRPr lang="en-US" altLang="zh-CN" sz="900" b="1" spc="0" baseline="30000">
                        <a:solidFill>
                          <a:schemeClr val="bg2"/>
                        </a:solidFill>
                        <a:latin typeface="Arial" panose="020B0604020202020204" pitchFamily="34" charset="0"/>
                        <a:ea typeface="+mn-ea"/>
                        <a:cs typeface="Arial" panose="020B0604020202020204" pitchFamily="34" charset="0"/>
                      </a:endParaRPr>
                    </a:p>
                  </a:txBody>
                  <a:tcPr marL="0" marR="27432" marT="27432" marB="9144" anchor="b">
                    <a:lnL w="12700" cmpd="sng">
                      <a:noFill/>
                    </a:lnL>
                    <a:lnR w="12700" cmpd="sng">
                      <a:noFill/>
                    </a:lnR>
                    <a:lnT w="1270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914558713"/>
                  </a:ext>
                </a:extLst>
              </a:tr>
              <a:tr h="147309">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nSpc>
                          <a:spcPct val="80000"/>
                        </a:lnSpc>
                      </a:pPr>
                      <a:r>
                        <a:rPr lang="en-US" sz="700" b="1" spc="0" baseline="0">
                          <a:solidFill>
                            <a:schemeClr val="bg1"/>
                          </a:solidFill>
                          <a:latin typeface="Arial" panose="020B0604020202020204" pitchFamily="34" charset="0"/>
                          <a:ea typeface="+mn-ea"/>
                          <a:cs typeface="Arial" panose="020B0604020202020204" pitchFamily="34" charset="0"/>
                        </a:rPr>
                        <a:t>20230273 3L SCLC</a:t>
                      </a: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tc hMerge="1">
                  <a:txBody>
                    <a:bodyPr/>
                    <a:lstStyle/>
                    <a:p>
                      <a:endParaRPr lang="en-US"/>
                    </a:p>
                  </a:txBody>
                  <a:tcPr>
                    <a:lnL w="12700" cmpd="sng">
                      <a:noFill/>
                    </a:lnL>
                  </a:tcPr>
                </a:tc>
                <a:tc hMerge="1">
                  <a:txBody>
                    <a:bodyPr/>
                    <a:lstStyle/>
                    <a:p>
                      <a:endParaRPr lang="en-US"/>
                    </a:p>
                  </a:txBody>
                  <a:tcPr/>
                </a:tc>
                <a:extLst>
                  <a:ext uri="{0D108BD9-81ED-4DB2-BD59-A6C34878D82A}">
                    <a16:rowId xmlns:a16="http://schemas.microsoft.com/office/drawing/2014/main" val="1393809536"/>
                  </a:ext>
                </a:extLst>
              </a:tr>
            </a:tbl>
          </a:graphicData>
        </a:graphic>
      </p:graphicFrame>
      <p:graphicFrame>
        <p:nvGraphicFramePr>
          <p:cNvPr id="25" name="Table 11">
            <a:extLst>
              <a:ext uri="{FF2B5EF4-FFF2-40B4-BE49-F238E27FC236}">
                <a16:creationId xmlns:a16="http://schemas.microsoft.com/office/drawing/2014/main" id="{0E37626D-2D25-D9D9-B57D-F66DE5DBA2D6}"/>
              </a:ext>
            </a:extLst>
          </p:cNvPr>
          <p:cNvGraphicFramePr>
            <a:graphicFrameLocks noGrp="1"/>
          </p:cNvGraphicFramePr>
          <p:nvPr>
            <p:custDataLst>
              <p:tags r:id="rId5"/>
            </p:custDataLst>
            <p:extLst>
              <p:ext uri="{D42A27DB-BD31-4B8C-83A1-F6EECF244321}">
                <p14:modId xmlns:p14="http://schemas.microsoft.com/office/powerpoint/2010/main" val="2829015527"/>
              </p:ext>
            </p:extLst>
          </p:nvPr>
        </p:nvGraphicFramePr>
        <p:xfrm>
          <a:off x="7341588" y="1429149"/>
          <a:ext cx="2103120" cy="3503108"/>
        </p:xfrm>
        <a:graphic>
          <a:graphicData uri="http://schemas.openxmlformats.org/drawingml/2006/table">
            <a:tbl>
              <a:tblPr firstRow="1" bandRow="1">
                <a:tableStyleId>{5C22544A-7EE6-4342-B048-85BDC9FD1C3A}</a:tableStyleId>
              </a:tblPr>
              <a:tblGrid>
                <a:gridCol w="148215">
                  <a:extLst>
                    <a:ext uri="{9D8B030D-6E8A-4147-A177-3AD203B41FA5}">
                      <a16:colId xmlns:a16="http://schemas.microsoft.com/office/drawing/2014/main" val="1966573066"/>
                    </a:ext>
                  </a:extLst>
                </a:gridCol>
                <a:gridCol w="737324">
                  <a:extLst>
                    <a:ext uri="{9D8B030D-6E8A-4147-A177-3AD203B41FA5}">
                      <a16:colId xmlns:a16="http://schemas.microsoft.com/office/drawing/2014/main" val="3207876579"/>
                    </a:ext>
                  </a:extLst>
                </a:gridCol>
                <a:gridCol w="175284">
                  <a:extLst>
                    <a:ext uri="{9D8B030D-6E8A-4147-A177-3AD203B41FA5}">
                      <a16:colId xmlns:a16="http://schemas.microsoft.com/office/drawing/2014/main" val="2916975891"/>
                    </a:ext>
                  </a:extLst>
                </a:gridCol>
                <a:gridCol w="1042297">
                  <a:extLst>
                    <a:ext uri="{9D8B030D-6E8A-4147-A177-3AD203B41FA5}">
                      <a16:colId xmlns:a16="http://schemas.microsoft.com/office/drawing/2014/main" val="1267102270"/>
                    </a:ext>
                  </a:extLst>
                </a:gridCol>
              </a:tblGrid>
              <a:tr h="231822">
                <a:tc gridSpan="3">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zh-CN" altLang="en-US" sz="900" b="1" spc="0">
                          <a:solidFill>
                            <a:schemeClr val="bg1"/>
                          </a:solidFill>
                          <a:latin typeface="Arial" panose="020B0604020202020204" pitchFamily="34" charset="0"/>
                          <a:ea typeface="+mn-ea"/>
                          <a:cs typeface="Arial" panose="020B0604020202020204" pitchFamily="34" charset="0"/>
                        </a:rPr>
                        <a:t>泽布替尼</a:t>
                      </a:r>
                      <a:endParaRPr lang="en-US" altLang="zh-CN" sz="900" b="1"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600"/>
                    </a:solidFill>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lang="en-US" altLang="zh-CN" sz="900" b="1" spc="0">
                        <a:solidFill>
                          <a:schemeClr val="bg1"/>
                        </a:solidFill>
                        <a:latin typeface="+mj-lt"/>
                        <a:ea typeface="楷体" panose="02010609060101010101" pitchFamily="49" charset="-122"/>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BTK</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733396"/>
                  </a:ext>
                </a:extLst>
              </a:tr>
              <a:tr h="139093">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indent="0" algn="l" defTabSz="914377" rtl="0" eaLnBrk="1" latinLnBrk="0" hangingPunct="1">
                        <a:lnSpc>
                          <a:spcPct val="80000"/>
                        </a:lnSpc>
                      </a:pPr>
                      <a:r>
                        <a:rPr lang="en-US" sz="700" b="1" kern="1200">
                          <a:solidFill>
                            <a:schemeClr val="bg1"/>
                          </a:solidFill>
                          <a:latin typeface="Arial" panose="020B0604020202020204" pitchFamily="34" charset="0"/>
                          <a:ea typeface="+mn-ea"/>
                          <a:cs typeface="Arial" panose="020B0604020202020204" pitchFamily="34" charset="0"/>
                        </a:rPr>
                        <a:t>306 TN MCL</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lnT w="9525" cap="flat" cmpd="sng" algn="ctr">
                      <a:solidFill>
                        <a:schemeClr val="tx1">
                          <a:lumMod val="90000"/>
                        </a:schemeClr>
                      </a:solidFill>
                      <a:prstDash val="solid"/>
                      <a:round/>
                      <a:headEnd type="none" w="med" len="med"/>
                      <a:tailEnd type="none" w="med" len="med"/>
                    </a:lnT>
                  </a:tcPr>
                </a:tc>
                <a:extLst>
                  <a:ext uri="{0D108BD9-81ED-4DB2-BD59-A6C34878D82A}">
                    <a16:rowId xmlns:a16="http://schemas.microsoft.com/office/drawing/2014/main" val="30401415"/>
                  </a:ext>
                </a:extLst>
              </a:tr>
              <a:tr h="139093">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endParaRPr>
                    </a:p>
                  </a:txBody>
                  <a:tcPr marL="0" marR="27432"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indent="0" algn="l" defTabSz="914377" rtl="0" eaLnBrk="1" latinLnBrk="0" hangingPunct="1">
                        <a:lnSpc>
                          <a:spcPct val="80000"/>
                        </a:lnSpc>
                      </a:pPr>
                      <a:r>
                        <a:rPr lang="en-US" sz="700" b="1" kern="1200">
                          <a:solidFill>
                            <a:schemeClr val="bg1"/>
                          </a:solidFill>
                          <a:latin typeface="Arial" panose="020B0604020202020204" pitchFamily="34" charset="0"/>
                          <a:ea typeface="+mn-ea"/>
                          <a:cs typeface="Arial" panose="020B0604020202020204" pitchFamily="34" charset="0"/>
                        </a:rPr>
                        <a:t>308 R/R MZL, R/R FL</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tcPr>
                </a:tc>
                <a:extLst>
                  <a:ext uri="{0D108BD9-81ED-4DB2-BD59-A6C34878D82A}">
                    <a16:rowId xmlns:a16="http://schemas.microsoft.com/office/drawing/2014/main" val="3300263396"/>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2">
                              <a:lumMod val="40000"/>
                              <a:lumOff val="60000"/>
                            </a:schemeClr>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bg2">
                            <a:lumMod val="40000"/>
                            <a:lumOff val="60000"/>
                          </a:schemeClr>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indent="0" algn="l" defTabSz="914377" rtl="0" eaLnBrk="1" latinLnBrk="0" hangingPunct="1">
                        <a:lnSpc>
                          <a:spcPct val="80000"/>
                        </a:lnSpc>
                      </a:pPr>
                      <a:r>
                        <a:rPr lang="en-US" sz="700" b="1" kern="1200" spc="0">
                          <a:solidFill>
                            <a:schemeClr val="bg1"/>
                          </a:solidFill>
                          <a:latin typeface="Arial" panose="020B0604020202020204" pitchFamily="34" charset="0"/>
                          <a:ea typeface="+mn-ea"/>
                          <a:cs typeface="Arial" panose="020B0604020202020204" pitchFamily="34" charset="0"/>
                        </a:rPr>
                        <a:t>309 pMN</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tcPr>
                </a:tc>
                <a:extLst>
                  <a:ext uri="{0D108BD9-81ED-4DB2-BD59-A6C34878D82A}">
                    <a16:rowId xmlns:a16="http://schemas.microsoft.com/office/drawing/2014/main" val="2793629469"/>
                  </a:ext>
                </a:extLst>
              </a:tr>
              <a:tr h="231822">
                <a:tc gridSpan="3">
                  <a:txBody>
                    <a:bodyPr/>
                    <a:lstStyle/>
                    <a:p>
                      <a:pPr marL="0" indent="0" algn="l" defTabSz="914377" rtl="0" eaLnBrk="1" latinLnBrk="0" hangingPunct="1">
                        <a:lnSpc>
                          <a:spcPct val="80000"/>
                        </a:lnSpc>
                        <a:spcBef>
                          <a:spcPts val="100"/>
                        </a:spcBef>
                      </a:pPr>
                      <a:r>
                        <a:rPr lang="en-US" sz="900" b="1" kern="1200" spc="0">
                          <a:solidFill>
                            <a:schemeClr val="bg1"/>
                          </a:solidFill>
                          <a:latin typeface="Arial" panose="020B0604020202020204" pitchFamily="34" charset="0"/>
                          <a:ea typeface="+mn-ea"/>
                          <a:cs typeface="Arial" panose="020B0604020202020204" pitchFamily="34" charset="0"/>
                        </a:rPr>
                        <a:t>Sonrotoclax</a:t>
                      </a: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indent="0" algn="l" defTabSz="914377" rtl="0" eaLnBrk="1" latinLnBrk="0" hangingPunct="1">
                        <a:lnSpc>
                          <a:spcPct val="80000"/>
                        </a:lnSpc>
                        <a:spcBef>
                          <a:spcPts val="100"/>
                        </a:spcBef>
                      </a:pPr>
                      <a:endParaRPr lang="en-US" sz="900" b="1" kern="1200" spc="0">
                        <a:solidFill>
                          <a:schemeClr val="bg1"/>
                        </a:solidFill>
                        <a:latin typeface="+mj-lt"/>
                        <a:ea typeface="楷体" panose="02010609060101010101" pitchFamily="49" charset="-122"/>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BCL2</a:t>
                      </a:r>
                      <a:r>
                        <a:rPr lang="zh-CN" altLang="en-US" sz="900" b="1" spc="20" baseline="0">
                          <a:solidFill>
                            <a:schemeClr val="bg1"/>
                          </a:solidFill>
                          <a:latin typeface="Arial" panose="020B0604020202020204" pitchFamily="34" charset="0"/>
                          <a:ea typeface="+mn-ea"/>
                          <a:cs typeface="Arial" panose="020B0604020202020204" pitchFamily="34" charset="0"/>
                        </a:rPr>
                        <a:t>抑制剂</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4244679"/>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indent="0" algn="l" defTabSz="914377" rtl="0" eaLnBrk="1" latinLnBrk="0" hangingPunct="1">
                        <a:lnSpc>
                          <a:spcPct val="80000"/>
                        </a:lnSpc>
                      </a:pPr>
                      <a:r>
                        <a:rPr lang="en-US" sz="700" b="1" i="0" kern="1200" spc="0">
                          <a:solidFill>
                            <a:schemeClr val="bg1"/>
                          </a:solidFill>
                          <a:latin typeface="Arial" panose="020B0604020202020204" pitchFamily="34" charset="0"/>
                          <a:ea typeface="+mn-ea"/>
                          <a:cs typeface="Arial" panose="020B0604020202020204" pitchFamily="34" charset="0"/>
                        </a:rPr>
                        <a:t>301 TN CLL</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59351313"/>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indent="0" algn="l" defTabSz="914377" rtl="0" eaLnBrk="1" latinLnBrk="0" hangingPunct="1">
                        <a:lnSpc>
                          <a:spcPct val="80000"/>
                        </a:lnSpc>
                      </a:pPr>
                      <a:r>
                        <a:rPr lang="en-US" sz="700" b="1" i="0" kern="1200" spc="0">
                          <a:solidFill>
                            <a:schemeClr val="bg1"/>
                          </a:solidFill>
                          <a:latin typeface="Arial" panose="020B0604020202020204" pitchFamily="34" charset="0"/>
                          <a:ea typeface="+mn-ea"/>
                          <a:cs typeface="Arial" panose="020B0604020202020204" pitchFamily="34" charset="0"/>
                        </a:rPr>
                        <a:t>302 R/R MCL</a:t>
                      </a:r>
                      <a:r>
                        <a:rPr lang="en-US" altLang="zh-CN" sz="700" b="1" spc="0" baseline="30000">
                          <a:solidFill>
                            <a:schemeClr val="bg1"/>
                          </a:solidFill>
                          <a:latin typeface="Arial" panose="020B0604020202020204" pitchFamily="34" charset="0"/>
                          <a:ea typeface="+mn-ea"/>
                          <a:cs typeface="Arial" panose="020B0604020202020204" pitchFamily="34" charset="0"/>
                        </a:rPr>
                        <a:t>†</a:t>
                      </a:r>
                      <a:endParaRPr lang="en-US" sz="700" b="1" kern="1200" spc="0">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tc>
                <a:extLst>
                  <a:ext uri="{0D108BD9-81ED-4DB2-BD59-A6C34878D82A}">
                    <a16:rowId xmlns:a16="http://schemas.microsoft.com/office/drawing/2014/main" val="399998773"/>
                  </a:ext>
                </a:extLst>
              </a:tr>
              <a:tr h="231822">
                <a:tc gridSpan="3">
                  <a:txBody>
                    <a:bodyPr/>
                    <a:lstStyle/>
                    <a:p>
                      <a:pPr marL="0" indent="0" algn="l" defTabSz="914377" rtl="0" eaLnBrk="1" latinLnBrk="0" hangingPunct="1">
                        <a:lnSpc>
                          <a:spcPct val="80000"/>
                        </a:lnSpc>
                        <a:spcBef>
                          <a:spcPts val="100"/>
                        </a:spcBef>
                      </a:pPr>
                      <a:r>
                        <a:rPr lang="zh-CN" altLang="en-US" sz="900" b="1" kern="1200" spc="0">
                          <a:solidFill>
                            <a:schemeClr val="bg1"/>
                          </a:solidFill>
                          <a:latin typeface="Arial" panose="020B0604020202020204" pitchFamily="34" charset="0"/>
                          <a:ea typeface="+mn-ea"/>
                          <a:cs typeface="Arial" panose="020B0604020202020204" pitchFamily="34" charset="0"/>
                        </a:rPr>
                        <a:t>替雷利珠单抗</a:t>
                      </a:r>
                      <a:endParaRPr lang="en-US" sz="900" b="1" kern="1200" spc="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914377" rtl="0" eaLnBrk="1" latinLnBrk="0" hangingPunct="1">
                        <a:lnSpc>
                          <a:spcPct val="80000"/>
                        </a:lnSpc>
                      </a:pPr>
                      <a:endParaRPr lang="en-US" sz="700" b="1" kern="1200">
                        <a:solidFill>
                          <a:schemeClr val="bg1"/>
                        </a:solidFill>
                        <a:latin typeface="+mn-lt"/>
                        <a:ea typeface="+mn-ea"/>
                        <a:cs typeface="+mn-cs"/>
                      </a:endParaRP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indent="0" algn="l" defTabSz="914377" rtl="0" eaLnBrk="1" latinLnBrk="0" hangingPunct="1">
                        <a:lnSpc>
                          <a:spcPct val="80000"/>
                        </a:lnSpc>
                        <a:spcBef>
                          <a:spcPts val="100"/>
                        </a:spcBef>
                      </a:pPr>
                      <a:endParaRPr lang="en-US" sz="900" b="1" kern="1200" spc="0">
                        <a:solidFill>
                          <a:schemeClr val="bg1"/>
                        </a:solidFill>
                        <a:highlight>
                          <a:srgbClr val="D68D90"/>
                        </a:highlight>
                        <a:latin typeface="+mj-lt"/>
                        <a:ea typeface="楷体" panose="02010609060101010101" pitchFamily="49" charset="-122"/>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PD1 </a:t>
                      </a:r>
                      <a:r>
                        <a:rPr lang="zh-CN" altLang="en-US" sz="900" b="1" spc="20" baseline="0">
                          <a:solidFill>
                            <a:schemeClr val="bg1"/>
                          </a:solidFill>
                          <a:latin typeface="Arial" panose="020B0604020202020204" pitchFamily="34" charset="0"/>
                          <a:ea typeface="+mn-ea"/>
                          <a:cs typeface="Arial" panose="020B0604020202020204" pitchFamily="34" charset="0"/>
                        </a:rPr>
                        <a:t>单抗</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3964291"/>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1">
                            <a:lumMod val="40000"/>
                            <a:lumOff val="60000"/>
                          </a:schemeClr>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indent="0" algn="l" defTabSz="914377" rtl="0" eaLnBrk="1" latinLnBrk="0" hangingPunct="1">
                        <a:lnSpc>
                          <a:spcPct val="80000"/>
                        </a:lnSpc>
                      </a:pPr>
                      <a:r>
                        <a:rPr lang="en-US" sz="700" b="1" i="0" strike="noStrike" kern="1200">
                          <a:solidFill>
                            <a:schemeClr val="bg1"/>
                          </a:solidFill>
                          <a:latin typeface="Arial" panose="020B0604020202020204" pitchFamily="34" charset="0"/>
                          <a:ea typeface="+mn-ea"/>
                          <a:cs typeface="Arial" panose="020B0604020202020204" pitchFamily="34" charset="0"/>
                        </a:rPr>
                        <a:t>310 1L UBC</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tcPr>
                </a:tc>
                <a:extLst>
                  <a:ext uri="{0D108BD9-81ED-4DB2-BD59-A6C34878D82A}">
                    <a16:rowId xmlns:a16="http://schemas.microsoft.com/office/drawing/2014/main" val="1602222944"/>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ED1C24"/>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ct val="80000"/>
                        </a:lnSpc>
                      </a:pPr>
                      <a:r>
                        <a:rPr lang="en-US" sz="700" b="1" i="0" strike="noStrike" spc="0">
                          <a:solidFill>
                            <a:schemeClr val="bg1"/>
                          </a:solidFill>
                          <a:latin typeface="Arial" panose="020B0604020202020204" pitchFamily="34" charset="0"/>
                          <a:ea typeface="+mn-ea"/>
                          <a:cs typeface="Arial" panose="020B0604020202020204" pitchFamily="34" charset="0"/>
                        </a:rPr>
                        <a:t>314 R/R cHL</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tcPr>
                </a:tc>
                <a:extLst>
                  <a:ext uri="{0D108BD9-81ED-4DB2-BD59-A6C34878D82A}">
                    <a16:rowId xmlns:a16="http://schemas.microsoft.com/office/drawing/2014/main" val="2111223508"/>
                  </a:ext>
                </a:extLst>
              </a:tr>
              <a:tr h="231822">
                <a:tc gridSpan="3">
                  <a:txBody>
                    <a:bodyPr/>
                    <a:lstStyle/>
                    <a:p>
                      <a:pPr marL="0" indent="0" algn="l" defTabSz="914377" rtl="0" eaLnBrk="1" latinLnBrk="0" hangingPunct="1">
                        <a:lnSpc>
                          <a:spcPct val="80000"/>
                        </a:lnSpc>
                        <a:spcBef>
                          <a:spcPts val="100"/>
                        </a:spcBef>
                      </a:pPr>
                      <a:r>
                        <a:rPr lang="zh-CN" altLang="en-US" sz="900" b="1" kern="1200">
                          <a:solidFill>
                            <a:schemeClr val="bg1"/>
                          </a:solidFill>
                          <a:latin typeface="Arial" panose="020B0604020202020204" pitchFamily="34" charset="0"/>
                          <a:ea typeface="+mn-ea"/>
                          <a:cs typeface="Arial" panose="020B0604020202020204" pitchFamily="34" charset="0"/>
                        </a:rPr>
                        <a:t>帕米帕利</a:t>
                      </a:r>
                      <a:endParaRPr lang="en-US" sz="900" b="1" kern="12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700" b="1">
                        <a:solidFill>
                          <a:schemeClr val="bg1"/>
                        </a:solidFill>
                      </a:endParaRP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7600"/>
                    </a:solidFill>
                  </a:tcPr>
                </a:tc>
                <a:tc hMerge="1">
                  <a:txBody>
                    <a:bodyPr/>
                    <a:lstStyle/>
                    <a:p>
                      <a:pPr marL="0" indent="0" algn="l" defTabSz="914377" rtl="0" eaLnBrk="1" latinLnBrk="0" hangingPunct="1">
                        <a:lnSpc>
                          <a:spcPct val="80000"/>
                        </a:lnSpc>
                        <a:spcBef>
                          <a:spcPts val="100"/>
                        </a:spcBef>
                      </a:pPr>
                      <a:endParaRPr lang="en-US" sz="900" b="1" kern="1200">
                        <a:solidFill>
                          <a:schemeClr val="bg1"/>
                        </a:solidFill>
                        <a:latin typeface="+mj-lt"/>
                        <a:ea typeface="楷体" panose="02010609060101010101" pitchFamily="49" charset="-122"/>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0" baseline="0">
                          <a:solidFill>
                            <a:schemeClr val="bg1"/>
                          </a:solidFill>
                          <a:latin typeface="Arial" panose="020B0604020202020204" pitchFamily="34" charset="0"/>
                          <a:ea typeface="+mn-ea"/>
                          <a:cs typeface="Arial" panose="020B0604020202020204" pitchFamily="34" charset="0"/>
                        </a:rPr>
                        <a:t>PARP</a:t>
                      </a:r>
                      <a:r>
                        <a:rPr lang="zh-CN" altLang="en-US" sz="900" b="1" spc="0" baseline="0">
                          <a:solidFill>
                            <a:schemeClr val="bg1"/>
                          </a:solidFill>
                          <a:latin typeface="Arial" panose="020B0604020202020204" pitchFamily="34" charset="0"/>
                          <a:ea typeface="+mn-ea"/>
                          <a:cs typeface="Arial" panose="020B0604020202020204" pitchFamily="34" charset="0"/>
                        </a:rPr>
                        <a:t>抑制剂</a:t>
                      </a:r>
                      <a:endParaRPr lang="en-US" sz="900" b="1" spc="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4590526"/>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indent="0">
                        <a:lnSpc>
                          <a:spcPct val="80000"/>
                        </a:lnSpc>
                      </a:pPr>
                      <a:r>
                        <a:rPr lang="en-US" sz="700" b="1" i="0">
                          <a:solidFill>
                            <a:schemeClr val="bg1"/>
                          </a:solidFill>
                          <a:latin typeface="Arial" panose="020B0604020202020204" pitchFamily="34" charset="0"/>
                          <a:ea typeface="+mn-ea"/>
                          <a:cs typeface="Arial" panose="020B0604020202020204" pitchFamily="34" charset="0"/>
                        </a:rPr>
                        <a:t>302 2L MTx gBRCAm PSOC</a:t>
                      </a: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lnT w="9525" cap="flat" cmpd="sng" algn="ctr">
                      <a:solidFill>
                        <a:schemeClr val="tx1">
                          <a:lumMod val="90000"/>
                        </a:schemeClr>
                      </a:solidFill>
                      <a:prstDash val="solid"/>
                      <a:round/>
                      <a:headEnd type="none" w="med" len="med"/>
                      <a:tailEnd type="none" w="med" len="med"/>
                    </a:lnT>
                  </a:tcPr>
                </a:tc>
                <a:extLst>
                  <a:ext uri="{0D108BD9-81ED-4DB2-BD59-A6C34878D82A}">
                    <a16:rowId xmlns:a16="http://schemas.microsoft.com/office/drawing/2014/main" val="981692589"/>
                  </a:ext>
                </a:extLst>
              </a:tr>
              <a:tr h="231822">
                <a:tc gridSpan="3">
                  <a:txBody>
                    <a:bodyPr/>
                    <a:lstStyle/>
                    <a:p>
                      <a:pPr marL="0" indent="0" algn="l" defTabSz="914377" rtl="0" eaLnBrk="1" latinLnBrk="0" hangingPunct="1">
                        <a:lnSpc>
                          <a:spcPct val="80000"/>
                        </a:lnSpc>
                        <a:spcBef>
                          <a:spcPts val="100"/>
                        </a:spcBef>
                      </a:pPr>
                      <a:r>
                        <a:rPr lang="zh-CN" altLang="en-US" sz="900" b="1" kern="1200">
                          <a:solidFill>
                            <a:schemeClr val="bg1"/>
                          </a:solidFill>
                          <a:latin typeface="Arial" panose="020B0604020202020204" pitchFamily="34" charset="0"/>
                          <a:ea typeface="+mn-ea"/>
                          <a:cs typeface="Arial" panose="020B0604020202020204" pitchFamily="34" charset="0"/>
                        </a:rPr>
                        <a:t>欧司珀利单抗</a:t>
                      </a:r>
                      <a:endParaRPr lang="en-US" sz="900" b="1" kern="1200">
                        <a:solidFill>
                          <a:schemeClr val="bg1"/>
                        </a:solidFill>
                        <a:latin typeface="Arial" panose="020B0604020202020204" pitchFamily="34" charset="0"/>
                        <a:ea typeface="+mn-ea"/>
                        <a:cs typeface="Arial" panose="020B0604020202020204" pitchFamily="34" charset="0"/>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nSpc>
                          <a:spcPct val="80000"/>
                        </a:lnSpc>
                      </a:pPr>
                      <a:endParaRPr lang="en-US" sz="700" b="1">
                        <a:solidFill>
                          <a:schemeClr val="bg1"/>
                        </a:solidFill>
                      </a:endParaRP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indent="0" algn="l" defTabSz="914377" rtl="0" eaLnBrk="1" latinLnBrk="0" hangingPunct="1">
                        <a:lnSpc>
                          <a:spcPct val="80000"/>
                        </a:lnSpc>
                        <a:spcBef>
                          <a:spcPts val="100"/>
                        </a:spcBef>
                      </a:pPr>
                      <a:endParaRPr lang="en-US" sz="900" b="1" kern="1200">
                        <a:solidFill>
                          <a:schemeClr val="bg1"/>
                        </a:solidFill>
                        <a:latin typeface="+mj-lt"/>
                        <a:ea typeface="楷体" panose="02010609060101010101" pitchFamily="49" charset="-122"/>
                        <a:cs typeface="+mn-cs"/>
                      </a:endParaRPr>
                    </a:p>
                  </a:txBody>
                  <a:tcPr marL="0"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ct val="80000"/>
                        </a:lnSpc>
                      </a:pPr>
                      <a:r>
                        <a:rPr lang="en-US" sz="900" b="1" spc="20" baseline="0">
                          <a:solidFill>
                            <a:schemeClr val="bg1"/>
                          </a:solidFill>
                          <a:latin typeface="Arial" panose="020B0604020202020204" pitchFamily="34" charset="0"/>
                          <a:ea typeface="+mn-ea"/>
                          <a:cs typeface="Arial" panose="020B0604020202020204" pitchFamily="34" charset="0"/>
                        </a:rPr>
                        <a:t>TIGIT </a:t>
                      </a:r>
                      <a:r>
                        <a:rPr lang="zh-CN" altLang="en-US" sz="900" b="1" spc="20" baseline="0">
                          <a:solidFill>
                            <a:schemeClr val="bg1"/>
                          </a:solidFill>
                          <a:latin typeface="Arial" panose="020B0604020202020204" pitchFamily="34" charset="0"/>
                          <a:ea typeface="+mn-ea"/>
                          <a:cs typeface="Arial" panose="020B0604020202020204" pitchFamily="34" charset="0"/>
                        </a:rPr>
                        <a:t>单抗</a:t>
                      </a:r>
                      <a:endParaRPr lang="en-US" sz="900" b="1"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5661103"/>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27432"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indent="0">
                        <a:lnSpc>
                          <a:spcPct val="80000"/>
                        </a:lnSpc>
                      </a:pPr>
                      <a:r>
                        <a:rPr lang="en-US" sz="700" b="1">
                          <a:solidFill>
                            <a:schemeClr val="bg1"/>
                          </a:solidFill>
                          <a:latin typeface="Arial" panose="020B0604020202020204" pitchFamily="34" charset="0"/>
                          <a:ea typeface="+mn-ea"/>
                          <a:cs typeface="Arial" panose="020B0604020202020204" pitchFamily="34" charset="0"/>
                        </a:rPr>
                        <a:t>302 1L NSCLC PDL1</a:t>
                      </a:r>
                      <a:r>
                        <a:rPr lang="zh-CN" altLang="en-US" sz="700" b="1">
                          <a:solidFill>
                            <a:schemeClr val="bg1"/>
                          </a:solidFill>
                          <a:latin typeface="Arial" panose="020B0604020202020204" pitchFamily="34" charset="0"/>
                          <a:ea typeface="+mn-ea"/>
                          <a:cs typeface="Arial" panose="020B0604020202020204" pitchFamily="34" charset="0"/>
                        </a:rPr>
                        <a:t>高表达</a:t>
                      </a:r>
                      <a:endParaRPr lang="en-US" sz="700" b="1">
                        <a:solidFill>
                          <a:schemeClr val="bg1"/>
                        </a:solidFill>
                        <a:latin typeface="Arial" panose="020B0604020202020204" pitchFamily="34" charset="0"/>
                        <a:ea typeface="+mn-ea"/>
                        <a:cs typeface="Arial" panose="020B0604020202020204" pitchFamily="34" charset="0"/>
                      </a:endParaRPr>
                    </a:p>
                  </a:txBody>
                  <a:tcPr marL="0" marR="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11478967"/>
                  </a:ext>
                </a:extLst>
              </a:tr>
              <a:tr h="231822">
                <a:tc gridSpan="3">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zh-CN" altLang="en-US" sz="900" b="1" kern="1200">
                          <a:solidFill>
                            <a:schemeClr val="bg1"/>
                          </a:solidFill>
                          <a:latin typeface="Arial" panose="020B0604020202020204" pitchFamily="34" charset="0"/>
                          <a:ea typeface="+mn-ea"/>
                          <a:cs typeface="Arial" panose="020B0604020202020204" pitchFamily="34" charset="0"/>
                        </a:rPr>
                        <a:t>泽尼达妥单抗</a:t>
                      </a:r>
                      <a:r>
                        <a:rPr lang="en-US" sz="900" b="1" spc="0" baseline="30000">
                          <a:solidFill>
                            <a:schemeClr val="bg1"/>
                          </a:solidFill>
                          <a:latin typeface="Arial" panose="020B0604020202020204" pitchFamily="34" charset="0"/>
                          <a:ea typeface="+mn-ea"/>
                          <a:cs typeface="Arial" panose="020B0604020202020204" pitchFamily="34" charset="0"/>
                        </a:rPr>
                        <a:t>6</a:t>
                      </a:r>
                    </a:p>
                  </a:txBody>
                  <a:tcPr marL="0" marR="45720"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55563" indent="0">
                        <a:lnSpc>
                          <a:spcPct val="80000"/>
                        </a:lnSpc>
                      </a:pPr>
                      <a:r>
                        <a:rPr lang="en-US" sz="700" b="1">
                          <a:solidFill>
                            <a:schemeClr val="accent5"/>
                          </a:solidFill>
                        </a:rPr>
                        <a:t>BTK Inhibitor</a:t>
                      </a: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90000"/>
                        </a:schemeClr>
                      </a:solidFill>
                      <a:prstDash val="solid"/>
                      <a:round/>
                      <a:headEnd type="none" w="med" len="med"/>
                      <a:tailEnd type="none" w="med" len="med"/>
                    </a:lnT>
                    <a:lnB w="9525" cap="flat" cmpd="sng" algn="ctr">
                      <a:solidFill>
                        <a:schemeClr val="tx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endParaRPr lang="en-US" sz="900" b="1" spc="0" baseline="30000">
                        <a:solidFill>
                          <a:schemeClr val="bg1"/>
                        </a:solidFill>
                        <a:latin typeface="+mj-lt"/>
                        <a:ea typeface="楷体" panose="02010609060101010101" pitchFamily="49" charset="-122"/>
                      </a:endParaRPr>
                    </a:p>
                  </a:txBody>
                  <a:tcPr marL="0" marR="45720"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377" rtl="0" eaLnBrk="1" latinLnBrk="0" hangingPunct="1">
                        <a:lnSpc>
                          <a:spcPct val="80000"/>
                        </a:lnSpc>
                      </a:pPr>
                      <a:r>
                        <a:rPr lang="en-US" sz="900" b="1" kern="1200" spc="20" baseline="0">
                          <a:solidFill>
                            <a:schemeClr val="bg1"/>
                          </a:solidFill>
                          <a:latin typeface="Arial" panose="020B0604020202020204" pitchFamily="34" charset="0"/>
                          <a:ea typeface="+mn-ea"/>
                          <a:cs typeface="Arial" panose="020B0604020202020204" pitchFamily="34" charset="0"/>
                        </a:rPr>
                        <a:t>HER2 </a:t>
                      </a:r>
                      <a:r>
                        <a:rPr lang="zh-CN" altLang="en-US" sz="900" b="1" kern="1200" spc="20" baseline="0">
                          <a:solidFill>
                            <a:schemeClr val="bg1"/>
                          </a:solidFill>
                          <a:latin typeface="Arial" panose="020B0604020202020204" pitchFamily="34" charset="0"/>
                          <a:ea typeface="+mn-ea"/>
                          <a:cs typeface="Arial" panose="020B0604020202020204" pitchFamily="34" charset="0"/>
                        </a:rPr>
                        <a:t>双抗</a:t>
                      </a:r>
                      <a:endParaRPr lang="en-US" sz="900" b="1" kern="1200" spc="20" baseline="0">
                        <a:solidFill>
                          <a:schemeClr val="bg1"/>
                        </a:solidFill>
                        <a:latin typeface="Arial" panose="020B0604020202020204" pitchFamily="34" charset="0"/>
                        <a:ea typeface="+mn-ea"/>
                        <a:cs typeface="Arial" panose="020B0604020202020204" pitchFamily="34" charset="0"/>
                      </a:endParaRPr>
                    </a:p>
                  </a:txBody>
                  <a:tcPr marL="27432" marR="27432" marT="27432" marB="9144" anchor="b">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454965"/>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ct val="80000"/>
                        </a:lnSpc>
                      </a:pPr>
                      <a:r>
                        <a:rPr lang="en-US" sz="700" b="1" spc="0" baseline="0">
                          <a:solidFill>
                            <a:schemeClr val="bg1"/>
                          </a:solidFill>
                          <a:latin typeface="Arial" panose="020B0604020202020204" pitchFamily="34" charset="0"/>
                          <a:ea typeface="+mn-ea"/>
                          <a:cs typeface="Arial" panose="020B0604020202020204" pitchFamily="34" charset="0"/>
                        </a:rPr>
                        <a:t>301 1L HER2+ GEA</a:t>
                      </a: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11068168"/>
                  </a:ext>
                </a:extLst>
              </a:tr>
              <a:tr h="231822">
                <a:tc gridSpan="2">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900" b="1" spc="0">
                          <a:solidFill>
                            <a:schemeClr val="bg1"/>
                          </a:solidFill>
                          <a:latin typeface="Arial" panose="020B0604020202020204" pitchFamily="34" charset="0"/>
                          <a:ea typeface="+mn-ea"/>
                          <a:cs typeface="Arial" panose="020B0604020202020204" pitchFamily="34" charset="0"/>
                        </a:rPr>
                        <a:t>Tarlatamab</a:t>
                      </a:r>
                      <a:r>
                        <a:rPr lang="en-US" sz="900" b="1" spc="0" baseline="30000">
                          <a:solidFill>
                            <a:schemeClr val="bg1"/>
                          </a:solidFill>
                          <a:latin typeface="Arial" panose="020B0604020202020204" pitchFamily="34" charset="0"/>
                          <a:ea typeface="+mn-ea"/>
                          <a:cs typeface="Arial" panose="020B0604020202020204" pitchFamily="34" charset="0"/>
                        </a:rPr>
                        <a:t>4</a:t>
                      </a:r>
                    </a:p>
                  </a:txBody>
                  <a:tcPr marL="0" marR="45720" marT="27432"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55563" indent="0">
                        <a:lnSpc>
                          <a:spcPct val="80000"/>
                        </a:lnSpc>
                      </a:pPr>
                      <a:r>
                        <a:rPr lang="en-US" sz="700" b="1">
                          <a:solidFill>
                            <a:schemeClr val="accent5"/>
                          </a:solidFill>
                        </a:rPr>
                        <a:t>BTK Inhibitor</a:t>
                      </a:r>
                    </a:p>
                  </a:txBody>
                  <a:tcPr marL="36576"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lumMod val="90000"/>
                        </a:schemeClr>
                      </a:solidFill>
                      <a:prstDash val="solid"/>
                      <a:round/>
                      <a:headEnd type="none" w="med" len="med"/>
                      <a:tailEnd type="none" w="med" len="med"/>
                    </a:lnT>
                    <a:lnB w="9525" cap="flat" cmpd="sng" algn="ctr">
                      <a:solidFill>
                        <a:schemeClr val="tx1">
                          <a:lumMod val="9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marL="0" indent="0" algn="r" defTabSz="914377" rtl="0" eaLnBrk="1" latinLnBrk="0" hangingPunct="1">
                        <a:lnSpc>
                          <a:spcPct val="80000"/>
                        </a:lnSpc>
                      </a:pPr>
                      <a:r>
                        <a:rPr lang="en-US" sz="900" b="1" kern="1200" spc="20" baseline="0">
                          <a:solidFill>
                            <a:schemeClr val="bg1"/>
                          </a:solidFill>
                          <a:latin typeface="Arial" panose="020B0604020202020204" pitchFamily="34" charset="0"/>
                          <a:ea typeface="+mn-ea"/>
                          <a:cs typeface="Arial" panose="020B0604020202020204" pitchFamily="34" charset="0"/>
                        </a:rPr>
                        <a:t>DLL3 x CD3</a:t>
                      </a:r>
                    </a:p>
                    <a:p>
                      <a:pPr marL="0" marR="0" lvl="0" indent="0" algn="r" defTabSz="914377" rtl="0" eaLnBrk="1" fontAlgn="auto" latinLnBrk="0" hangingPunct="1">
                        <a:lnSpc>
                          <a:spcPct val="80000"/>
                        </a:lnSpc>
                        <a:spcBef>
                          <a:spcPts val="0"/>
                        </a:spcBef>
                        <a:spcAft>
                          <a:spcPts val="0"/>
                        </a:spcAft>
                        <a:buClrTx/>
                        <a:buSzTx/>
                        <a:buFontTx/>
                        <a:buNone/>
                        <a:tabLst/>
                        <a:defRPr/>
                      </a:pPr>
                      <a:r>
                        <a:rPr lang="zh-CN" altLang="en-US" sz="900" b="1" kern="1200" spc="20" baseline="0">
                          <a:solidFill>
                            <a:schemeClr val="bg1"/>
                          </a:solidFill>
                          <a:latin typeface="Arial" panose="020B0604020202020204" pitchFamily="34" charset="0"/>
                          <a:ea typeface="+mn-ea"/>
                          <a:cs typeface="Arial" panose="020B0604020202020204" pitchFamily="34" charset="0"/>
                        </a:rPr>
                        <a:t>双特异性</a:t>
                      </a:r>
                      <a:r>
                        <a:rPr lang="en-US" altLang="zh-CN" sz="900" b="1" kern="1200" spc="20" baseline="0">
                          <a:solidFill>
                            <a:schemeClr val="bg1"/>
                          </a:solidFill>
                          <a:latin typeface="Arial" panose="020B0604020202020204" pitchFamily="34" charset="0"/>
                          <a:ea typeface="+mn-ea"/>
                          <a:cs typeface="Arial" panose="020B0604020202020204" pitchFamily="34" charset="0"/>
                        </a:rPr>
                        <a:t>T</a:t>
                      </a:r>
                      <a:r>
                        <a:rPr lang="zh-CN" altLang="en-US" sz="900" b="1" kern="1200" spc="20" baseline="0">
                          <a:solidFill>
                            <a:schemeClr val="bg1"/>
                          </a:solidFill>
                          <a:latin typeface="Arial" panose="020B0604020202020204" pitchFamily="34" charset="0"/>
                          <a:ea typeface="+mn-ea"/>
                          <a:cs typeface="Arial" panose="020B0604020202020204" pitchFamily="34" charset="0"/>
                        </a:rPr>
                        <a:t>细胞接合器</a:t>
                      </a:r>
                      <a:endParaRPr lang="en-US" altLang="zh-CN" sz="900" b="1" spc="0" baseline="30000">
                        <a:solidFill>
                          <a:schemeClr val="bg2"/>
                        </a:solidFill>
                        <a:latin typeface="Arial" panose="020B0604020202020204" pitchFamily="34" charset="0"/>
                        <a:ea typeface="+mn-ea"/>
                        <a:cs typeface="Arial" panose="020B0604020202020204" pitchFamily="34" charset="0"/>
                      </a:endParaRPr>
                    </a:p>
                  </a:txBody>
                  <a:tcPr marL="0" marR="0" marT="27432" marB="9144" anchor="b">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defTabSz="914377" rtl="0" eaLnBrk="1" latinLnBrk="0" hangingPunct="1">
                        <a:lnSpc>
                          <a:spcPct val="80000"/>
                        </a:lnSpc>
                      </a:pPr>
                      <a:r>
                        <a:rPr lang="en-US" sz="900" b="1" kern="1200" spc="20" baseline="0">
                          <a:solidFill>
                            <a:schemeClr val="bg1"/>
                          </a:solidFill>
                          <a:latin typeface="+mj-lt"/>
                          <a:ea typeface="楷体" panose="02010609060101010101" pitchFamily="49" charset="-122"/>
                          <a:cs typeface="+mn-cs"/>
                        </a:rPr>
                        <a:t>DLL3 x CD</a:t>
                      </a:r>
                    </a:p>
                    <a:p>
                      <a:pPr marL="0" marR="0" lvl="0" indent="0" algn="r" defTabSz="914377" rtl="0" eaLnBrk="1" fontAlgn="auto" latinLnBrk="0" hangingPunct="1">
                        <a:lnSpc>
                          <a:spcPct val="80000"/>
                        </a:lnSpc>
                        <a:spcBef>
                          <a:spcPts val="0"/>
                        </a:spcBef>
                        <a:spcAft>
                          <a:spcPts val="0"/>
                        </a:spcAft>
                        <a:buClrTx/>
                        <a:buSzTx/>
                        <a:buFontTx/>
                        <a:buNone/>
                        <a:tabLst/>
                        <a:defRPr/>
                      </a:pPr>
                      <a:r>
                        <a:rPr lang="zh-CN" altLang="en-US" sz="900" b="1" kern="1200" spc="20" baseline="0">
                          <a:solidFill>
                            <a:schemeClr val="bg1"/>
                          </a:solidFill>
                          <a:highlight>
                            <a:srgbClr val="D68D90"/>
                          </a:highlight>
                          <a:latin typeface="+mn-lt"/>
                          <a:ea typeface="楷体" panose="02010609060101010101" pitchFamily="49" charset="-122"/>
                          <a:cs typeface="+mn-cs"/>
                        </a:rPr>
                        <a:t>双特异性</a:t>
                      </a:r>
                      <a:r>
                        <a:rPr lang="en-US" altLang="zh-CN" sz="900" b="1" kern="1200" spc="20" baseline="0">
                          <a:solidFill>
                            <a:schemeClr val="bg1"/>
                          </a:solidFill>
                          <a:highlight>
                            <a:srgbClr val="D68D90"/>
                          </a:highlight>
                          <a:latin typeface="+mn-lt"/>
                          <a:ea typeface="楷体" panose="02010609060101010101" pitchFamily="49" charset="-122"/>
                          <a:cs typeface="+mn-cs"/>
                        </a:rPr>
                        <a:t>T</a:t>
                      </a:r>
                      <a:r>
                        <a:rPr lang="zh-CN" altLang="en-US" sz="900" b="1" kern="1200" spc="20" baseline="0">
                          <a:solidFill>
                            <a:schemeClr val="bg1"/>
                          </a:solidFill>
                          <a:highlight>
                            <a:srgbClr val="D68D90"/>
                          </a:highlight>
                          <a:latin typeface="+mn-lt"/>
                          <a:ea typeface="楷体" panose="02010609060101010101" pitchFamily="49" charset="-122"/>
                          <a:cs typeface="+mn-cs"/>
                        </a:rPr>
                        <a:t>细胞接合器</a:t>
                      </a:r>
                      <a:endParaRPr lang="en-US" altLang="zh-CN" sz="900" b="1" spc="0" baseline="30000">
                        <a:solidFill>
                          <a:schemeClr val="bg2"/>
                        </a:solidFill>
                        <a:highlight>
                          <a:srgbClr val="D68D90"/>
                        </a:highlight>
                      </a:endParaRPr>
                    </a:p>
                    <a:p>
                      <a:pPr marL="0" indent="0" algn="r" defTabSz="914377" rtl="0" eaLnBrk="1" latinLnBrk="0" hangingPunct="1">
                        <a:lnSpc>
                          <a:spcPct val="80000"/>
                        </a:lnSpc>
                      </a:pPr>
                      <a:endParaRPr lang="en-US" sz="900" b="1" kern="1200" spc="20" baseline="0">
                        <a:solidFill>
                          <a:schemeClr val="bg1"/>
                        </a:solidFill>
                        <a:latin typeface="+mj-lt"/>
                        <a:ea typeface="楷体" panose="02010609060101010101" pitchFamily="49" charset="-122"/>
                        <a:cs typeface="+mn-cs"/>
                      </a:endParaRPr>
                    </a:p>
                  </a:txBody>
                  <a:tcPr marL="0" marR="0" marT="27432" marB="9144" anchor="b">
                    <a:lnL w="12700" cmpd="sng">
                      <a:noFill/>
                    </a:lnL>
                    <a:lnR w="12700" cmpd="sng">
                      <a:noFill/>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4979021"/>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ct val="80000"/>
                        </a:lnSpc>
                      </a:pPr>
                      <a:r>
                        <a:rPr lang="en-US" sz="700" b="1" i="0" spc="0" baseline="0">
                          <a:solidFill>
                            <a:schemeClr val="bg1"/>
                          </a:solidFill>
                          <a:latin typeface="Arial" panose="020B0604020202020204" pitchFamily="34" charset="0"/>
                          <a:ea typeface="+mn-ea"/>
                          <a:cs typeface="Arial" panose="020B0604020202020204" pitchFamily="34" charset="0"/>
                        </a:rPr>
                        <a:t>20210004 2L SCLC</a:t>
                      </a: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9951747"/>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ct val="80000"/>
                        </a:lnSpc>
                      </a:pPr>
                      <a:r>
                        <a:rPr lang="en-US" sz="700" b="1" i="0" spc="0" baseline="0">
                          <a:solidFill>
                            <a:schemeClr val="bg1"/>
                          </a:solidFill>
                          <a:latin typeface="Arial" panose="020B0604020202020204" pitchFamily="34" charset="0"/>
                          <a:ea typeface="+mn-ea"/>
                          <a:cs typeface="Arial" panose="020B0604020202020204" pitchFamily="34" charset="0"/>
                        </a:rPr>
                        <a:t>20200041 1L ES-SCLC</a:t>
                      </a: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tc>
                <a:extLst>
                  <a:ext uri="{0D108BD9-81ED-4DB2-BD59-A6C34878D82A}">
                    <a16:rowId xmlns:a16="http://schemas.microsoft.com/office/drawing/2014/main" val="997870140"/>
                  </a:ext>
                </a:extLst>
              </a:tr>
              <a:tr h="143214">
                <a:tc>
                  <a:txBody>
                    <a:bodyPr/>
                    <a:lstStyle/>
                    <a:p>
                      <a:pPr marL="0" marR="0" lvl="0" indent="0" algn="l" defTabSz="914377" rtl="0" eaLnBrk="1" fontAlgn="auto" latinLnBrk="0" hangingPunct="1">
                        <a:lnSpc>
                          <a:spcPct val="8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sym typeface="Wingdings 2" panose="05020102010507070707" pitchFamily="18" charset="2"/>
                        </a:rPr>
                        <a:t></a:t>
                      </a:r>
                      <a:endParaRPr kumimoji="0" lang="en-US" sz="900" b="1" i="0" u="none" strike="noStrike" kern="120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endParaRP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nSpc>
                          <a:spcPct val="80000"/>
                        </a:lnSpc>
                      </a:pPr>
                      <a:r>
                        <a:rPr lang="en-US" sz="700" b="1" i="0" spc="0" baseline="0">
                          <a:solidFill>
                            <a:schemeClr val="bg1"/>
                          </a:solidFill>
                          <a:latin typeface="Arial" panose="020B0604020202020204" pitchFamily="34" charset="0"/>
                          <a:ea typeface="+mn-ea"/>
                          <a:cs typeface="Arial" panose="020B0604020202020204" pitchFamily="34" charset="0"/>
                        </a:rPr>
                        <a:t>20230016 LS-SCLC</a:t>
                      </a:r>
                    </a:p>
                  </a:txBody>
                  <a:tcPr marL="0" marR="45720" marT="274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en-US"/>
                    </a:p>
                  </a:txBody>
                  <a:tcPr/>
                </a:tc>
                <a:extLst>
                  <a:ext uri="{0D108BD9-81ED-4DB2-BD59-A6C34878D82A}">
                    <a16:rowId xmlns:a16="http://schemas.microsoft.com/office/drawing/2014/main" val="4146830298"/>
                  </a:ext>
                </a:extLst>
              </a:tr>
            </a:tbl>
          </a:graphicData>
        </a:graphic>
      </p:graphicFrame>
      <p:grpSp>
        <p:nvGrpSpPr>
          <p:cNvPr id="43" name="Group 35">
            <a:extLst>
              <a:ext uri="{FF2B5EF4-FFF2-40B4-BE49-F238E27FC236}">
                <a16:creationId xmlns:a16="http://schemas.microsoft.com/office/drawing/2014/main" id="{25376A61-C059-3CBB-6E3C-24205A7C6DCE}"/>
              </a:ext>
            </a:extLst>
          </p:cNvPr>
          <p:cNvGrpSpPr/>
          <p:nvPr/>
        </p:nvGrpSpPr>
        <p:grpSpPr>
          <a:xfrm>
            <a:off x="8828229" y="5863722"/>
            <a:ext cx="2857782" cy="491425"/>
            <a:chOff x="9193093" y="552248"/>
            <a:chExt cx="2857782" cy="491425"/>
          </a:xfrm>
        </p:grpSpPr>
        <p:sp>
          <p:nvSpPr>
            <p:cNvPr id="44" name="Rectangle 36">
              <a:extLst>
                <a:ext uri="{FF2B5EF4-FFF2-40B4-BE49-F238E27FC236}">
                  <a16:creationId xmlns:a16="http://schemas.microsoft.com/office/drawing/2014/main" id="{82C3026F-87FA-DB7C-EC82-673768EE4F43}"/>
                </a:ext>
              </a:extLst>
            </p:cNvPr>
            <p:cNvSpPr/>
            <p:nvPr/>
          </p:nvSpPr>
          <p:spPr>
            <a:xfrm>
              <a:off x="9601052" y="748087"/>
              <a:ext cx="2253427"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83786F"/>
                  </a:solidFill>
                  <a:effectLst/>
                  <a:uLnTx/>
                  <a:uFillTx/>
                </a:rPr>
                <a:t>Updated: 6 January 2025</a:t>
              </a:r>
            </a:p>
          </p:txBody>
        </p:sp>
        <p:grpSp>
          <p:nvGrpSpPr>
            <p:cNvPr id="45" name="Group 37">
              <a:extLst>
                <a:ext uri="{FF2B5EF4-FFF2-40B4-BE49-F238E27FC236}">
                  <a16:creationId xmlns:a16="http://schemas.microsoft.com/office/drawing/2014/main" id="{1C0D5338-4C60-72BE-688B-C4F6128AD433}"/>
                </a:ext>
              </a:extLst>
            </p:cNvPr>
            <p:cNvGrpSpPr/>
            <p:nvPr/>
          </p:nvGrpSpPr>
          <p:grpSpPr>
            <a:xfrm>
              <a:off x="9193093" y="552248"/>
              <a:ext cx="2857782" cy="491425"/>
              <a:chOff x="9031215" y="5757363"/>
              <a:chExt cx="2857782" cy="491425"/>
            </a:xfrm>
          </p:grpSpPr>
          <p:sp>
            <p:nvSpPr>
              <p:cNvPr id="46" name="Rectangle: Rounded Corners 38">
                <a:extLst>
                  <a:ext uri="{FF2B5EF4-FFF2-40B4-BE49-F238E27FC236}">
                    <a16:creationId xmlns:a16="http://schemas.microsoft.com/office/drawing/2014/main" id="{D405EF3C-A49F-B129-2146-67658D7D4AD7}"/>
                  </a:ext>
                </a:extLst>
              </p:cNvPr>
              <p:cNvSpPr/>
              <p:nvPr/>
            </p:nvSpPr>
            <p:spPr>
              <a:xfrm>
                <a:off x="9031215" y="5757363"/>
                <a:ext cx="2857782" cy="491425"/>
              </a:xfrm>
              <a:prstGeom prst="roundRect">
                <a:avLst>
                  <a:gd name="adj" fmla="val 5817"/>
                </a:avLst>
              </a:prstGeom>
              <a:gradFill flip="none" rotWithShape="1">
                <a:gsLst>
                  <a:gs pos="100000">
                    <a:srgbClr val="FDFDFE"/>
                  </a:gs>
                  <a:gs pos="0">
                    <a:schemeClr val="bg1">
                      <a:lumMod val="20000"/>
                      <a:lumOff val="80000"/>
                    </a:schemeClr>
                  </a:gs>
                </a:gsLst>
                <a:lin ang="8100000" scaled="1"/>
                <a:tileRect/>
              </a:gradFill>
              <a:ln>
                <a:solidFill>
                  <a:schemeClr val="tx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3349"/>
                  </a:solidFill>
                  <a:effectLst/>
                  <a:uLnTx/>
                  <a:uFillTx/>
                </a:endParaRPr>
              </a:p>
            </p:txBody>
          </p:sp>
          <p:sp>
            <p:nvSpPr>
              <p:cNvPr id="47" name="Rectangle 52">
                <a:extLst>
                  <a:ext uri="{FF2B5EF4-FFF2-40B4-BE49-F238E27FC236}">
                    <a16:creationId xmlns:a16="http://schemas.microsoft.com/office/drawing/2014/main" id="{D413E361-37B6-B72A-D87A-24F91F7E526B}"/>
                  </a:ext>
                </a:extLst>
              </p:cNvPr>
              <p:cNvSpPr/>
              <p:nvPr/>
            </p:nvSpPr>
            <p:spPr>
              <a:xfrm>
                <a:off x="9936426" y="6061704"/>
                <a:ext cx="461665" cy="114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286" rtl="0" eaLnBrk="1" fontAlgn="auto" latinLnBrk="0" hangingPunct="1">
                  <a:lnSpc>
                    <a:spcPct val="8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283349"/>
                    </a:solidFill>
                    <a:effectLst/>
                    <a:uLnTx/>
                    <a:uFillTx/>
                  </a:rPr>
                  <a:t>消化道癌</a:t>
                </a:r>
                <a:endParaRPr kumimoji="0" lang="en-US" sz="300" b="0" i="0" u="none" strike="noStrike" kern="1200" cap="none" spc="0" normalizeH="0" baseline="0" noProof="0">
                  <a:ln>
                    <a:noFill/>
                  </a:ln>
                  <a:solidFill>
                    <a:srgbClr val="283349"/>
                  </a:solidFill>
                  <a:effectLst/>
                  <a:uLnTx/>
                  <a:uFillTx/>
                </a:endParaRPr>
              </a:p>
            </p:txBody>
          </p:sp>
          <p:sp>
            <p:nvSpPr>
              <p:cNvPr id="48" name="Oval 53">
                <a:extLst>
                  <a:ext uri="{FF2B5EF4-FFF2-40B4-BE49-F238E27FC236}">
                    <a16:creationId xmlns:a16="http://schemas.microsoft.com/office/drawing/2014/main" id="{DA58E4A7-862D-2A10-F3CD-8ABDD97F914F}"/>
                  </a:ext>
                </a:extLst>
              </p:cNvPr>
              <p:cNvSpPr/>
              <p:nvPr/>
            </p:nvSpPr>
            <p:spPr>
              <a:xfrm>
                <a:off x="9802604" y="6066925"/>
                <a:ext cx="91440" cy="914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3349"/>
                  </a:solidFill>
                  <a:effectLst/>
                  <a:uLnTx/>
                  <a:uFillTx/>
                </a:endParaRPr>
              </a:p>
            </p:txBody>
          </p:sp>
          <p:sp>
            <p:nvSpPr>
              <p:cNvPr id="49" name="Rectangle 54">
                <a:extLst>
                  <a:ext uri="{FF2B5EF4-FFF2-40B4-BE49-F238E27FC236}">
                    <a16:creationId xmlns:a16="http://schemas.microsoft.com/office/drawing/2014/main" id="{72A8ACA5-CBC8-6030-F430-8347E9754F03}"/>
                  </a:ext>
                </a:extLst>
              </p:cNvPr>
              <p:cNvSpPr/>
              <p:nvPr/>
            </p:nvSpPr>
            <p:spPr>
              <a:xfrm>
                <a:off x="9923028" y="5851705"/>
                <a:ext cx="843180" cy="114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286" rtl="0" eaLnBrk="1" fontAlgn="auto" latinLnBrk="0" hangingPunct="1">
                  <a:lnSpc>
                    <a:spcPct val="8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283349"/>
                    </a:solidFill>
                    <a:effectLst/>
                    <a:uLnTx/>
                    <a:uFillTx/>
                  </a:rPr>
                  <a:t>乳腺癌</a:t>
                </a:r>
                <a:r>
                  <a:rPr kumimoji="0" lang="en-US" altLang="zh-CN" sz="900" b="1" i="0" u="none" strike="noStrike" kern="1200" cap="none" spc="0" normalizeH="0" baseline="0" noProof="0">
                    <a:ln>
                      <a:noFill/>
                    </a:ln>
                    <a:solidFill>
                      <a:srgbClr val="283349"/>
                    </a:solidFill>
                    <a:effectLst/>
                    <a:uLnTx/>
                    <a:uFillTx/>
                  </a:rPr>
                  <a:t>/</a:t>
                </a:r>
                <a:r>
                  <a:rPr kumimoji="0" lang="zh-CN" altLang="en-US" sz="900" b="1" i="0" u="none" strike="noStrike" kern="1200" cap="none" spc="0" normalizeH="0" baseline="0" noProof="0">
                    <a:ln>
                      <a:noFill/>
                    </a:ln>
                    <a:solidFill>
                      <a:srgbClr val="283349"/>
                    </a:solidFill>
                    <a:effectLst/>
                    <a:uLnTx/>
                    <a:uFillTx/>
                  </a:rPr>
                  <a:t>妇科癌症</a:t>
                </a:r>
                <a:endParaRPr kumimoji="0" lang="en-US" sz="300" b="0" i="0" u="none" strike="noStrike" kern="1200" cap="none" spc="0" normalizeH="0" baseline="0" noProof="0">
                  <a:ln>
                    <a:noFill/>
                  </a:ln>
                  <a:solidFill>
                    <a:srgbClr val="283349"/>
                  </a:solidFill>
                  <a:effectLst/>
                  <a:uLnTx/>
                  <a:uFillTx/>
                </a:endParaRPr>
              </a:p>
            </p:txBody>
          </p:sp>
          <p:sp>
            <p:nvSpPr>
              <p:cNvPr id="50" name="Oval 55">
                <a:extLst>
                  <a:ext uri="{FF2B5EF4-FFF2-40B4-BE49-F238E27FC236}">
                    <a16:creationId xmlns:a16="http://schemas.microsoft.com/office/drawing/2014/main" id="{5608E2DC-EFE9-B48C-2B70-0349778C97CF}"/>
                  </a:ext>
                </a:extLst>
              </p:cNvPr>
              <p:cNvSpPr/>
              <p:nvPr/>
            </p:nvSpPr>
            <p:spPr>
              <a:xfrm>
                <a:off x="9801975" y="5865193"/>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3349"/>
                  </a:solidFill>
                  <a:effectLst/>
                  <a:uLnTx/>
                  <a:uFillTx/>
                </a:endParaRPr>
              </a:p>
            </p:txBody>
          </p:sp>
          <p:sp>
            <p:nvSpPr>
              <p:cNvPr id="51" name="Rectangle 56">
                <a:extLst>
                  <a:ext uri="{FF2B5EF4-FFF2-40B4-BE49-F238E27FC236}">
                    <a16:creationId xmlns:a16="http://schemas.microsoft.com/office/drawing/2014/main" id="{4E74B39F-2580-2B49-4278-BF6C18A45171}"/>
                  </a:ext>
                </a:extLst>
              </p:cNvPr>
              <p:cNvSpPr/>
              <p:nvPr/>
            </p:nvSpPr>
            <p:spPr>
              <a:xfrm>
                <a:off x="9297681" y="5859839"/>
                <a:ext cx="461665" cy="114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286" rtl="0" eaLnBrk="1" fontAlgn="auto" latinLnBrk="0" hangingPunct="1">
                  <a:lnSpc>
                    <a:spcPct val="8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283349"/>
                    </a:solidFill>
                    <a:effectLst/>
                    <a:uLnTx/>
                    <a:uFillTx/>
                  </a:rPr>
                  <a:t>血液肿瘤</a:t>
                </a:r>
                <a:endParaRPr kumimoji="0" lang="en-US" sz="300" b="0" i="0" u="none" strike="noStrike" kern="1200" cap="none" spc="0" normalizeH="0" baseline="0" noProof="0">
                  <a:ln>
                    <a:noFill/>
                  </a:ln>
                  <a:solidFill>
                    <a:srgbClr val="283349"/>
                  </a:solidFill>
                  <a:effectLst/>
                  <a:uLnTx/>
                  <a:uFillTx/>
                </a:endParaRPr>
              </a:p>
            </p:txBody>
          </p:sp>
          <p:sp>
            <p:nvSpPr>
              <p:cNvPr id="52" name="Oval 57">
                <a:extLst>
                  <a:ext uri="{FF2B5EF4-FFF2-40B4-BE49-F238E27FC236}">
                    <a16:creationId xmlns:a16="http://schemas.microsoft.com/office/drawing/2014/main" id="{E0919D67-3A79-E57F-A052-40452F67540E}"/>
                  </a:ext>
                </a:extLst>
              </p:cNvPr>
              <p:cNvSpPr/>
              <p:nvPr/>
            </p:nvSpPr>
            <p:spPr>
              <a:xfrm>
                <a:off x="9149025" y="5865060"/>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3349"/>
                  </a:solidFill>
                  <a:effectLst/>
                  <a:uLnTx/>
                  <a:uFillTx/>
                </a:endParaRPr>
              </a:p>
            </p:txBody>
          </p:sp>
          <p:sp>
            <p:nvSpPr>
              <p:cNvPr id="53" name="Rectangle 58">
                <a:extLst>
                  <a:ext uri="{FF2B5EF4-FFF2-40B4-BE49-F238E27FC236}">
                    <a16:creationId xmlns:a16="http://schemas.microsoft.com/office/drawing/2014/main" id="{40F3723E-376B-4AC6-2F87-E67F3694E97E}"/>
                  </a:ext>
                </a:extLst>
              </p:cNvPr>
              <p:cNvSpPr/>
              <p:nvPr/>
            </p:nvSpPr>
            <p:spPr>
              <a:xfrm>
                <a:off x="9297678" y="6061704"/>
                <a:ext cx="230832" cy="114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286" rtl="0" eaLnBrk="1" fontAlgn="auto" latinLnBrk="0" hangingPunct="1">
                  <a:lnSpc>
                    <a:spcPct val="8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283349"/>
                    </a:solidFill>
                    <a:effectLst/>
                    <a:uLnTx/>
                    <a:uFillTx/>
                  </a:rPr>
                  <a:t>肺癌</a:t>
                </a:r>
                <a:endParaRPr kumimoji="0" lang="en-US" sz="300" b="0" i="0" u="none" strike="noStrike" kern="1200" cap="none" spc="0" normalizeH="0" baseline="0" noProof="0">
                  <a:ln>
                    <a:noFill/>
                  </a:ln>
                  <a:solidFill>
                    <a:srgbClr val="283349"/>
                  </a:solidFill>
                  <a:effectLst/>
                  <a:uLnTx/>
                  <a:uFillTx/>
                </a:endParaRPr>
              </a:p>
            </p:txBody>
          </p:sp>
          <p:sp>
            <p:nvSpPr>
              <p:cNvPr id="54" name="Oval 59">
                <a:extLst>
                  <a:ext uri="{FF2B5EF4-FFF2-40B4-BE49-F238E27FC236}">
                    <a16:creationId xmlns:a16="http://schemas.microsoft.com/office/drawing/2014/main" id="{A6432639-2878-A1B6-1020-4EC153AC1A1E}"/>
                  </a:ext>
                </a:extLst>
              </p:cNvPr>
              <p:cNvSpPr/>
              <p:nvPr/>
            </p:nvSpPr>
            <p:spPr>
              <a:xfrm>
                <a:off x="9149025" y="606692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3349"/>
                  </a:solidFill>
                  <a:effectLst/>
                  <a:uLnTx/>
                  <a:uFillTx/>
                </a:endParaRPr>
              </a:p>
            </p:txBody>
          </p:sp>
          <p:sp>
            <p:nvSpPr>
              <p:cNvPr id="55" name="Rectangle 60">
                <a:extLst>
                  <a:ext uri="{FF2B5EF4-FFF2-40B4-BE49-F238E27FC236}">
                    <a16:creationId xmlns:a16="http://schemas.microsoft.com/office/drawing/2014/main" id="{357FE274-489D-7A15-6B93-27B95B791426}"/>
                  </a:ext>
                </a:extLst>
              </p:cNvPr>
              <p:cNvSpPr/>
              <p:nvPr/>
            </p:nvSpPr>
            <p:spPr>
              <a:xfrm>
                <a:off x="11014240" y="6061704"/>
                <a:ext cx="346249" cy="114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286" rtl="0" eaLnBrk="1" fontAlgn="auto" latinLnBrk="0" hangingPunct="1">
                  <a:lnSpc>
                    <a:spcPct val="8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283349"/>
                    </a:solidFill>
                    <a:effectLst/>
                    <a:uLnTx/>
                    <a:uFillTx/>
                  </a:rPr>
                  <a:t>非肿瘤</a:t>
                </a:r>
                <a:endParaRPr kumimoji="0" lang="en-US" sz="300" b="0" i="0" u="none" strike="noStrike" kern="1200" cap="none" spc="0" normalizeH="0" baseline="0" noProof="0">
                  <a:ln>
                    <a:noFill/>
                  </a:ln>
                  <a:solidFill>
                    <a:srgbClr val="283349"/>
                  </a:solidFill>
                  <a:effectLst/>
                  <a:uLnTx/>
                  <a:uFillTx/>
                </a:endParaRPr>
              </a:p>
            </p:txBody>
          </p:sp>
          <p:sp>
            <p:nvSpPr>
              <p:cNvPr id="56" name="Oval 61">
                <a:extLst>
                  <a:ext uri="{FF2B5EF4-FFF2-40B4-BE49-F238E27FC236}">
                    <a16:creationId xmlns:a16="http://schemas.microsoft.com/office/drawing/2014/main" id="{45D48956-9853-54F8-840A-C0853B4EAAA9}"/>
                  </a:ext>
                </a:extLst>
              </p:cNvPr>
              <p:cNvSpPr/>
              <p:nvPr/>
            </p:nvSpPr>
            <p:spPr>
              <a:xfrm>
                <a:off x="10861090" y="6054633"/>
                <a:ext cx="91440" cy="9144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3349"/>
                  </a:solidFill>
                  <a:effectLst/>
                  <a:uLnTx/>
                  <a:uFillTx/>
                </a:endParaRPr>
              </a:p>
            </p:txBody>
          </p:sp>
          <p:sp>
            <p:nvSpPr>
              <p:cNvPr id="57" name="Rectangle 62">
                <a:extLst>
                  <a:ext uri="{FF2B5EF4-FFF2-40B4-BE49-F238E27FC236}">
                    <a16:creationId xmlns:a16="http://schemas.microsoft.com/office/drawing/2014/main" id="{CF4BA050-A32D-34A0-ADCE-F8F1627EEFAF}"/>
                  </a:ext>
                </a:extLst>
              </p:cNvPr>
              <p:cNvSpPr/>
              <p:nvPr/>
            </p:nvSpPr>
            <p:spPr>
              <a:xfrm>
                <a:off x="10986362" y="5851705"/>
                <a:ext cx="612347" cy="114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286" rtl="0" eaLnBrk="1" fontAlgn="auto" latinLnBrk="0" hangingPunct="1">
                  <a:lnSpc>
                    <a:spcPct val="80000"/>
                  </a:lnSpc>
                  <a:spcBef>
                    <a:spcPts val="0"/>
                  </a:spcBef>
                  <a:spcAft>
                    <a:spcPts val="0"/>
                  </a:spcAft>
                  <a:buClrTx/>
                  <a:buSzTx/>
                  <a:buFontTx/>
                  <a:buNone/>
                  <a:tabLst/>
                  <a:defRPr/>
                </a:pPr>
                <a:r>
                  <a:rPr kumimoji="0" lang="zh-CN" altLang="en-US" sz="900" b="1" i="0" u="none" strike="noStrike" kern="1200" cap="none" spc="0" normalizeH="0" baseline="0" noProof="0">
                    <a:ln>
                      <a:noFill/>
                    </a:ln>
                    <a:solidFill>
                      <a:srgbClr val="283349"/>
                    </a:solidFill>
                    <a:effectLst/>
                    <a:uLnTx/>
                    <a:uFillTx/>
                  </a:rPr>
                  <a:t>泛肿瘤</a:t>
                </a:r>
                <a:r>
                  <a:rPr kumimoji="0" lang="en-US" altLang="zh-CN" sz="900" b="1" i="0" u="none" strike="noStrike" kern="1200" cap="none" spc="0" normalizeH="0" baseline="0" noProof="0">
                    <a:ln>
                      <a:noFill/>
                    </a:ln>
                    <a:solidFill>
                      <a:srgbClr val="283349"/>
                    </a:solidFill>
                    <a:effectLst/>
                    <a:uLnTx/>
                    <a:uFillTx/>
                  </a:rPr>
                  <a:t>/</a:t>
                </a:r>
                <a:r>
                  <a:rPr kumimoji="0" lang="zh-CN" altLang="en-US" sz="900" b="1" i="0" u="none" strike="noStrike" kern="1200" cap="none" spc="0" normalizeH="0" baseline="0" noProof="0">
                    <a:ln>
                      <a:noFill/>
                    </a:ln>
                    <a:solidFill>
                      <a:srgbClr val="283349"/>
                    </a:solidFill>
                    <a:effectLst/>
                    <a:uLnTx/>
                    <a:uFillTx/>
                  </a:rPr>
                  <a:t>其他</a:t>
                </a:r>
                <a:endParaRPr kumimoji="0" lang="en-US" sz="300" b="0" i="0" u="none" strike="noStrike" kern="1200" cap="none" spc="0" normalizeH="0" baseline="0" noProof="0">
                  <a:ln>
                    <a:noFill/>
                  </a:ln>
                  <a:solidFill>
                    <a:srgbClr val="283349"/>
                  </a:solidFill>
                  <a:effectLst/>
                  <a:uLnTx/>
                  <a:uFillTx/>
                </a:endParaRPr>
              </a:p>
            </p:txBody>
          </p:sp>
          <p:sp>
            <p:nvSpPr>
              <p:cNvPr id="58" name="Oval 63">
                <a:extLst>
                  <a:ext uri="{FF2B5EF4-FFF2-40B4-BE49-F238E27FC236}">
                    <a16:creationId xmlns:a16="http://schemas.microsoft.com/office/drawing/2014/main" id="{39AE16E7-A826-A99B-7EBF-A54C6B1E4C05}"/>
                  </a:ext>
                </a:extLst>
              </p:cNvPr>
              <p:cNvSpPr/>
              <p:nvPr/>
            </p:nvSpPr>
            <p:spPr>
              <a:xfrm>
                <a:off x="10854181" y="5865770"/>
                <a:ext cx="91440" cy="9144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3349"/>
                  </a:solidFill>
                  <a:effectLst/>
                  <a:uLnTx/>
                  <a:uFillTx/>
                </a:endParaRPr>
              </a:p>
            </p:txBody>
          </p:sp>
        </p:grpSp>
      </p:grpSp>
    </p:spTree>
    <p:extLst>
      <p:ext uri="{BB962C8B-B14F-4D97-AF65-F5344CB8AC3E}">
        <p14:creationId xmlns:p14="http://schemas.microsoft.com/office/powerpoint/2010/main" val="69793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vert="horz" lIns="121920" tIns="60960" rIns="121920" bIns="60960" rtlCol="0" anchor="t">
            <a:normAutofit lnSpcReduction="10000"/>
          </a:bodyPr>
          <a:lstStyle/>
          <a:p>
            <a:pPr marL="0" indent="0">
              <a:lnSpc>
                <a:spcPct val="110000"/>
              </a:lnSpc>
              <a:spcBef>
                <a:spcPts val="0"/>
              </a:spcBef>
              <a:spcAft>
                <a:spcPts val="1600"/>
              </a:spcAft>
              <a:buClr>
                <a:srgbClr val="303E48"/>
              </a:buClr>
              <a:buSzPct val="120000"/>
              <a:buNone/>
            </a:pPr>
            <a:r>
              <a:rPr lang="zh-CN" altLang="en-US" sz="1400">
                <a:ea typeface="方正兰亭细黑简体" panose="02000500000000000000" pitchFamily="2" charset="-122"/>
              </a:rPr>
              <a:t>本演示文稿中</a:t>
            </a:r>
            <a:r>
              <a:rPr lang="zh-CN" altLang="en-US" sz="1400">
                <a:ea typeface="方正兰亭细黑简体" panose="02000500000000000000" pitchFamily="2" charset="-122"/>
                <a:sym typeface="Arial" panose="020B0604020202020204" pitchFamily="34" charset="0"/>
              </a:rPr>
              <a:t>及对其口头介绍</a:t>
            </a:r>
            <a:r>
              <a:rPr lang="zh-CN" altLang="en-US" sz="1400">
                <a:ea typeface="方正兰亭细黑简体" panose="02000500000000000000" pitchFamily="2" charset="-122"/>
              </a:rPr>
              <a:t>的某些陈述（在本演示文稿日期可独立验证的事实陈述除外）可能包含前瞻性声明。此类前瞻性陈述的示例包括关于肿瘤学市场及相关行业的预期规模；百济神州的未来收入和增长；百济神州的研究、药物发现、临床前和早期临床项目和计划的声明；百济神州候选产品的近期临床数据及其产品的批准；晚期临床试验的实施和预期数据的解读；其他计划的商业化产品发布；以及百济神州产品和候选药物的临床开发、药政里程碑和商业化的进展和预期，以及百济神州生产基地的未来产能和生产能力。由于各种重要因素的影响，实际结果可能与前瞻性声明存在重大差异。这些因素包括了以下事项的风险：百济神州证明其候选药物优效性和安全性的能力；候选药物的临床结果可能不支持进一步开发或上市审批；药政部门的行动可能会影响到临床试验的启动、时间安排和进展以及药物上市审批；百济神州的上市药物及候选药物（如能获批）获得商业成功的能力；百济神州获得和维护对其药物和技术的知识产权保护的能力；百济神州依赖第三方进行药物开发、生产和其他服务的情况；百济神州取得监管审批和商业化医药产品的有限经验，及其获得进一 步的营运资金以完成候选药物开发和实现并保持盈利的能力；百济神州在最近向美国证券交易委员会（</a:t>
            </a:r>
            <a:r>
              <a:rPr lang="en-US" altLang="zh-CN" sz="1400">
                <a:ea typeface="方正兰亭细黑简体" panose="02000500000000000000" pitchFamily="2" charset="-122"/>
              </a:rPr>
              <a:t>SEC</a:t>
            </a:r>
            <a:r>
              <a:rPr lang="zh-CN" altLang="en-US" sz="1400">
                <a:ea typeface="方正兰亭细黑简体" panose="02000500000000000000" pitchFamily="2" charset="-122"/>
              </a:rPr>
              <a:t>）递交的季度报告中的“风险因素”章节里更全面讨论的各类风险；以及百济神州向</a:t>
            </a:r>
            <a:r>
              <a:rPr lang="en-US" altLang="zh-CN" sz="1400">
                <a:ea typeface="方正兰亭细黑简体" panose="02000500000000000000" pitchFamily="2" charset="-122"/>
              </a:rPr>
              <a:t>SEC</a:t>
            </a:r>
            <a:r>
              <a:rPr lang="zh-CN" altLang="en-US" sz="1400">
                <a:ea typeface="方正兰亭细黑简体" panose="02000500000000000000" pitchFamily="2" charset="-122"/>
              </a:rPr>
              <a:t>期后呈报中关于潜在风险、不确定性以及其他重要因素的讨论。本演示文稿中的所有信息仅及于演讲发表之日，除非法律要求，百济神州并无责任更新该等信息。</a:t>
            </a:r>
            <a:endParaRPr lang="en-US" altLang="zh-CN" sz="1400">
              <a:ea typeface="方正兰亭细黑简体" panose="02000500000000000000" pitchFamily="2" charset="-122"/>
            </a:endParaRPr>
          </a:p>
          <a:p>
            <a:pPr marL="0" indent="0">
              <a:lnSpc>
                <a:spcPct val="110000"/>
              </a:lnSpc>
              <a:spcBef>
                <a:spcPts val="0"/>
              </a:spcBef>
              <a:spcAft>
                <a:spcPts val="1600"/>
              </a:spcAft>
              <a:buClr>
                <a:srgbClr val="303E48"/>
              </a:buClr>
              <a:buSzPct val="120000"/>
              <a:buNone/>
            </a:pPr>
            <a:r>
              <a:rPr lang="zh-CN" altLang="en-US" sz="1400">
                <a:ea typeface="方正兰亭细黑简体" panose="02000500000000000000" pitchFamily="2" charset="-122"/>
              </a:rPr>
              <a:t>本演示文稿中与百济神州试验用候选药物相关的部分临床数据来自临床前研究或早期的单臂临床试验。在演示这些与其他研究药物或已上市药品相关的数据时，演讲和讨论并非基于百济神州的试验用候选药物与其他产品之间的头对头试验，试验方案中预先规定的情况例外。百济神州仍在进行临床前研究和临床试验，随着额外的患者入组和评价，百济神州试验用候选药物的数据可能会发生变化。</a:t>
            </a:r>
            <a:endParaRPr lang="en-US" altLang="zh-CN" sz="1400">
              <a:ea typeface="方正兰亭细黑简体" panose="02000500000000000000" pitchFamily="2" charset="-122"/>
            </a:endParaRPr>
          </a:p>
          <a:p>
            <a:pPr marL="0" indent="0">
              <a:lnSpc>
                <a:spcPct val="110000"/>
              </a:lnSpc>
              <a:spcBef>
                <a:spcPts val="0"/>
              </a:spcBef>
              <a:spcAft>
                <a:spcPts val="1600"/>
              </a:spcAft>
              <a:buClr>
                <a:srgbClr val="303E48"/>
              </a:buClr>
              <a:buSzPct val="120000"/>
              <a:buNone/>
            </a:pPr>
            <a:r>
              <a:rPr lang="zh-CN" altLang="en-US" sz="1400">
                <a:ea typeface="方正兰亭细黑简体" panose="02000500000000000000" pitchFamily="2" charset="-122"/>
              </a:rPr>
              <a:t>本演示文稿及对其口头介绍包含第三方研究的数据和信息，以及公司内部对此类数据和信息的分析。百济神州尚未单独核实从这些来源获得的数据和信息。同样来源获得的前瞻性信息受上述相同条件的约束。</a:t>
            </a:r>
            <a:endParaRPr lang="en-US" altLang="zh-CN" sz="1400">
              <a:ea typeface="方正兰亭细黑简体" panose="02000500000000000000" pitchFamily="2" charset="-122"/>
            </a:endParaRPr>
          </a:p>
          <a:p>
            <a:pPr marL="0" indent="0">
              <a:lnSpc>
                <a:spcPct val="110000"/>
              </a:lnSpc>
              <a:spcBef>
                <a:spcPts val="0"/>
              </a:spcBef>
              <a:spcAft>
                <a:spcPts val="1600"/>
              </a:spcAft>
              <a:buClr>
                <a:srgbClr val="303E48"/>
              </a:buClr>
              <a:buSzPct val="120000"/>
              <a:buNone/>
            </a:pPr>
            <a:r>
              <a:rPr lang="zh-CN" altLang="en-US" sz="1400">
                <a:ea typeface="方正兰亭细黑简体" panose="02000500000000000000" pitchFamily="2" charset="-122"/>
              </a:rPr>
              <a:t>所有商标、标志和品牌名称均归其各自所有者所有。</a:t>
            </a:r>
          </a:p>
          <a:p>
            <a:pPr marL="0" indent="0">
              <a:lnSpc>
                <a:spcPct val="110000"/>
              </a:lnSpc>
              <a:spcBef>
                <a:spcPts val="0"/>
              </a:spcBef>
              <a:spcAft>
                <a:spcPts val="1600"/>
              </a:spcAft>
              <a:buClr>
                <a:srgbClr val="303E48"/>
              </a:buClr>
              <a:buSzPct val="120000"/>
              <a:buNone/>
            </a:pPr>
            <a:r>
              <a:rPr lang="zh-CN" altLang="en-US" sz="1400">
                <a:ea typeface="方正兰亭细黑简体" panose="02000500000000000000" pitchFamily="2" charset="-122"/>
              </a:rPr>
              <a:t>本文件为中文译本，仅供参阅。</a:t>
            </a:r>
          </a:p>
        </p:txBody>
      </p:sp>
      <p:sp>
        <p:nvSpPr>
          <p:cNvPr id="5" name="Title 4"/>
          <p:cNvSpPr>
            <a:spLocks noGrp="1"/>
          </p:cNvSpPr>
          <p:nvPr>
            <p:ph type="ctrTitle"/>
          </p:nvPr>
        </p:nvSpPr>
        <p:spPr/>
        <p:txBody>
          <a:bodyPr/>
          <a:lstStyle/>
          <a:p>
            <a:r>
              <a:rPr lang="zh-CN" altLang="en-US" cap="none">
                <a:latin typeface="方正兰亭中粗黑简体" panose="02000500000000000000" pitchFamily="2" charset="-122"/>
                <a:ea typeface="方正兰亭中粗黑简体" panose="02000500000000000000" pitchFamily="2" charset="-122"/>
              </a:rPr>
              <a:t>披露声明</a:t>
            </a:r>
            <a:endParaRPr lang="en-US" cap="none">
              <a:latin typeface="方正兰亭中粗黑简体" panose="02000500000000000000" pitchFamily="2" charset="-122"/>
              <a:ea typeface="方正兰亭中粗黑简体" panose="02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77246" y="1033039"/>
            <a:ext cx="5199680" cy="4791897"/>
          </a:xfrm>
        </p:spPr>
        <p:txBody>
          <a:bodyPr/>
          <a:lstStyle/>
          <a:p>
            <a:pPr>
              <a:lnSpc>
                <a:spcPct val="150000"/>
              </a:lnSpc>
            </a:pPr>
            <a:r>
              <a:rPr lang="zh-CN" altLang="en-US"/>
              <a:t>我们的</a:t>
            </a:r>
            <a:br>
              <a:rPr lang="en-US" altLang="zh-CN"/>
            </a:br>
            <a:r>
              <a:rPr lang="zh-CN" altLang="en-US"/>
              <a:t>商业化</a:t>
            </a:r>
            <a:r>
              <a:rPr lang="zh-CN" altLang="en-US" sz="5400" b="1"/>
              <a:t>表现</a:t>
            </a:r>
            <a:endParaRPr lang="en-US"/>
          </a:p>
        </p:txBody>
      </p:sp>
      <p:pic>
        <p:nvPicPr>
          <p:cNvPr id="5" name="Graphic 4" descr="Caret Left with solid fill"/>
          <p:cNvPicPr>
            <a:picLocks noChangeAspect="1"/>
          </p:cNvPicPr>
          <p:nvPr/>
        </p:nvPicPr>
        <p:blipFill>
          <a:blip r:embed="rId2" cstate="print"/>
          <a:stretch>
            <a:fillRect/>
          </a:stretch>
        </p:blipFill>
        <p:spPr>
          <a:xfrm rot="10800000">
            <a:off x="10823697" y="3846632"/>
            <a:ext cx="622630" cy="622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9">
            <a:extLst>
              <a:ext uri="{FF2B5EF4-FFF2-40B4-BE49-F238E27FC236}">
                <a16:creationId xmlns:a16="http://schemas.microsoft.com/office/drawing/2014/main" id="{435DC60B-2978-5DC7-88DF-C3726EF4A8CE}"/>
              </a:ext>
            </a:extLst>
          </p:cNvPr>
          <p:cNvSpPr/>
          <p:nvPr/>
        </p:nvSpPr>
        <p:spPr>
          <a:xfrm>
            <a:off x="8730827" y="1353141"/>
            <a:ext cx="3073550" cy="6030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91440" rtlCol="0" anchor="b"/>
          <a:lstStyle/>
          <a:p>
            <a:pPr algn="ctr" defTabSz="914377">
              <a:lnSpc>
                <a:spcPct val="85000"/>
              </a:lnSpc>
              <a:spcBef>
                <a:spcPts val="1200"/>
              </a:spcBef>
              <a:defRPr/>
            </a:pPr>
            <a:endParaRPr lang="en-US" sz="1500" b="1">
              <a:solidFill>
                <a:srgbClr val="FFFFFF"/>
              </a:solidFill>
              <a:latin typeface="楷体" panose="02010609060101010101" pitchFamily="49" charset="-122"/>
              <a:ea typeface="楷体" panose="02010609060101010101" pitchFamily="49" charset="-122"/>
              <a:cs typeface="Arial"/>
            </a:endParaRPr>
          </a:p>
        </p:txBody>
      </p:sp>
      <p:sp>
        <p:nvSpPr>
          <p:cNvPr id="24" name="Rectangle 6">
            <a:extLst>
              <a:ext uri="{FF2B5EF4-FFF2-40B4-BE49-F238E27FC236}">
                <a16:creationId xmlns:a16="http://schemas.microsoft.com/office/drawing/2014/main" id="{D774A84F-B707-3BA6-95F2-11F3A09FD06C}"/>
              </a:ext>
            </a:extLst>
          </p:cNvPr>
          <p:cNvSpPr/>
          <p:nvPr/>
        </p:nvSpPr>
        <p:spPr>
          <a:xfrm>
            <a:off x="8730826" y="2019503"/>
            <a:ext cx="3073551" cy="4178037"/>
          </a:xfrm>
          <a:prstGeom prst="rect">
            <a:avLst/>
          </a:prstGeom>
          <a:gradFill flip="none" rotWithShape="1">
            <a:gsLst>
              <a:gs pos="85000">
                <a:schemeClr val="accent1">
                  <a:lumMod val="0"/>
                  <a:lumOff val="100000"/>
                  <a:alpha val="57000"/>
                </a:schemeClr>
              </a:gs>
              <a:gs pos="15000">
                <a:srgbClr val="80A4C5">
                  <a:alpha val="64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34290" rIns="137160" bIns="137160" rtlCol="0" anchor="b"/>
          <a:lstStyle/>
          <a:p>
            <a:pPr marL="0" marR="0" lvl="0" indent="0" algn="ctr" defTabSz="685800" rtl="0" eaLnBrk="1" fontAlgn="auto" latinLnBrk="0" hangingPunct="1">
              <a:lnSpc>
                <a:spcPct val="85000"/>
              </a:lnSpc>
              <a:spcBef>
                <a:spcPts val="900"/>
              </a:spcBef>
              <a:spcAft>
                <a:spcPts val="0"/>
              </a:spcAft>
              <a:buClrTx/>
              <a:buSzTx/>
              <a:buFontTx/>
              <a:buNone/>
              <a:tabLst/>
              <a:defRPr/>
            </a:pPr>
            <a:endParaRPr kumimoji="0" lang="en-US" sz="1500" b="1" i="0" u="none" strike="noStrike" kern="1200" cap="none" spc="0" normalizeH="0" baseline="0" noProof="0">
              <a:ln>
                <a:noFill/>
              </a:ln>
              <a:solidFill>
                <a:srgbClr val="ED1C24"/>
              </a:solidFill>
              <a:effectLst/>
              <a:uLnTx/>
              <a:uFillTx/>
              <a:latin typeface="Arial" panose="020B0604020202020204"/>
              <a:ea typeface="+mn-ea"/>
              <a:cs typeface="Arial"/>
            </a:endParaRPr>
          </a:p>
        </p:txBody>
      </p:sp>
      <p:sp>
        <p:nvSpPr>
          <p:cNvPr id="16" name="Rectangle 6">
            <a:extLst>
              <a:ext uri="{FF2B5EF4-FFF2-40B4-BE49-F238E27FC236}">
                <a16:creationId xmlns:a16="http://schemas.microsoft.com/office/drawing/2014/main" id="{9A721352-D236-1838-48BD-CF7D88C6753D}"/>
              </a:ext>
            </a:extLst>
          </p:cNvPr>
          <p:cNvSpPr/>
          <p:nvPr/>
        </p:nvSpPr>
        <p:spPr>
          <a:xfrm>
            <a:off x="718495" y="2019505"/>
            <a:ext cx="7840826" cy="4434032"/>
          </a:xfrm>
          <a:prstGeom prst="rect">
            <a:avLst/>
          </a:prstGeom>
          <a:gradFill flip="none" rotWithShape="1">
            <a:gsLst>
              <a:gs pos="85000">
                <a:schemeClr val="accent1">
                  <a:lumMod val="0"/>
                  <a:lumOff val="100000"/>
                  <a:alpha val="57000"/>
                </a:schemeClr>
              </a:gs>
              <a:gs pos="15000">
                <a:srgbClr val="80A4C5">
                  <a:alpha val="64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34290" rIns="137160" bIns="137160" rtlCol="0" anchor="b"/>
          <a:lstStyle/>
          <a:p>
            <a:pPr marL="0" marR="0" lvl="0" indent="0" algn="ctr" defTabSz="685800" rtl="0" eaLnBrk="1" fontAlgn="auto" latinLnBrk="0" hangingPunct="1">
              <a:lnSpc>
                <a:spcPct val="85000"/>
              </a:lnSpc>
              <a:spcBef>
                <a:spcPts val="900"/>
              </a:spcBef>
              <a:spcAft>
                <a:spcPts val="0"/>
              </a:spcAft>
              <a:buClrTx/>
              <a:buSzTx/>
              <a:buFontTx/>
              <a:buNone/>
              <a:tabLst/>
              <a:defRPr/>
            </a:pPr>
            <a:endParaRPr kumimoji="0" lang="en-US" sz="1500" b="1" i="0" u="none" strike="noStrike" kern="1200" cap="none" spc="0" normalizeH="0" baseline="0" noProof="0">
              <a:ln>
                <a:noFill/>
              </a:ln>
              <a:solidFill>
                <a:srgbClr val="ED1C24"/>
              </a:solidFill>
              <a:effectLst/>
              <a:uLnTx/>
              <a:uFillTx/>
              <a:latin typeface="Arial" panose="020B0604020202020204"/>
              <a:ea typeface="+mn-ea"/>
              <a:cs typeface="Arial"/>
            </a:endParaRPr>
          </a:p>
        </p:txBody>
      </p:sp>
      <p:sp>
        <p:nvSpPr>
          <p:cNvPr id="2" name="标题 1"/>
          <p:cNvSpPr>
            <a:spLocks noGrp="1"/>
          </p:cNvSpPr>
          <p:nvPr>
            <p:ph type="ctrTitle"/>
          </p:nvPr>
        </p:nvSpPr>
        <p:spPr/>
        <p:txBody>
          <a:bodyPr/>
          <a:lstStyle/>
          <a:p>
            <a:r>
              <a:rPr lang="zh-CN" altLang="en-US" b="1">
                <a:solidFill>
                  <a:srgbClr val="313F48"/>
                </a:solidFill>
                <a:latin typeface="+mj-ea"/>
                <a:cs typeface="Arial" panose="020B0604020202020204"/>
                <a:sym typeface="Gill Sans MT" panose="020B0502020104020203" pitchFamily="34" charset="0"/>
              </a:rPr>
              <a:t>我们已经建立起大规模的全球商业化能力</a:t>
            </a:r>
            <a:endParaRPr lang="zh-CN" altLang="en-US">
              <a:latin typeface="+mj-ea"/>
            </a:endParaRPr>
          </a:p>
        </p:txBody>
      </p:sp>
      <p:sp>
        <p:nvSpPr>
          <p:cNvPr id="9" name="文本占位符 8"/>
          <p:cNvSpPr>
            <a:spLocks noGrp="1"/>
          </p:cNvSpPr>
          <p:nvPr>
            <p:ph type="body" sz="quarter" idx="4294967295"/>
          </p:nvPr>
        </p:nvSpPr>
        <p:spPr>
          <a:xfrm>
            <a:off x="718494" y="6612117"/>
            <a:ext cx="5086405" cy="253936"/>
          </a:xfrm>
        </p:spPr>
        <p:txBody>
          <a:bodyPr anchor="ctr">
            <a:normAutofit/>
          </a:bodyPr>
          <a:lstStyle/>
          <a:p>
            <a:pPr marL="0" indent="0" defTabSz="914400">
              <a:lnSpc>
                <a:spcPct val="110000"/>
              </a:lnSpc>
              <a:spcBef>
                <a:spcPts val="0"/>
              </a:spcBef>
              <a:buClrTx/>
              <a:buNone/>
              <a:defRPr/>
            </a:pPr>
            <a:r>
              <a:rPr lang="zh-CN" altLang="en-US" sz="600">
                <a:sym typeface="Gill Sans MT" panose="020B0502020104020203" pitchFamily="34" charset="0"/>
              </a:rPr>
              <a:t>数据截至</a:t>
            </a:r>
            <a:r>
              <a:rPr lang="en-US" altLang="zh-CN" sz="600">
                <a:sym typeface="Gill Sans MT" panose="020B0502020104020203" pitchFamily="34" charset="0"/>
              </a:rPr>
              <a:t>2025</a:t>
            </a:r>
            <a:r>
              <a:rPr lang="zh-CN" altLang="en-US" sz="600">
                <a:sym typeface="Gill Sans MT" panose="020B0502020104020203" pitchFamily="34" charset="0"/>
              </a:rPr>
              <a:t>年</a:t>
            </a:r>
            <a:r>
              <a:rPr lang="en-US" altLang="zh-CN" sz="600">
                <a:sym typeface="Gill Sans MT" panose="020B0502020104020203" pitchFamily="34" charset="0"/>
              </a:rPr>
              <a:t>2</a:t>
            </a:r>
            <a:r>
              <a:rPr lang="zh-CN" altLang="en-US" sz="600">
                <a:sym typeface="Gill Sans MT" panose="020B0502020104020203" pitchFamily="34" charset="0"/>
              </a:rPr>
              <a:t>月</a:t>
            </a:r>
            <a:r>
              <a:rPr lang="en-US" altLang="zh-CN" sz="600">
                <a:sym typeface="Gill Sans MT" panose="020B0502020104020203" pitchFamily="34" charset="0"/>
              </a:rPr>
              <a:t>27</a:t>
            </a:r>
            <a:r>
              <a:rPr lang="zh-CN" altLang="en-US" sz="600">
                <a:sym typeface="Gill Sans MT" panose="020B0502020104020203" pitchFamily="34" charset="0"/>
              </a:rPr>
              <a:t>日</a:t>
            </a:r>
            <a:endParaRPr lang="en-US" altLang="zh-CN" sz="600">
              <a:sym typeface="Gill Sans MT" panose="020B0502020104020203" pitchFamily="34" charset="0"/>
            </a:endParaRPr>
          </a:p>
        </p:txBody>
      </p:sp>
      <p:sp>
        <p:nvSpPr>
          <p:cNvPr id="26" name="文本框 25"/>
          <p:cNvSpPr txBox="1"/>
          <p:nvPr/>
        </p:nvSpPr>
        <p:spPr>
          <a:xfrm>
            <a:off x="718493" y="2134384"/>
            <a:ext cx="145066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schemeClr val="bg1"/>
                </a:solidFill>
                <a:effectLst/>
                <a:uLnTx/>
                <a:uFillTx/>
                <a:latin typeface="Raleway"/>
                <a:ea typeface="方正兰亭黑简体"/>
                <a:cs typeface="+mn-cs"/>
                <a:sym typeface="Gill Sans MT" panose="020B0502020104020203" pitchFamily="34" charset="0"/>
              </a:rPr>
              <a:t>单位：百万（美元）</a:t>
            </a:r>
          </a:p>
        </p:txBody>
      </p:sp>
      <p:graphicFrame>
        <p:nvGraphicFramePr>
          <p:cNvPr id="45" name="图表 44">
            <a:extLst>
              <a:ext uri="{FF2B5EF4-FFF2-40B4-BE49-F238E27FC236}">
                <a16:creationId xmlns:a16="http://schemas.microsoft.com/office/drawing/2014/main" id="{FFD60CFD-F495-FE93-C965-40B724C42BF6}"/>
              </a:ext>
            </a:extLst>
          </p:cNvPr>
          <p:cNvGraphicFramePr/>
          <p:nvPr>
            <p:extLst>
              <p:ext uri="{D42A27DB-BD31-4B8C-83A1-F6EECF244321}">
                <p14:modId xmlns:p14="http://schemas.microsoft.com/office/powerpoint/2010/main" val="2284926275"/>
              </p:ext>
            </p:extLst>
          </p:nvPr>
        </p:nvGraphicFramePr>
        <p:xfrm>
          <a:off x="9016643" y="2423877"/>
          <a:ext cx="2507381" cy="2382303"/>
        </p:xfrm>
        <a:graphic>
          <a:graphicData uri="http://schemas.openxmlformats.org/drawingml/2006/chart">
            <c:chart xmlns:c="http://schemas.openxmlformats.org/drawingml/2006/chart" xmlns:r="http://schemas.openxmlformats.org/officeDocument/2006/relationships" r:id="rId4"/>
          </a:graphicData>
        </a:graphic>
      </p:graphicFrame>
      <p:sp>
        <p:nvSpPr>
          <p:cNvPr id="21" name="文本框 20">
            <a:extLst>
              <a:ext uri="{FF2B5EF4-FFF2-40B4-BE49-F238E27FC236}">
                <a16:creationId xmlns:a16="http://schemas.microsoft.com/office/drawing/2014/main" id="{BFA66CAE-24FF-962D-27C7-A17A0EDC5794}"/>
              </a:ext>
            </a:extLst>
          </p:cNvPr>
          <p:cNvSpPr txBox="1"/>
          <p:nvPr/>
        </p:nvSpPr>
        <p:spPr>
          <a:xfrm>
            <a:off x="9011178" y="1486267"/>
            <a:ext cx="2512846" cy="40011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rgbClr val="283349"/>
                </a:solidFill>
                <a:effectLst/>
                <a:uLnTx/>
                <a:uFillTx/>
                <a:latin typeface="Raleway"/>
                <a:ea typeface="方正兰亭黑简体"/>
              </a:defRPr>
            </a:lvl1pPr>
          </a:lstStyle>
          <a:p>
            <a:r>
              <a:rPr lang="zh-CN" altLang="en-US">
                <a:solidFill>
                  <a:srgbClr val="FFFFFF"/>
                </a:solidFill>
              </a:rPr>
              <a:t>多元化的收入构成</a:t>
            </a:r>
            <a:endParaRPr lang="en-US" altLang="zh-CN">
              <a:solidFill>
                <a:srgbClr val="FFFFFF"/>
              </a:solidFill>
            </a:endParaRPr>
          </a:p>
        </p:txBody>
      </p:sp>
      <p:sp>
        <p:nvSpPr>
          <p:cNvPr id="22" name="Rectangle 9">
            <a:extLst>
              <a:ext uri="{FF2B5EF4-FFF2-40B4-BE49-F238E27FC236}">
                <a16:creationId xmlns:a16="http://schemas.microsoft.com/office/drawing/2014/main" id="{D3240C24-4E56-0BF8-426F-18D027C47CE3}"/>
              </a:ext>
            </a:extLst>
          </p:cNvPr>
          <p:cNvSpPr/>
          <p:nvPr/>
        </p:nvSpPr>
        <p:spPr>
          <a:xfrm>
            <a:off x="718493" y="1353141"/>
            <a:ext cx="7840825" cy="6030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182880" bIns="91440" rtlCol="0" anchor="b"/>
          <a:lstStyle/>
          <a:p>
            <a:pPr algn="ctr" defTabSz="914377">
              <a:lnSpc>
                <a:spcPct val="85000"/>
              </a:lnSpc>
              <a:spcBef>
                <a:spcPts val="1200"/>
              </a:spcBef>
              <a:defRPr/>
            </a:pPr>
            <a:endParaRPr lang="en-US" sz="1500" b="1">
              <a:solidFill>
                <a:srgbClr val="FFFFFF"/>
              </a:solidFill>
              <a:latin typeface="楷体" panose="02010609060101010101" pitchFamily="49" charset="-122"/>
              <a:ea typeface="楷体" panose="02010609060101010101" pitchFamily="49" charset="-122"/>
              <a:cs typeface="Arial"/>
            </a:endParaRPr>
          </a:p>
        </p:txBody>
      </p:sp>
      <p:sp>
        <p:nvSpPr>
          <p:cNvPr id="25" name="文本框 24">
            <a:extLst>
              <a:ext uri="{FF2B5EF4-FFF2-40B4-BE49-F238E27FC236}">
                <a16:creationId xmlns:a16="http://schemas.microsoft.com/office/drawing/2014/main" id="{6907C725-5772-5766-9987-2D2195AD1E27}"/>
              </a:ext>
            </a:extLst>
          </p:cNvPr>
          <p:cNvSpPr txBox="1"/>
          <p:nvPr/>
        </p:nvSpPr>
        <p:spPr>
          <a:xfrm>
            <a:off x="2121412" y="1393935"/>
            <a:ext cx="53902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Raleway"/>
                <a:ea typeface="方正兰亭黑简体"/>
                <a:cs typeface="+mn-cs"/>
              </a:rPr>
              <a:t>全球产品收入</a:t>
            </a:r>
            <a:endParaRPr kumimoji="0" lang="en-US" altLang="zh-CN" sz="2000" b="1" i="0" u="none" strike="noStrike" kern="1200" cap="none" spc="0" normalizeH="0" baseline="0" noProof="0">
              <a:ln>
                <a:noFill/>
              </a:ln>
              <a:solidFill>
                <a:srgbClr val="FFFFFF"/>
              </a:solidFill>
              <a:effectLst/>
              <a:uLnTx/>
              <a:uFillTx/>
              <a:latin typeface="Raleway"/>
              <a:ea typeface="方正兰亭黑简体"/>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Raleway"/>
                <a:ea typeface="方正兰亭黑简体"/>
                <a:cs typeface="+mn-cs"/>
              </a:rPr>
              <a:t>(2021-2024)</a:t>
            </a:r>
            <a:endParaRPr kumimoji="0" lang="zh-CN" altLang="en-US" sz="1200" b="1" i="0" u="none" strike="noStrike" kern="1200" cap="none" spc="0" normalizeH="0" baseline="0" noProof="0">
              <a:ln>
                <a:noFill/>
              </a:ln>
              <a:solidFill>
                <a:srgbClr val="FFFFFF"/>
              </a:solidFill>
              <a:effectLst/>
              <a:uLnTx/>
              <a:uFillTx/>
              <a:latin typeface="Raleway"/>
              <a:ea typeface="方正兰亭黑简体"/>
              <a:cs typeface="+mn-cs"/>
            </a:endParaRPr>
          </a:p>
        </p:txBody>
      </p:sp>
      <p:graphicFrame>
        <p:nvGraphicFramePr>
          <p:cNvPr id="12" name="Chart 8">
            <a:extLst>
              <a:ext uri="{FF2B5EF4-FFF2-40B4-BE49-F238E27FC236}">
                <a16:creationId xmlns:a16="http://schemas.microsoft.com/office/drawing/2014/main" id="{B6FABAE9-0993-39BA-72B5-90A18DD82B8D}"/>
              </a:ext>
            </a:extLst>
          </p:cNvPr>
          <p:cNvGraphicFramePr>
            <a:graphicFrameLocks/>
          </p:cNvGraphicFramePr>
          <p:nvPr>
            <p:extLst>
              <p:ext uri="{D42A27DB-BD31-4B8C-83A1-F6EECF244321}">
                <p14:modId xmlns:p14="http://schemas.microsoft.com/office/powerpoint/2010/main" val="1554855394"/>
              </p:ext>
            </p:extLst>
          </p:nvPr>
        </p:nvGraphicFramePr>
        <p:xfrm>
          <a:off x="718494" y="2569963"/>
          <a:ext cx="5231766" cy="3650021"/>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6">
            <a:extLst>
              <a:ext uri="{FF2B5EF4-FFF2-40B4-BE49-F238E27FC236}">
                <a16:creationId xmlns:a16="http://schemas.microsoft.com/office/drawing/2014/main" id="{2BB6D0D0-0CD5-21C0-F1F0-38DF63E05F4F}"/>
              </a:ext>
            </a:extLst>
          </p:cNvPr>
          <p:cNvSpPr txBox="1"/>
          <p:nvPr/>
        </p:nvSpPr>
        <p:spPr>
          <a:xfrm>
            <a:off x="1296148" y="5783838"/>
            <a:ext cx="1202857" cy="138499"/>
          </a:xfrm>
          <a:prstGeom prst="rect">
            <a:avLst/>
          </a:prstGeom>
          <a:gradFill>
            <a:gsLst>
              <a:gs pos="0">
                <a:schemeClr val="bg1">
                  <a:alpha val="0"/>
                </a:schemeClr>
              </a:gs>
              <a:gs pos="52000">
                <a:schemeClr val="bg1">
                  <a:alpha val="32000"/>
                </a:schemeClr>
              </a:gs>
              <a:gs pos="100000">
                <a:schemeClr val="bg1">
                  <a:alpha val="0"/>
                </a:schemeClr>
              </a:gs>
            </a:gsLst>
            <a:lin ang="0" scaled="1"/>
          </a:gradFill>
          <a:ln>
            <a:no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方正兰亭黑简体"/>
                <a:cs typeface="+mn-cs"/>
              </a:rPr>
              <a:t>2021</a:t>
            </a:r>
          </a:p>
        </p:txBody>
      </p:sp>
      <p:sp>
        <p:nvSpPr>
          <p:cNvPr id="14" name="TextBox 16">
            <a:extLst>
              <a:ext uri="{FF2B5EF4-FFF2-40B4-BE49-F238E27FC236}">
                <a16:creationId xmlns:a16="http://schemas.microsoft.com/office/drawing/2014/main" id="{3BE3F39E-B686-C2A5-A262-30AB6BDCAB5F}"/>
              </a:ext>
            </a:extLst>
          </p:cNvPr>
          <p:cNvSpPr txBox="1"/>
          <p:nvPr/>
        </p:nvSpPr>
        <p:spPr>
          <a:xfrm>
            <a:off x="2441653" y="5612907"/>
            <a:ext cx="1202857" cy="138499"/>
          </a:xfrm>
          <a:prstGeom prst="rect">
            <a:avLst/>
          </a:prstGeom>
          <a:gradFill>
            <a:gsLst>
              <a:gs pos="0">
                <a:schemeClr val="bg1">
                  <a:alpha val="0"/>
                </a:schemeClr>
              </a:gs>
              <a:gs pos="52000">
                <a:schemeClr val="bg1">
                  <a:alpha val="32000"/>
                </a:schemeClr>
              </a:gs>
              <a:gs pos="100000">
                <a:schemeClr val="bg1">
                  <a:alpha val="0"/>
                </a:schemeClr>
              </a:gs>
            </a:gsLst>
            <a:lin ang="0" scaled="1"/>
          </a:gradFill>
          <a:ln>
            <a:no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方正兰亭黑简体"/>
                <a:cs typeface="+mn-cs"/>
              </a:rPr>
              <a:t>2022</a:t>
            </a:r>
          </a:p>
        </p:txBody>
      </p:sp>
      <p:sp>
        <p:nvSpPr>
          <p:cNvPr id="15" name="TextBox 16">
            <a:extLst>
              <a:ext uri="{FF2B5EF4-FFF2-40B4-BE49-F238E27FC236}">
                <a16:creationId xmlns:a16="http://schemas.microsoft.com/office/drawing/2014/main" id="{A2B7C6F5-B090-C91F-AE24-C803DFA5825C}"/>
              </a:ext>
            </a:extLst>
          </p:cNvPr>
          <p:cNvSpPr txBox="1"/>
          <p:nvPr/>
        </p:nvSpPr>
        <p:spPr>
          <a:xfrm>
            <a:off x="3644511" y="5372931"/>
            <a:ext cx="1202858" cy="138499"/>
          </a:xfrm>
          <a:prstGeom prst="rect">
            <a:avLst/>
          </a:prstGeom>
          <a:gradFill>
            <a:gsLst>
              <a:gs pos="0">
                <a:schemeClr val="bg1">
                  <a:alpha val="0"/>
                </a:schemeClr>
              </a:gs>
              <a:gs pos="52000">
                <a:schemeClr val="bg1">
                  <a:alpha val="32000"/>
                </a:schemeClr>
              </a:gs>
              <a:gs pos="100000">
                <a:schemeClr val="bg1">
                  <a:alpha val="0"/>
                </a:schemeClr>
              </a:gs>
            </a:gsLst>
            <a:lin ang="0" scaled="1"/>
          </a:gradFill>
          <a:ln>
            <a:no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方正兰亭黑简体"/>
                <a:cs typeface="+mn-cs"/>
              </a:rPr>
              <a:t>2023</a:t>
            </a:r>
          </a:p>
        </p:txBody>
      </p:sp>
      <p:sp>
        <p:nvSpPr>
          <p:cNvPr id="17" name="TextBox 16">
            <a:extLst>
              <a:ext uri="{FF2B5EF4-FFF2-40B4-BE49-F238E27FC236}">
                <a16:creationId xmlns:a16="http://schemas.microsoft.com/office/drawing/2014/main" id="{A7A2B24A-EAA5-CE97-E3EF-A587E58F1C1F}"/>
              </a:ext>
            </a:extLst>
          </p:cNvPr>
          <p:cNvSpPr txBox="1"/>
          <p:nvPr/>
        </p:nvSpPr>
        <p:spPr>
          <a:xfrm>
            <a:off x="4812266" y="4797926"/>
            <a:ext cx="1137994" cy="138499"/>
          </a:xfrm>
          <a:prstGeom prst="rect">
            <a:avLst/>
          </a:prstGeom>
          <a:gradFill>
            <a:gsLst>
              <a:gs pos="0">
                <a:schemeClr val="bg1">
                  <a:alpha val="0"/>
                </a:schemeClr>
              </a:gs>
              <a:gs pos="52000">
                <a:schemeClr val="bg1">
                  <a:alpha val="32000"/>
                </a:schemeClr>
              </a:gs>
              <a:gs pos="100000">
                <a:schemeClr val="bg1">
                  <a:alpha val="0"/>
                </a:schemeClr>
              </a:gs>
            </a:gsLst>
            <a:lin ang="0" scaled="1"/>
          </a:gradFill>
          <a:ln>
            <a:noFill/>
          </a:ln>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a:ea typeface="方正兰亭黑简体"/>
                <a:cs typeface="+mn-cs"/>
              </a:rPr>
              <a:t>2024</a:t>
            </a:r>
          </a:p>
        </p:txBody>
      </p:sp>
      <p:graphicFrame>
        <p:nvGraphicFramePr>
          <p:cNvPr id="28" name="图表 27">
            <a:extLst>
              <a:ext uri="{FF2B5EF4-FFF2-40B4-BE49-F238E27FC236}">
                <a16:creationId xmlns:a16="http://schemas.microsoft.com/office/drawing/2014/main" id="{87620153-991B-7813-A3D4-3F62A32EC99D}"/>
              </a:ext>
            </a:extLst>
          </p:cNvPr>
          <p:cNvGraphicFramePr/>
          <p:nvPr>
            <p:extLst>
              <p:ext uri="{D42A27DB-BD31-4B8C-83A1-F6EECF244321}">
                <p14:modId xmlns:p14="http://schemas.microsoft.com/office/powerpoint/2010/main" val="2859424480"/>
              </p:ext>
            </p:extLst>
          </p:nvPr>
        </p:nvGraphicFramePr>
        <p:xfrm>
          <a:off x="5917849" y="2363328"/>
          <a:ext cx="2742593" cy="2605782"/>
        </p:xfrm>
        <a:graphic>
          <a:graphicData uri="http://schemas.openxmlformats.org/drawingml/2006/chart">
            <c:chart xmlns:c="http://schemas.openxmlformats.org/drawingml/2006/chart" xmlns:r="http://schemas.openxmlformats.org/officeDocument/2006/relationships" r:id="rId6"/>
          </a:graphicData>
        </a:graphic>
      </p:graphicFrame>
      <p:sp>
        <p:nvSpPr>
          <p:cNvPr id="33" name="文本框 32">
            <a:extLst>
              <a:ext uri="{FF2B5EF4-FFF2-40B4-BE49-F238E27FC236}">
                <a16:creationId xmlns:a16="http://schemas.microsoft.com/office/drawing/2014/main" id="{BB2A15E6-368C-A810-C937-08002680A6CE}"/>
              </a:ext>
            </a:extLst>
          </p:cNvPr>
          <p:cNvSpPr txBox="1"/>
          <p:nvPr/>
        </p:nvSpPr>
        <p:spPr>
          <a:xfrm>
            <a:off x="9405250" y="4986790"/>
            <a:ext cx="1762573" cy="5324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lang="zh-CN" sz="1860" b="0" i="0" u="none" strike="noStrike" kern="1200" spc="0" baseline="0">
                <a:solidFill>
                  <a:srgbClr val="283349"/>
                </a:solidFill>
                <a:latin typeface="+mn-lt"/>
                <a:ea typeface="+mn-ea"/>
                <a:cs typeface="+mn-cs"/>
              </a:defRPr>
            </a:pPr>
            <a:r>
              <a:rPr kumimoji="0" lang="zh-CN" altLang="en-US" b="0" i="0" u="none" strike="noStrike" kern="1200" cap="none" spc="0" normalizeH="0" baseline="0" noProof="0">
                <a:ln>
                  <a:noFill/>
                </a:ln>
                <a:solidFill>
                  <a:srgbClr val="283349"/>
                </a:solidFill>
                <a:effectLst/>
                <a:uLnTx/>
                <a:uFillTx/>
                <a:latin typeface="Raleway"/>
                <a:ea typeface="方正兰亭黑简体"/>
              </a:rPr>
              <a:t>总收入</a:t>
            </a:r>
            <a:endParaRPr kumimoji="0" lang="en-US" altLang="zh-CN" b="0" i="0" u="none" strike="noStrike" kern="1200" cap="none" spc="0" normalizeH="0" baseline="0" noProof="0">
              <a:ln>
                <a:noFill/>
              </a:ln>
              <a:solidFill>
                <a:srgbClr val="283349"/>
              </a:solidFill>
              <a:effectLst/>
              <a:uLnTx/>
              <a:uFillTx/>
              <a:latin typeface="Raleway"/>
              <a:ea typeface="方正兰亭黑简体"/>
            </a:endParaRPr>
          </a:p>
          <a:p>
            <a:pPr marL="0" marR="0" lvl="0" indent="0" algn="ctr" defTabSz="914400" rtl="0" eaLnBrk="1" fontAlgn="auto" latinLnBrk="0" hangingPunct="1">
              <a:lnSpc>
                <a:spcPct val="100000"/>
              </a:lnSpc>
              <a:spcBef>
                <a:spcPts val="0"/>
              </a:spcBef>
              <a:spcAft>
                <a:spcPts val="0"/>
              </a:spcAft>
              <a:buClrTx/>
              <a:buSzTx/>
              <a:buFontTx/>
              <a:buNone/>
              <a:tabLst/>
              <a:defRPr lang="zh-CN" sz="1860" b="0" i="0" u="none" strike="noStrike" kern="1200" spc="0" baseline="0">
                <a:solidFill>
                  <a:srgbClr val="283349"/>
                </a:solidFill>
                <a:latin typeface="+mn-lt"/>
                <a:ea typeface="+mn-ea"/>
                <a:cs typeface="+mn-cs"/>
              </a:defRPr>
            </a:pPr>
            <a:r>
              <a:rPr kumimoji="0" lang="zh-CN" altLang="en-US" sz="1000" b="0" i="0" u="none" strike="noStrike" kern="1200" cap="none" spc="0" normalizeH="0" baseline="0" noProof="0">
                <a:ln>
                  <a:noFill/>
                </a:ln>
                <a:solidFill>
                  <a:srgbClr val="283349"/>
                </a:solidFill>
                <a:effectLst/>
                <a:uLnTx/>
                <a:uFillTx/>
                <a:latin typeface="Raleway"/>
                <a:ea typeface="方正兰亭黑简体"/>
              </a:rPr>
              <a:t>（按地理区域划分）</a:t>
            </a:r>
            <a:endParaRPr lang="zh-CN" altLang="en-US" sz="2000"/>
          </a:p>
        </p:txBody>
      </p:sp>
      <p:sp>
        <p:nvSpPr>
          <p:cNvPr id="37" name="文本框 36">
            <a:extLst>
              <a:ext uri="{FF2B5EF4-FFF2-40B4-BE49-F238E27FC236}">
                <a16:creationId xmlns:a16="http://schemas.microsoft.com/office/drawing/2014/main" id="{0AE4A05E-6D28-5000-4C0B-578B9F069904}"/>
              </a:ext>
            </a:extLst>
          </p:cNvPr>
          <p:cNvSpPr txBox="1"/>
          <p:nvPr/>
        </p:nvSpPr>
        <p:spPr>
          <a:xfrm>
            <a:off x="6508295" y="4986790"/>
            <a:ext cx="1561699" cy="492443"/>
          </a:xfrm>
          <a:prstGeom prst="rect">
            <a:avLst/>
          </a:prstGeom>
          <a:noFill/>
        </p:spPr>
        <p:txBody>
          <a:bodyPr wrap="square">
            <a:spAutoFit/>
          </a:bodyPr>
          <a:lstStyle/>
          <a:p>
            <a:pPr algn="ctr">
              <a:defRPr lang="zh-CN" sz="1860" b="0" i="0" u="none" strike="noStrike" kern="1200" spc="0" baseline="0">
                <a:solidFill>
                  <a:srgbClr val="283349"/>
                </a:solidFill>
                <a:latin typeface="+mn-lt"/>
                <a:ea typeface="+mn-ea"/>
                <a:cs typeface="+mn-cs"/>
              </a:defRPr>
            </a:pPr>
            <a:r>
              <a:rPr lang="zh-CN" altLang="en-US" sz="1600">
                <a:solidFill>
                  <a:schemeClr val="bg1"/>
                </a:solidFill>
                <a:latin typeface="Raleway"/>
                <a:ea typeface="方正兰亭黑简体"/>
              </a:rPr>
              <a:t>产品收入</a:t>
            </a:r>
            <a:endParaRPr lang="en-US" altLang="zh-CN" sz="1600">
              <a:solidFill>
                <a:schemeClr val="bg1"/>
              </a:solidFill>
              <a:latin typeface="Raleway"/>
              <a:ea typeface="方正兰亭黑简体"/>
            </a:endParaRPr>
          </a:p>
          <a:p>
            <a:pPr algn="ctr">
              <a:defRPr lang="zh-CN" sz="1860" b="0" i="0" u="none" strike="noStrike" kern="1200" spc="0" baseline="0">
                <a:solidFill>
                  <a:srgbClr val="283349"/>
                </a:solidFill>
                <a:latin typeface="+mn-lt"/>
                <a:ea typeface="+mn-ea"/>
                <a:cs typeface="+mn-cs"/>
              </a:defRPr>
            </a:pPr>
            <a:r>
              <a:rPr lang="zh-CN" altLang="en-US" sz="1000">
                <a:solidFill>
                  <a:srgbClr val="283349"/>
                </a:solidFill>
                <a:latin typeface="Raleway"/>
                <a:ea typeface="方正兰亭黑简体"/>
              </a:rPr>
              <a:t>（按产品类别划分）</a:t>
            </a:r>
            <a:endParaRPr lang="en-US" altLang="zh-CN" sz="1000">
              <a:solidFill>
                <a:srgbClr val="283349"/>
              </a:solidFill>
              <a:latin typeface="Raleway"/>
              <a:ea typeface="方正兰亭黑简体"/>
            </a:endParaRPr>
          </a:p>
        </p:txBody>
      </p:sp>
      <p:sp>
        <p:nvSpPr>
          <p:cNvPr id="38" name="矩形 37">
            <a:extLst>
              <a:ext uri="{FF2B5EF4-FFF2-40B4-BE49-F238E27FC236}">
                <a16:creationId xmlns:a16="http://schemas.microsoft.com/office/drawing/2014/main" id="{F1762933-5B19-73F7-E997-C310E9391CB2}"/>
              </a:ext>
            </a:extLst>
          </p:cNvPr>
          <p:cNvSpPr/>
          <p:nvPr/>
        </p:nvSpPr>
        <p:spPr>
          <a:xfrm>
            <a:off x="5995979" y="2019503"/>
            <a:ext cx="45719" cy="43474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1E2F0A12-C9FC-6851-D3D1-639DF8F7E146}"/>
              </a:ext>
            </a:extLst>
          </p:cNvPr>
          <p:cNvSpPr txBox="1"/>
          <p:nvPr/>
        </p:nvSpPr>
        <p:spPr>
          <a:xfrm>
            <a:off x="10504158" y="3025340"/>
            <a:ext cx="466794" cy="261610"/>
          </a:xfrm>
          <a:prstGeom prst="rect">
            <a:avLst/>
          </a:prstGeom>
          <a:noFill/>
        </p:spPr>
        <p:txBody>
          <a:bodyPr wrap="none" rtlCol="0">
            <a:spAutoFit/>
          </a:bodyPr>
          <a:lstStyle/>
          <a:p>
            <a:pPr algn="l"/>
            <a:r>
              <a:rPr lang="zh-CN" altLang="en-US" sz="1050">
                <a:solidFill>
                  <a:srgbClr val="FFFFFF"/>
                </a:solidFill>
              </a:rPr>
              <a:t>中国</a:t>
            </a:r>
          </a:p>
        </p:txBody>
      </p:sp>
      <p:sp>
        <p:nvSpPr>
          <p:cNvPr id="41" name="文本框 40">
            <a:extLst>
              <a:ext uri="{FF2B5EF4-FFF2-40B4-BE49-F238E27FC236}">
                <a16:creationId xmlns:a16="http://schemas.microsoft.com/office/drawing/2014/main" id="{C36976B1-4B40-894B-A9A1-D38D104CC73B}"/>
              </a:ext>
            </a:extLst>
          </p:cNvPr>
          <p:cNvSpPr txBox="1"/>
          <p:nvPr/>
        </p:nvSpPr>
        <p:spPr>
          <a:xfrm>
            <a:off x="9539040" y="3854605"/>
            <a:ext cx="453970" cy="253916"/>
          </a:xfrm>
          <a:prstGeom prst="rect">
            <a:avLst/>
          </a:prstGeom>
          <a:noFill/>
        </p:spPr>
        <p:txBody>
          <a:bodyPr wrap="none" rtlCol="0">
            <a:spAutoFit/>
          </a:bodyPr>
          <a:lstStyle/>
          <a:p>
            <a:pPr algn="l"/>
            <a:r>
              <a:rPr lang="zh-CN" altLang="en-US" sz="1050">
                <a:solidFill>
                  <a:srgbClr val="FFFFFF"/>
                </a:solidFill>
              </a:rPr>
              <a:t>美国</a:t>
            </a:r>
          </a:p>
        </p:txBody>
      </p:sp>
      <p:sp>
        <p:nvSpPr>
          <p:cNvPr id="43" name="文本框 42">
            <a:extLst>
              <a:ext uri="{FF2B5EF4-FFF2-40B4-BE49-F238E27FC236}">
                <a16:creationId xmlns:a16="http://schemas.microsoft.com/office/drawing/2014/main" id="{F12AAF2F-BE2B-D906-2D2D-8A5C8F5C75A5}"/>
              </a:ext>
            </a:extLst>
          </p:cNvPr>
          <p:cNvSpPr txBox="1"/>
          <p:nvPr/>
        </p:nvSpPr>
        <p:spPr>
          <a:xfrm>
            <a:off x="9449915" y="2316047"/>
            <a:ext cx="453970" cy="253916"/>
          </a:xfrm>
          <a:prstGeom prst="rect">
            <a:avLst/>
          </a:prstGeom>
          <a:noFill/>
        </p:spPr>
        <p:txBody>
          <a:bodyPr wrap="none" rtlCol="0">
            <a:spAutoFit/>
          </a:bodyPr>
          <a:lstStyle/>
          <a:p>
            <a:pPr algn="l"/>
            <a:r>
              <a:rPr lang="zh-CN" altLang="en-US" sz="1050">
                <a:solidFill>
                  <a:schemeClr val="bg1"/>
                </a:solidFill>
              </a:rPr>
              <a:t>欧洲</a:t>
            </a:r>
          </a:p>
        </p:txBody>
      </p:sp>
      <p:sp>
        <p:nvSpPr>
          <p:cNvPr id="44" name="文本框 43">
            <a:extLst>
              <a:ext uri="{FF2B5EF4-FFF2-40B4-BE49-F238E27FC236}">
                <a16:creationId xmlns:a16="http://schemas.microsoft.com/office/drawing/2014/main" id="{8DC3B06B-94BE-1B4D-2F6E-8BE19AE42F68}"/>
              </a:ext>
            </a:extLst>
          </p:cNvPr>
          <p:cNvSpPr txBox="1"/>
          <p:nvPr/>
        </p:nvSpPr>
        <p:spPr>
          <a:xfrm>
            <a:off x="10169004" y="2236837"/>
            <a:ext cx="453970" cy="253916"/>
          </a:xfrm>
          <a:prstGeom prst="rect">
            <a:avLst/>
          </a:prstGeom>
          <a:noFill/>
        </p:spPr>
        <p:txBody>
          <a:bodyPr wrap="none" rtlCol="0">
            <a:spAutoFit/>
          </a:bodyPr>
          <a:lstStyle/>
          <a:p>
            <a:pPr algn="l"/>
            <a:r>
              <a:rPr lang="zh-CN" altLang="en-US" sz="1050">
                <a:solidFill>
                  <a:schemeClr val="bg1"/>
                </a:solidFill>
              </a:rPr>
              <a:t>其他</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1">
            <a:extLst>
              <a:ext uri="{FF2B5EF4-FFF2-40B4-BE49-F238E27FC236}">
                <a16:creationId xmlns:a16="http://schemas.microsoft.com/office/drawing/2014/main" id="{F7C5212E-C634-F1D3-0773-3F639E5063C7}"/>
              </a:ext>
            </a:extLst>
          </p:cNvPr>
          <p:cNvSpPr/>
          <p:nvPr/>
        </p:nvSpPr>
        <p:spPr>
          <a:xfrm>
            <a:off x="1011501" y="2411327"/>
            <a:ext cx="1936892" cy="761402"/>
          </a:xfrm>
          <a:prstGeom prst="roundRect">
            <a:avLst>
              <a:gd name="adj" fmla="val 5471"/>
            </a:avLst>
          </a:prstGeom>
          <a:solidFill>
            <a:srgbClr val="FFFFFF"/>
          </a:solid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tLang="zh-CN" sz="1100">
              <a:latin typeface="Poppins Medium"/>
              <a:cs typeface="Poppins Medium"/>
            </a:endParaRPr>
          </a:p>
        </p:txBody>
      </p:sp>
      <p:sp>
        <p:nvSpPr>
          <p:cNvPr id="8" name="标题 7"/>
          <p:cNvSpPr>
            <a:spLocks noGrp="1"/>
          </p:cNvSpPr>
          <p:nvPr>
            <p:ph type="ctrTitle"/>
          </p:nvPr>
        </p:nvSpPr>
        <p:spPr/>
        <p:txBody>
          <a:bodyPr/>
          <a:lstStyle/>
          <a:p>
            <a:r>
              <a:rPr lang="zh-CN" altLang="en-US" b="1">
                <a:solidFill>
                  <a:srgbClr val="313F48"/>
                </a:solidFill>
                <a:latin typeface="+mj-ea"/>
                <a:cs typeface="Arial" panose="020B0604020202020204"/>
                <a:sym typeface="Gill Sans MT" panose="020B0502020104020203" pitchFamily="34" charset="0"/>
              </a:rPr>
              <a:t>聚焦肿瘤领域的商业化产品组合</a:t>
            </a:r>
            <a:endParaRPr lang="zh-CN" altLang="en-US">
              <a:latin typeface="+mj-ea"/>
            </a:endParaRPr>
          </a:p>
        </p:txBody>
      </p:sp>
      <p:sp>
        <p:nvSpPr>
          <p:cNvPr id="25" name="文本占位符 24"/>
          <p:cNvSpPr>
            <a:spLocks noGrp="1"/>
          </p:cNvSpPr>
          <p:nvPr>
            <p:ph type="body" sz="quarter" idx="14"/>
          </p:nvPr>
        </p:nvSpPr>
        <p:spPr>
          <a:xfrm>
            <a:off x="581769" y="6574850"/>
            <a:ext cx="10430005" cy="267444"/>
          </a:xfrm>
        </p:spPr>
        <p:txBody>
          <a:bodyPr anchor="ctr">
            <a:noAutofit/>
          </a:bodyPr>
          <a:lstStyle/>
          <a:p>
            <a:pPr marL="9525" indent="-9525">
              <a:lnSpc>
                <a:spcPct val="100000"/>
              </a:lnSpc>
              <a:spcBef>
                <a:spcPts val="0"/>
              </a:spcBef>
            </a:pPr>
            <a:r>
              <a:rPr lang="zh-CN" altLang="en-US" sz="600">
                <a:solidFill>
                  <a:schemeClr val="bg1"/>
                </a:solidFill>
              </a:rPr>
              <a:t>截至</a:t>
            </a:r>
            <a:r>
              <a:rPr lang="en-US" altLang="zh-CN" sz="600">
                <a:solidFill>
                  <a:schemeClr val="bg1"/>
                </a:solidFill>
              </a:rPr>
              <a:t>2024</a:t>
            </a:r>
            <a:r>
              <a:rPr lang="zh-CN" altLang="en-US" sz="600">
                <a:solidFill>
                  <a:schemeClr val="bg1"/>
                </a:solidFill>
              </a:rPr>
              <a:t>年</a:t>
            </a:r>
            <a:r>
              <a:rPr lang="en-US" altLang="zh-CN" sz="600">
                <a:solidFill>
                  <a:schemeClr val="bg1"/>
                </a:solidFill>
              </a:rPr>
              <a:t>2</a:t>
            </a:r>
            <a:r>
              <a:rPr lang="zh-CN" altLang="en-US" sz="600">
                <a:solidFill>
                  <a:schemeClr val="bg1"/>
                </a:solidFill>
              </a:rPr>
              <a:t>月</a:t>
            </a:r>
            <a:r>
              <a:rPr lang="en-US" altLang="zh-CN" sz="600">
                <a:solidFill>
                  <a:schemeClr val="bg1"/>
                </a:solidFill>
              </a:rPr>
              <a:t>27</a:t>
            </a:r>
            <a:r>
              <a:rPr lang="zh-CN" altLang="en-US" sz="600">
                <a:solidFill>
                  <a:schemeClr val="bg1"/>
                </a:solidFill>
              </a:rPr>
              <a:t>日；</a:t>
            </a:r>
            <a:r>
              <a:rPr lang="en-US" altLang="zh-CN" sz="600">
                <a:solidFill>
                  <a:schemeClr val="bg1"/>
                </a:solidFill>
                <a:effectLst/>
                <a:latin typeface="Raleway" pitchFamily="2" charset="0"/>
                <a:ea typeface="方正兰亭黑简体" panose="02000500000000000000" pitchFamily="2" charset="-122"/>
                <a:cs typeface="Times New Roman" panose="02020603050405020304" pitchFamily="18" charset="0"/>
              </a:rPr>
              <a:t> *</a:t>
            </a:r>
            <a:r>
              <a:rPr lang="zh-CN" altLang="zh-CN" sz="600">
                <a:solidFill>
                  <a:schemeClr val="bg1"/>
                </a:solidFill>
                <a:effectLst/>
                <a:latin typeface="Raleway" pitchFamily="2" charset="0"/>
                <a:ea typeface="方正兰亭黑简体" panose="02000500000000000000" pitchFamily="2" charset="-122"/>
                <a:cs typeface="Times New Roman" panose="02020603050405020304" pitchFamily="18" charset="0"/>
              </a:rPr>
              <a:t>根据与诺华的一家附属公司签订的市场开发协议，百济神州有权在中国广阔市场对诺华五款获批产品泰菲乐</a:t>
            </a:r>
            <a:r>
              <a:rPr lang="en-US" altLang="zh-CN" sz="600" baseline="30000">
                <a:solidFill>
                  <a:schemeClr val="bg1"/>
                </a:solidFill>
                <a:effectLst/>
                <a:latin typeface="Raleway" pitchFamily="2" charset="0"/>
                <a:ea typeface="方正兰亭黑简体" panose="02000500000000000000" pitchFamily="2" charset="-122"/>
                <a:cs typeface="Times New Roman" panose="02020603050405020304" pitchFamily="18" charset="0"/>
              </a:rPr>
              <a:t>®</a:t>
            </a:r>
            <a:r>
              <a:rPr lang="zh-CN" altLang="zh-CN" sz="600">
                <a:solidFill>
                  <a:schemeClr val="bg1"/>
                </a:solidFill>
                <a:effectLst/>
                <a:latin typeface="Raleway" pitchFamily="2" charset="0"/>
                <a:ea typeface="方正兰亭黑简体" panose="02000500000000000000" pitchFamily="2" charset="-122"/>
                <a:cs typeface="Times New Roman" panose="02020603050405020304" pitchFamily="18" charset="0"/>
              </a:rPr>
              <a:t>（达拉非尼）、迈吉宁</a:t>
            </a:r>
            <a:r>
              <a:rPr lang="en-US" altLang="zh-CN" sz="600" baseline="30000">
                <a:solidFill>
                  <a:schemeClr val="bg1"/>
                </a:solidFill>
                <a:effectLst/>
                <a:latin typeface="Raleway" pitchFamily="2" charset="0"/>
                <a:ea typeface="方正兰亭黑简体" panose="02000500000000000000" pitchFamily="2" charset="-122"/>
                <a:cs typeface="Times New Roman" panose="02020603050405020304" pitchFamily="18" charset="0"/>
              </a:rPr>
              <a:t>®</a:t>
            </a:r>
            <a:r>
              <a:rPr lang="zh-CN" altLang="zh-CN" sz="600">
                <a:solidFill>
                  <a:schemeClr val="bg1"/>
                </a:solidFill>
                <a:effectLst/>
                <a:latin typeface="Raleway" pitchFamily="2" charset="0"/>
                <a:ea typeface="方正兰亭黑简体" panose="02000500000000000000" pitchFamily="2" charset="-122"/>
                <a:cs typeface="Times New Roman" panose="02020603050405020304" pitchFamily="18" charset="0"/>
              </a:rPr>
              <a:t>（曲美替尼）、维全特</a:t>
            </a:r>
            <a:r>
              <a:rPr lang="en-US" altLang="zh-CN" sz="600" baseline="30000">
                <a:solidFill>
                  <a:schemeClr val="bg1"/>
                </a:solidFill>
                <a:effectLst/>
                <a:latin typeface="Raleway" pitchFamily="2" charset="0"/>
                <a:ea typeface="方正兰亭黑简体" panose="02000500000000000000" pitchFamily="2" charset="-122"/>
                <a:cs typeface="Times New Roman" panose="02020603050405020304" pitchFamily="18" charset="0"/>
              </a:rPr>
              <a:t>®</a:t>
            </a:r>
            <a:r>
              <a:rPr lang="zh-CN" altLang="zh-CN" sz="600">
                <a:solidFill>
                  <a:schemeClr val="bg1"/>
                </a:solidFill>
                <a:effectLst/>
                <a:latin typeface="Raleway" pitchFamily="2" charset="0"/>
                <a:ea typeface="方正兰亭黑简体" panose="02000500000000000000" pitchFamily="2" charset="-122"/>
                <a:cs typeface="Times New Roman" panose="02020603050405020304" pitchFamily="18" charset="0"/>
              </a:rPr>
              <a:t>（帕唑帕尼）、飞尼妥</a:t>
            </a:r>
            <a:r>
              <a:rPr lang="en-US" altLang="zh-CN" sz="600" baseline="30000">
                <a:solidFill>
                  <a:schemeClr val="bg1"/>
                </a:solidFill>
                <a:effectLst/>
                <a:latin typeface="Raleway" pitchFamily="2" charset="0"/>
                <a:ea typeface="方正兰亭黑简体" panose="02000500000000000000" pitchFamily="2" charset="-122"/>
                <a:cs typeface="Times New Roman" panose="02020603050405020304" pitchFamily="18" charset="0"/>
              </a:rPr>
              <a:t>®</a:t>
            </a:r>
            <a:r>
              <a:rPr lang="zh-CN" altLang="zh-CN" sz="600">
                <a:solidFill>
                  <a:schemeClr val="bg1"/>
                </a:solidFill>
                <a:effectLst/>
                <a:latin typeface="Raleway" pitchFamily="2" charset="0"/>
                <a:ea typeface="方正兰亭黑简体" panose="02000500000000000000" pitchFamily="2" charset="-122"/>
                <a:cs typeface="Times New Roman" panose="02020603050405020304" pitchFamily="18" charset="0"/>
              </a:rPr>
              <a:t>（依维莫司）和赞可达</a:t>
            </a:r>
            <a:r>
              <a:rPr lang="en-US" altLang="zh-CN" sz="600" baseline="30000">
                <a:solidFill>
                  <a:schemeClr val="bg1"/>
                </a:solidFill>
                <a:effectLst/>
                <a:latin typeface="Raleway" pitchFamily="2" charset="0"/>
                <a:ea typeface="方正兰亭黑简体" panose="02000500000000000000" pitchFamily="2" charset="-122"/>
                <a:cs typeface="Times New Roman" panose="02020603050405020304" pitchFamily="18" charset="0"/>
              </a:rPr>
              <a:t>®</a:t>
            </a:r>
            <a:r>
              <a:rPr lang="zh-CN" altLang="zh-CN" sz="600">
                <a:solidFill>
                  <a:schemeClr val="bg1"/>
                </a:solidFill>
                <a:effectLst/>
                <a:latin typeface="Raleway" pitchFamily="2" charset="0"/>
                <a:ea typeface="方正兰亭黑简体" panose="02000500000000000000" pitchFamily="2" charset="-122"/>
                <a:cs typeface="Times New Roman" panose="02020603050405020304" pitchFamily="18" charset="0"/>
              </a:rPr>
              <a:t>（塞瑞替尼）进行推广和营销。</a:t>
            </a:r>
            <a:r>
              <a:rPr lang="en-US" altLang="zh-CN" sz="600" kern="100">
                <a:solidFill>
                  <a:schemeClr val="bg1"/>
                </a:solidFill>
                <a:effectLst/>
                <a:latin typeface="Raleway" pitchFamily="2" charset="0"/>
                <a:ea typeface="方正兰亭黑简体" panose="02000500000000000000" pitchFamily="2" charset="-122"/>
                <a:cs typeface="Times New Roman" panose="02020603050405020304" pitchFamily="18" charset="0"/>
              </a:rPr>
              <a:t> </a:t>
            </a:r>
            <a:endParaRPr lang="zh-CN" altLang="zh-CN" sz="600">
              <a:solidFill>
                <a:schemeClr val="bg1"/>
              </a:solidFill>
              <a:effectLst/>
              <a:latin typeface="Raleway" pitchFamily="2" charset="0"/>
              <a:ea typeface="方正兰亭黑简体" panose="02000500000000000000" pitchFamily="2" charset="-122"/>
              <a:cs typeface="Times New Roman" panose="02020603050405020304" pitchFamily="18" charset="0"/>
            </a:endParaRPr>
          </a:p>
        </p:txBody>
      </p:sp>
      <p:grpSp>
        <p:nvGrpSpPr>
          <p:cNvPr id="34" name="组合 33"/>
          <p:cNvGrpSpPr/>
          <p:nvPr/>
        </p:nvGrpSpPr>
        <p:grpSpPr>
          <a:xfrm>
            <a:off x="9296889" y="2425640"/>
            <a:ext cx="1936892" cy="761402"/>
            <a:chOff x="7138601" y="1725858"/>
            <a:chExt cx="1762742" cy="711003"/>
          </a:xfrm>
          <a:solidFill>
            <a:srgbClr val="FFFFFF"/>
          </a:solidFill>
        </p:grpSpPr>
        <p:sp>
          <p:nvSpPr>
            <p:cNvPr id="24" name="矩形: 圆角 23"/>
            <p:cNvSpPr/>
            <p:nvPr/>
          </p:nvSpPr>
          <p:spPr>
            <a:xfrm>
              <a:off x="7138601" y="1725858"/>
              <a:ext cx="1762742" cy="711003"/>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42" name="图片 41" descr="徽标, 公司名称&#10;&#10;描述已自动生成"/>
            <p:cNvPicPr/>
            <p:nvPr/>
          </p:nvPicPr>
          <p:blipFill rotWithShape="1">
            <a:blip r:embed="rId3" cstate="hqprint"/>
            <a:srcRect/>
            <a:stretch>
              <a:fillRect/>
            </a:stretch>
          </p:blipFill>
          <p:spPr bwMode="auto">
            <a:xfrm>
              <a:off x="7206436" y="1793145"/>
              <a:ext cx="1627073" cy="576429"/>
            </a:xfrm>
            <a:prstGeom prst="rect">
              <a:avLst/>
            </a:prstGeom>
            <a:grpFill/>
            <a:ln>
              <a:noFill/>
            </a:ln>
          </p:spPr>
        </p:pic>
      </p:grpSp>
      <p:grpSp>
        <p:nvGrpSpPr>
          <p:cNvPr id="39" name="组合 38"/>
          <p:cNvGrpSpPr/>
          <p:nvPr/>
        </p:nvGrpSpPr>
        <p:grpSpPr>
          <a:xfrm>
            <a:off x="1230615" y="3828083"/>
            <a:ext cx="1936892" cy="761402"/>
            <a:chOff x="2085359" y="952121"/>
            <a:chExt cx="1762742" cy="711003"/>
          </a:xfrm>
          <a:solidFill>
            <a:srgbClr val="FFFFFF"/>
          </a:solidFill>
        </p:grpSpPr>
        <p:sp>
          <p:nvSpPr>
            <p:cNvPr id="2" name="矩形: 圆角 1"/>
            <p:cNvSpPr/>
            <p:nvPr/>
          </p:nvSpPr>
          <p:spPr>
            <a:xfrm>
              <a:off x="2085359" y="952121"/>
              <a:ext cx="1762742" cy="711003"/>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1100">
                  <a:latin typeface="Poppins Medium"/>
                  <a:ea typeface="+mn-lt"/>
                  <a:cs typeface="Poppins Medium"/>
                </a:rPr>
                <a:t>BeOneMedicines.com </a:t>
              </a:r>
              <a:endParaRPr lang="en-US" altLang="zh-CN"/>
            </a:p>
          </p:txBody>
        </p:sp>
        <p:pic>
          <p:nvPicPr>
            <p:cNvPr id="12" name="图片 11"/>
            <p:cNvPicPr>
              <a:picLocks noChangeAspect="1"/>
            </p:cNvPicPr>
            <p:nvPr/>
          </p:nvPicPr>
          <p:blipFill>
            <a:blip r:embed="rId4" cstate="print"/>
            <a:stretch>
              <a:fillRect/>
            </a:stretch>
          </p:blipFill>
          <p:spPr>
            <a:xfrm>
              <a:off x="2207930" y="1072576"/>
              <a:ext cx="1517600" cy="470092"/>
            </a:xfrm>
            <a:prstGeom prst="rect">
              <a:avLst/>
            </a:prstGeom>
            <a:grpFill/>
          </p:spPr>
        </p:pic>
      </p:grpSp>
      <p:grpSp>
        <p:nvGrpSpPr>
          <p:cNvPr id="36" name="组合 35"/>
          <p:cNvGrpSpPr/>
          <p:nvPr/>
        </p:nvGrpSpPr>
        <p:grpSpPr>
          <a:xfrm>
            <a:off x="6773707" y="5521733"/>
            <a:ext cx="1936892" cy="761402"/>
            <a:chOff x="4393349" y="952121"/>
            <a:chExt cx="1762742" cy="711003"/>
          </a:xfrm>
          <a:solidFill>
            <a:srgbClr val="FFFFFF"/>
          </a:solidFill>
        </p:grpSpPr>
        <p:sp>
          <p:nvSpPr>
            <p:cNvPr id="19" name="矩形: 圆角 18"/>
            <p:cNvSpPr/>
            <p:nvPr/>
          </p:nvSpPr>
          <p:spPr>
            <a:xfrm>
              <a:off x="4393349" y="952121"/>
              <a:ext cx="1762742" cy="711003"/>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14" name="图片 13"/>
            <p:cNvPicPr>
              <a:picLocks noChangeAspect="1"/>
            </p:cNvPicPr>
            <p:nvPr/>
          </p:nvPicPr>
          <p:blipFill>
            <a:blip r:embed="rId5" cstate="print"/>
            <a:stretch>
              <a:fillRect/>
            </a:stretch>
          </p:blipFill>
          <p:spPr>
            <a:xfrm>
              <a:off x="4473271" y="1050887"/>
              <a:ext cx="1602898" cy="513471"/>
            </a:xfrm>
            <a:prstGeom prst="rect">
              <a:avLst/>
            </a:prstGeom>
            <a:grpFill/>
          </p:spPr>
        </p:pic>
      </p:grpSp>
      <p:grpSp>
        <p:nvGrpSpPr>
          <p:cNvPr id="13" name="组合 12"/>
          <p:cNvGrpSpPr/>
          <p:nvPr/>
        </p:nvGrpSpPr>
        <p:grpSpPr>
          <a:xfrm>
            <a:off x="6593818" y="4219588"/>
            <a:ext cx="2114999" cy="900678"/>
            <a:chOff x="294270" y="1725858"/>
            <a:chExt cx="1631833" cy="657103"/>
          </a:xfrm>
          <a:solidFill>
            <a:srgbClr val="FFFFFF"/>
          </a:solidFill>
        </p:grpSpPr>
        <p:sp>
          <p:nvSpPr>
            <p:cNvPr id="21" name="矩形: 圆角 20"/>
            <p:cNvSpPr/>
            <p:nvPr/>
          </p:nvSpPr>
          <p:spPr>
            <a:xfrm>
              <a:off x="294270" y="1725858"/>
              <a:ext cx="1631833" cy="657103"/>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20" name="图片 19"/>
            <p:cNvPicPr>
              <a:picLocks noChangeAspect="1"/>
            </p:cNvPicPr>
            <p:nvPr/>
          </p:nvPicPr>
          <p:blipFill>
            <a:blip r:embed="rId6" cstate="print"/>
            <a:stretch>
              <a:fillRect/>
            </a:stretch>
          </p:blipFill>
          <p:spPr>
            <a:xfrm>
              <a:off x="539329" y="1810583"/>
              <a:ext cx="1163382" cy="493906"/>
            </a:xfrm>
            <a:prstGeom prst="rect">
              <a:avLst/>
            </a:prstGeom>
            <a:grpFill/>
          </p:spPr>
        </p:pic>
      </p:grpSp>
      <p:grpSp>
        <p:nvGrpSpPr>
          <p:cNvPr id="48" name="组合 47"/>
          <p:cNvGrpSpPr/>
          <p:nvPr/>
        </p:nvGrpSpPr>
        <p:grpSpPr>
          <a:xfrm>
            <a:off x="3205492" y="1477609"/>
            <a:ext cx="5855992" cy="1090233"/>
            <a:chOff x="2376488" y="1774632"/>
            <a:chExt cx="4212144" cy="751794"/>
          </a:xfrm>
          <a:solidFill>
            <a:srgbClr val="FFFFFF"/>
          </a:solidFill>
        </p:grpSpPr>
        <p:grpSp>
          <p:nvGrpSpPr>
            <p:cNvPr id="9" name="组合 8"/>
            <p:cNvGrpSpPr/>
            <p:nvPr/>
          </p:nvGrpSpPr>
          <p:grpSpPr>
            <a:xfrm>
              <a:off x="4625034" y="1774632"/>
              <a:ext cx="1963598" cy="751794"/>
              <a:chOff x="3762415" y="2301903"/>
              <a:chExt cx="1857053" cy="711003"/>
            </a:xfrm>
            <a:grpFill/>
          </p:grpSpPr>
          <p:sp>
            <p:nvSpPr>
              <p:cNvPr id="29" name="矩形: 圆角 28"/>
              <p:cNvSpPr/>
              <p:nvPr/>
            </p:nvSpPr>
            <p:spPr>
              <a:xfrm>
                <a:off x="3762415" y="2301903"/>
                <a:ext cx="1857053" cy="711003"/>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6" name="图片 5"/>
              <p:cNvPicPr>
                <a:picLocks noChangeAspect="1"/>
              </p:cNvPicPr>
              <p:nvPr/>
            </p:nvPicPr>
            <p:blipFill>
              <a:blip r:embed="rId7" cstate="print"/>
              <a:stretch>
                <a:fillRect/>
              </a:stretch>
            </p:blipFill>
            <p:spPr>
              <a:xfrm>
                <a:off x="3955251" y="2354102"/>
                <a:ext cx="1457682" cy="606605"/>
              </a:xfrm>
              <a:prstGeom prst="rect">
                <a:avLst/>
              </a:prstGeom>
              <a:grpFill/>
            </p:spPr>
          </p:pic>
        </p:grpSp>
        <p:grpSp>
          <p:nvGrpSpPr>
            <p:cNvPr id="11" name="组合 10"/>
            <p:cNvGrpSpPr/>
            <p:nvPr/>
          </p:nvGrpSpPr>
          <p:grpSpPr>
            <a:xfrm>
              <a:off x="2376488" y="1774632"/>
              <a:ext cx="1863876" cy="751794"/>
              <a:chOff x="2124847" y="2301903"/>
              <a:chExt cx="1762742" cy="711003"/>
            </a:xfrm>
            <a:grpFill/>
          </p:grpSpPr>
          <p:sp>
            <p:nvSpPr>
              <p:cNvPr id="28" name="矩形: 圆角 27"/>
              <p:cNvSpPr/>
              <p:nvPr/>
            </p:nvSpPr>
            <p:spPr>
              <a:xfrm>
                <a:off x="2124847" y="2301903"/>
                <a:ext cx="1762742" cy="711003"/>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18" name="图片 17"/>
              <p:cNvPicPr>
                <a:picLocks noChangeAspect="1"/>
              </p:cNvPicPr>
              <p:nvPr/>
            </p:nvPicPr>
            <p:blipFill>
              <a:blip r:embed="rId8" cstate="print"/>
              <a:stretch>
                <a:fillRect/>
              </a:stretch>
            </p:blipFill>
            <p:spPr>
              <a:xfrm>
                <a:off x="2313918" y="2381639"/>
                <a:ext cx="1384601" cy="551531"/>
              </a:xfrm>
              <a:prstGeom prst="rect">
                <a:avLst/>
              </a:prstGeom>
              <a:grpFill/>
            </p:spPr>
          </p:pic>
        </p:grpSp>
      </p:grpSp>
      <p:grpSp>
        <p:nvGrpSpPr>
          <p:cNvPr id="46" name="组合 45"/>
          <p:cNvGrpSpPr/>
          <p:nvPr/>
        </p:nvGrpSpPr>
        <p:grpSpPr>
          <a:xfrm>
            <a:off x="3483432" y="4233483"/>
            <a:ext cx="2330250" cy="916032"/>
            <a:chOff x="3535405" y="2765027"/>
            <a:chExt cx="2073190" cy="836220"/>
          </a:xfrm>
          <a:solidFill>
            <a:srgbClr val="FFFFFF"/>
          </a:solidFill>
        </p:grpSpPr>
        <p:sp>
          <p:nvSpPr>
            <p:cNvPr id="30" name="矩形: 圆角 29"/>
            <p:cNvSpPr/>
            <p:nvPr/>
          </p:nvSpPr>
          <p:spPr>
            <a:xfrm>
              <a:off x="3535405" y="2765027"/>
              <a:ext cx="2073190" cy="836220"/>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10" name="图片 9"/>
            <p:cNvPicPr>
              <a:picLocks noChangeAspect="1"/>
            </p:cNvPicPr>
            <p:nvPr/>
          </p:nvPicPr>
          <p:blipFill>
            <a:blip r:embed="rId9" cstate="print"/>
            <a:stretch>
              <a:fillRect/>
            </a:stretch>
          </p:blipFill>
          <p:spPr>
            <a:xfrm>
              <a:off x="3744408" y="2791727"/>
              <a:ext cx="1655185" cy="745306"/>
            </a:xfrm>
            <a:prstGeom prst="rect">
              <a:avLst/>
            </a:prstGeom>
            <a:grpFill/>
          </p:spPr>
        </p:pic>
      </p:grpSp>
      <p:grpSp>
        <p:nvGrpSpPr>
          <p:cNvPr id="5" name="组合 4"/>
          <p:cNvGrpSpPr/>
          <p:nvPr/>
        </p:nvGrpSpPr>
        <p:grpSpPr>
          <a:xfrm>
            <a:off x="9024493" y="3852782"/>
            <a:ext cx="1936892" cy="761402"/>
            <a:chOff x="6637157" y="3071603"/>
            <a:chExt cx="1549244" cy="624888"/>
          </a:xfrm>
          <a:solidFill>
            <a:srgbClr val="FFFFFF"/>
          </a:solidFill>
        </p:grpSpPr>
        <p:sp>
          <p:nvSpPr>
            <p:cNvPr id="27" name="矩形: 圆角 26"/>
            <p:cNvSpPr/>
            <p:nvPr/>
          </p:nvSpPr>
          <p:spPr>
            <a:xfrm>
              <a:off x="6637157" y="3071603"/>
              <a:ext cx="1549244" cy="624888"/>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4" name="图片 3" descr="图片包含 徽标&#10;&#10;描述已自动生成"/>
            <p:cNvPicPr>
              <a:picLocks noChangeAspect="1"/>
            </p:cNvPicPr>
            <p:nvPr/>
          </p:nvPicPr>
          <p:blipFill rotWithShape="1">
            <a:blip r:embed="rId10" cstate="print"/>
            <a:srcRect/>
            <a:stretch>
              <a:fillRect/>
            </a:stretch>
          </p:blipFill>
          <p:spPr>
            <a:xfrm>
              <a:off x="6858104" y="3102861"/>
              <a:ext cx="1107350" cy="523422"/>
            </a:xfrm>
            <a:prstGeom prst="rect">
              <a:avLst/>
            </a:prstGeom>
            <a:grpFill/>
          </p:spPr>
        </p:pic>
      </p:grpSp>
      <p:grpSp>
        <p:nvGrpSpPr>
          <p:cNvPr id="17" name="组合 16"/>
          <p:cNvGrpSpPr/>
          <p:nvPr/>
        </p:nvGrpSpPr>
        <p:grpSpPr>
          <a:xfrm>
            <a:off x="4058467" y="5469910"/>
            <a:ext cx="2041987" cy="866236"/>
            <a:chOff x="4813891" y="4021740"/>
            <a:chExt cx="1633306" cy="624888"/>
          </a:xfrm>
          <a:solidFill>
            <a:srgbClr val="FFFFFF"/>
          </a:solidFill>
        </p:grpSpPr>
        <p:sp>
          <p:nvSpPr>
            <p:cNvPr id="41" name="矩形: 圆角 40"/>
            <p:cNvSpPr/>
            <p:nvPr/>
          </p:nvSpPr>
          <p:spPr>
            <a:xfrm>
              <a:off x="4813891" y="4021740"/>
              <a:ext cx="1633306" cy="624888"/>
            </a:xfrm>
            <a:prstGeom prst="roundRect">
              <a:avLst>
                <a:gd name="adj" fmla="val 5471"/>
              </a:avLst>
            </a:prstGeom>
            <a:grp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baseline="30000">
                <a:solidFill>
                  <a:schemeClr val="tx2"/>
                </a:solidFill>
                <a:latin typeface="+mn-ea"/>
                <a:sym typeface="Gill Sans MT" panose="020B0502020104020203" pitchFamily="34" charset="0"/>
              </a:endParaRPr>
            </a:p>
          </p:txBody>
        </p:sp>
        <p:pic>
          <p:nvPicPr>
            <p:cNvPr id="16" name="图片 15" descr="图形用户界面, 文本, 应用程序, 聊天或短信&#10;&#10;描述已自动生成"/>
            <p:cNvPicPr>
              <a:picLocks noChangeAspect="1"/>
            </p:cNvPicPr>
            <p:nvPr/>
          </p:nvPicPr>
          <p:blipFill rotWithShape="1">
            <a:blip r:embed="rId11" cstate="print"/>
            <a:srcRect/>
            <a:stretch>
              <a:fillRect/>
            </a:stretch>
          </p:blipFill>
          <p:spPr>
            <a:xfrm>
              <a:off x="4977801" y="4221752"/>
              <a:ext cx="1305485" cy="248655"/>
            </a:xfrm>
            <a:prstGeom prst="rect">
              <a:avLst/>
            </a:prstGeom>
            <a:grpFill/>
          </p:spPr>
        </p:pic>
      </p:grpSp>
      <p:sp>
        <p:nvSpPr>
          <p:cNvPr id="38" name="文本框 37"/>
          <p:cNvSpPr txBox="1"/>
          <p:nvPr/>
        </p:nvSpPr>
        <p:spPr>
          <a:xfrm>
            <a:off x="3958806" y="3012323"/>
            <a:ext cx="4908735" cy="707886"/>
          </a:xfrm>
          <a:prstGeom prst="rect">
            <a:avLst/>
          </a:prstGeom>
          <a:noFill/>
        </p:spPr>
        <p:txBody>
          <a:bodyPr wrap="square" rtlCol="0">
            <a:spAutoFit/>
          </a:bodyPr>
          <a:lstStyle/>
          <a:p>
            <a:pPr algn="dist"/>
            <a:r>
              <a:rPr lang="en-US" altLang="zh-CN" sz="4000" b="1" dirty="0">
                <a:solidFill>
                  <a:schemeClr val="accent1"/>
                </a:solidFill>
              </a:rPr>
              <a:t>15</a:t>
            </a:r>
            <a:r>
              <a:rPr lang="zh-CN" altLang="en-US" sz="3200" b="1" dirty="0">
                <a:solidFill>
                  <a:schemeClr val="accent1"/>
                </a:solidFill>
              </a:rPr>
              <a:t>款已获批商业化产品</a:t>
            </a:r>
          </a:p>
        </p:txBody>
      </p:sp>
      <p:grpSp>
        <p:nvGrpSpPr>
          <p:cNvPr id="55" name="组合 54">
            <a:extLst>
              <a:ext uri="{FF2B5EF4-FFF2-40B4-BE49-F238E27FC236}">
                <a16:creationId xmlns:a16="http://schemas.microsoft.com/office/drawing/2014/main" id="{B8B655DF-1D32-793C-6FA2-E2F20D68C3C3}"/>
              </a:ext>
            </a:extLst>
          </p:cNvPr>
          <p:cNvGrpSpPr/>
          <p:nvPr/>
        </p:nvGrpSpPr>
        <p:grpSpPr>
          <a:xfrm>
            <a:off x="1113036" y="2400292"/>
            <a:ext cx="1936892" cy="783748"/>
            <a:chOff x="815670" y="2121512"/>
            <a:chExt cx="1936892" cy="783748"/>
          </a:xfrm>
        </p:grpSpPr>
        <p:sp>
          <p:nvSpPr>
            <p:cNvPr id="51" name="矩形: 圆角 50">
              <a:extLst>
                <a:ext uri="{FF2B5EF4-FFF2-40B4-BE49-F238E27FC236}">
                  <a16:creationId xmlns:a16="http://schemas.microsoft.com/office/drawing/2014/main" id="{B6EDFBE5-C857-A50F-6F8B-6AF29B084CCB}"/>
                </a:ext>
              </a:extLst>
            </p:cNvPr>
            <p:cNvSpPr/>
            <p:nvPr/>
          </p:nvSpPr>
          <p:spPr>
            <a:xfrm>
              <a:off x="815670" y="2125957"/>
              <a:ext cx="1936892" cy="761402"/>
            </a:xfrm>
            <a:prstGeom prst="roundRect">
              <a:avLst>
                <a:gd name="adj" fmla="val 5471"/>
              </a:avLst>
            </a:prstGeom>
            <a:solidFill>
              <a:srgbClr val="FFFFFF"/>
            </a:solidFill>
            <a:ln>
              <a:noFill/>
            </a:ln>
            <a:effectLst>
              <a:outerShdw blurRad="1905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50" name="图片 49"/>
            <p:cNvPicPr>
              <a:picLocks noChangeAspect="1"/>
            </p:cNvPicPr>
            <p:nvPr/>
          </p:nvPicPr>
          <p:blipFill>
            <a:blip r:embed="rId12"/>
            <a:stretch>
              <a:fillRect/>
            </a:stretch>
          </p:blipFill>
          <p:spPr>
            <a:xfrm>
              <a:off x="958219" y="2121512"/>
              <a:ext cx="1650589" cy="78374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lnSpc>
                <a:spcPct val="150000"/>
              </a:lnSpc>
            </a:pPr>
            <a:r>
              <a:rPr lang="zh-CN" altLang="en-US"/>
              <a:t>我们的</a:t>
            </a:r>
            <a:br>
              <a:rPr lang="en-US" altLang="zh-CN"/>
            </a:br>
            <a:r>
              <a:rPr lang="zh-CN" altLang="en-US"/>
              <a:t>生产运营</a:t>
            </a:r>
          </a:p>
        </p:txBody>
      </p:sp>
      <p:pic>
        <p:nvPicPr>
          <p:cNvPr id="2" name="Graphic 4" descr="Caret Left with solid fill"/>
          <p:cNvPicPr>
            <a:picLocks noChangeAspect="1"/>
          </p:cNvPicPr>
          <p:nvPr/>
        </p:nvPicPr>
        <p:blipFill>
          <a:blip r:embed="rId2" cstate="print"/>
          <a:stretch>
            <a:fillRect/>
          </a:stretch>
        </p:blipFill>
        <p:spPr>
          <a:xfrm rot="10800000">
            <a:off x="10096292" y="3846632"/>
            <a:ext cx="622630" cy="622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070702" y="1715786"/>
            <a:ext cx="0" cy="3354804"/>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24556" y="4060109"/>
            <a:ext cx="3368044" cy="1475660"/>
          </a:xfrm>
          <a:prstGeom prst="rect">
            <a:avLst/>
          </a:prstGeom>
          <a:noFill/>
        </p:spPr>
        <p:txBody>
          <a:bodyPr wrap="square" rtlCol="0" anchor="t">
            <a:spAutoFit/>
          </a:bodyPr>
          <a:lstStyle/>
          <a:p>
            <a:pPr defTabSz="609600">
              <a:lnSpc>
                <a:spcPct val="150000"/>
              </a:lnSpc>
              <a:spcAft>
                <a:spcPts val="800"/>
              </a:spcAft>
              <a:buClr>
                <a:schemeClr val="accent2"/>
              </a:buClr>
            </a:pPr>
            <a:r>
              <a:rPr lang="zh-CN" altLang="en-US" sz="1200">
                <a:solidFill>
                  <a:schemeClr val="bg1"/>
                </a:solidFill>
                <a:cs typeface="Arial" panose="020B0604020202020204"/>
                <a:sym typeface="Gill Sans MT" panose="020B0502020104020203" pitchFamily="34" charset="0"/>
              </a:rPr>
              <a:t>专注于大分子生物药生产</a:t>
            </a:r>
            <a:endParaRPr lang="en-US" altLang="zh-CN" sz="1200">
              <a:solidFill>
                <a:schemeClr val="bg1"/>
              </a:solidFill>
              <a:cs typeface="Arial" panose="020B0604020202020204"/>
              <a:sym typeface="Gill Sans MT" panose="020B0502020104020203" pitchFamily="34" charset="0"/>
            </a:endParaRPr>
          </a:p>
          <a:p>
            <a:pPr defTabSz="609600">
              <a:lnSpc>
                <a:spcPct val="150000"/>
              </a:lnSpc>
              <a:spcAft>
                <a:spcPts val="800"/>
              </a:spcAft>
              <a:buClr>
                <a:schemeClr val="accent2"/>
              </a:buClr>
            </a:pPr>
            <a:r>
              <a:rPr lang="zh-CN" altLang="en-US" sz="1200">
                <a:solidFill>
                  <a:schemeClr val="bg1"/>
                </a:solidFill>
                <a:cs typeface="Arial" panose="020B0604020202020204"/>
                <a:sym typeface="Gill Sans MT" panose="020B0502020104020203" pitchFamily="34" charset="0"/>
              </a:rPr>
              <a:t>已获批商业化产能达</a:t>
            </a:r>
            <a:r>
              <a:rPr lang="en-US" altLang="zh-CN" sz="1200" b="1">
                <a:solidFill>
                  <a:schemeClr val="bg1"/>
                </a:solidFill>
                <a:cs typeface="Arial" panose="020B0604020202020204"/>
                <a:sym typeface="Gill Sans MT" panose="020B0502020104020203" pitchFamily="34" charset="0"/>
              </a:rPr>
              <a:t>24,000</a:t>
            </a:r>
            <a:r>
              <a:rPr lang="zh-CN" altLang="en-US" sz="1200" b="1">
                <a:solidFill>
                  <a:schemeClr val="bg1"/>
                </a:solidFill>
                <a:cs typeface="Arial" panose="020B0604020202020204"/>
                <a:sym typeface="Gill Sans MT" panose="020B0502020104020203" pitchFamily="34" charset="0"/>
              </a:rPr>
              <a:t>升</a:t>
            </a:r>
            <a:endParaRPr lang="en-US" altLang="zh-CN" sz="1200" b="1">
              <a:solidFill>
                <a:schemeClr val="bg1"/>
              </a:solidFill>
              <a:cs typeface="Arial" panose="020B0604020202020204"/>
              <a:sym typeface="Gill Sans MT" panose="020B0502020104020203" pitchFamily="34" charset="0"/>
            </a:endParaRPr>
          </a:p>
          <a:p>
            <a:pPr defTabSz="609600">
              <a:lnSpc>
                <a:spcPct val="150000"/>
              </a:lnSpc>
              <a:spcAft>
                <a:spcPts val="800"/>
              </a:spcAft>
              <a:buClr>
                <a:schemeClr val="accent2"/>
              </a:buClr>
            </a:pPr>
            <a:r>
              <a:rPr lang="zh-CN" altLang="en-US" sz="1200">
                <a:solidFill>
                  <a:schemeClr val="bg1"/>
                </a:solidFill>
                <a:cs typeface="Arial" panose="020B0604020202020204"/>
                <a:sym typeface="Gill Sans MT" panose="020B0502020104020203" pitchFamily="34" charset="0"/>
              </a:rPr>
              <a:t>已建成产能</a:t>
            </a:r>
            <a:r>
              <a:rPr lang="en-US" altLang="zh-CN" sz="1200" b="1">
                <a:solidFill>
                  <a:schemeClr val="bg1"/>
                </a:solidFill>
                <a:cs typeface="Arial" panose="020B0604020202020204"/>
                <a:sym typeface="Gill Sans MT" panose="020B0502020104020203" pitchFamily="34" charset="0"/>
              </a:rPr>
              <a:t>65,000</a:t>
            </a:r>
            <a:r>
              <a:rPr lang="zh-CN" altLang="en-US" sz="1200" b="1">
                <a:solidFill>
                  <a:schemeClr val="bg1"/>
                </a:solidFill>
                <a:cs typeface="Arial" panose="020B0604020202020204"/>
                <a:sym typeface="Gill Sans MT" panose="020B0502020104020203" pitchFamily="34" charset="0"/>
              </a:rPr>
              <a:t>升</a:t>
            </a:r>
            <a:endParaRPr lang="en-US" altLang="zh-CN" sz="1200" b="1">
              <a:solidFill>
                <a:schemeClr val="bg1"/>
              </a:solidFill>
              <a:cs typeface="Arial" panose="020B0604020202020204"/>
              <a:sym typeface="Gill Sans MT" panose="020B0502020104020203" pitchFamily="34" charset="0"/>
            </a:endParaRPr>
          </a:p>
          <a:p>
            <a:pPr defTabSz="609600">
              <a:lnSpc>
                <a:spcPct val="150000"/>
              </a:lnSpc>
              <a:spcAft>
                <a:spcPts val="800"/>
              </a:spcAft>
              <a:buClr>
                <a:schemeClr val="accent2"/>
              </a:buClr>
            </a:pPr>
            <a:r>
              <a:rPr lang="zh-CN" altLang="en-US" sz="1200">
                <a:solidFill>
                  <a:schemeClr val="bg1"/>
                </a:solidFill>
                <a:cs typeface="Arial" panose="020B0604020202020204"/>
              </a:rPr>
              <a:t>南园区</a:t>
            </a:r>
            <a:r>
              <a:rPr lang="en-US" altLang="zh-CN" sz="1200">
                <a:solidFill>
                  <a:schemeClr val="bg1"/>
                </a:solidFill>
                <a:cs typeface="Arial" panose="020B0604020202020204"/>
              </a:rPr>
              <a:t>ADC</a:t>
            </a:r>
            <a:r>
              <a:rPr lang="zh-CN" altLang="en-US" sz="1200">
                <a:solidFill>
                  <a:schemeClr val="bg1"/>
                </a:solidFill>
                <a:cs typeface="Arial" panose="020B0604020202020204"/>
              </a:rPr>
              <a:t>生产设施已正式启用</a:t>
            </a:r>
          </a:p>
        </p:txBody>
      </p:sp>
      <p:cxnSp>
        <p:nvCxnSpPr>
          <p:cNvPr id="8" name="Straight Connector 7"/>
          <p:cNvCxnSpPr>
            <a:cxnSpLocks/>
          </p:cNvCxnSpPr>
          <p:nvPr/>
        </p:nvCxnSpPr>
        <p:spPr>
          <a:xfrm>
            <a:off x="5004609" y="2524592"/>
            <a:ext cx="0" cy="3161663"/>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430836" y="3687472"/>
            <a:ext cx="11750771" cy="0"/>
          </a:xfrm>
          <a:prstGeom prst="line">
            <a:avLst/>
          </a:prstGeom>
          <a:ln w="254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Oval 12"/>
          <p:cNvSpPr>
            <a:spLocks noChangeAspect="1"/>
          </p:cNvSpPr>
          <p:nvPr/>
        </p:nvSpPr>
        <p:spPr>
          <a:xfrm>
            <a:off x="4949563" y="3632427"/>
            <a:ext cx="110093" cy="110093"/>
          </a:xfrm>
          <a:prstGeom prst="ellipse">
            <a:avLst/>
          </a:prstGeom>
          <a:solidFill>
            <a:schemeClr val="accent1"/>
          </a:solidFill>
          <a:ln w="12700">
            <a:solidFill>
              <a:srgbClr val="FFFFFF"/>
            </a:solid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cxnSp>
        <p:nvCxnSpPr>
          <p:cNvPr id="14" name="Straight Connector 13"/>
          <p:cNvCxnSpPr>
            <a:cxnSpLocks/>
          </p:cNvCxnSpPr>
          <p:nvPr/>
        </p:nvCxnSpPr>
        <p:spPr>
          <a:xfrm>
            <a:off x="758055" y="2354667"/>
            <a:ext cx="0" cy="3331588"/>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40742" y="4093931"/>
            <a:ext cx="3336641" cy="1220847"/>
          </a:xfrm>
          <a:prstGeom prst="rect">
            <a:avLst/>
          </a:prstGeom>
          <a:noFill/>
        </p:spPr>
        <p:txBody>
          <a:bodyPr wrap="square" rtlCol="0" anchor="t">
            <a:spAutoFit/>
          </a:bodyPr>
          <a:lstStyle/>
          <a:p>
            <a:pPr defTabSz="609600" fontAlgn="base">
              <a:lnSpc>
                <a:spcPct val="150000"/>
              </a:lnSpc>
              <a:spcAft>
                <a:spcPts val="800"/>
              </a:spcAft>
              <a:buClr>
                <a:schemeClr val="accent3"/>
              </a:buClr>
              <a:buSzPct val="120000"/>
              <a:defRPr/>
            </a:pPr>
            <a:r>
              <a:rPr lang="zh-CN" altLang="en-US" sz="1200">
                <a:solidFill>
                  <a:schemeClr val="bg1"/>
                </a:solidFill>
                <a:cs typeface="Arial" panose="020B0604020202020204"/>
                <a:sym typeface="Gill Sans MT" panose="020B0502020104020203" pitchFamily="34" charset="0"/>
              </a:rPr>
              <a:t>符合</a:t>
            </a:r>
            <a:r>
              <a:rPr lang="zh-CN" altLang="en-US" sz="1200" b="1">
                <a:solidFill>
                  <a:schemeClr val="bg1"/>
                </a:solidFill>
                <a:cs typeface="Arial" panose="020B0604020202020204"/>
                <a:sym typeface="Gill Sans MT" panose="020B0502020104020203" pitchFamily="34" charset="0"/>
              </a:rPr>
              <a:t>美国、欧盟和中国</a:t>
            </a:r>
            <a:r>
              <a:rPr lang="zh-CN" altLang="en-US" sz="1200">
                <a:solidFill>
                  <a:schemeClr val="bg1"/>
                </a:solidFill>
                <a:cs typeface="Arial" panose="020B0604020202020204"/>
                <a:sym typeface="Gill Sans MT" panose="020B0502020104020203" pitchFamily="34" charset="0"/>
              </a:rPr>
              <a:t>的</a:t>
            </a:r>
            <a:r>
              <a:rPr lang="en-US" altLang="zh-CN" sz="1200">
                <a:solidFill>
                  <a:schemeClr val="bg1"/>
                </a:solidFill>
                <a:cs typeface="Arial" panose="020B0604020202020204"/>
                <a:sym typeface="Gill Sans MT" panose="020B0502020104020203" pitchFamily="34" charset="0"/>
              </a:rPr>
              <a:t>cGMP</a:t>
            </a:r>
            <a:r>
              <a:rPr lang="zh-CN" altLang="en-US" sz="1200">
                <a:solidFill>
                  <a:schemeClr val="bg1"/>
                </a:solidFill>
                <a:cs typeface="Arial" panose="020B0604020202020204"/>
                <a:sym typeface="Gill Sans MT" panose="020B0502020104020203" pitchFamily="34" charset="0"/>
              </a:rPr>
              <a:t>设计标准</a:t>
            </a:r>
            <a:endParaRPr lang="en-US" altLang="zh-CN" sz="1200">
              <a:solidFill>
                <a:schemeClr val="bg1"/>
              </a:solidFill>
              <a:cs typeface="Arial" panose="020B0604020202020204"/>
              <a:sym typeface="Gill Sans MT" panose="020B0502020104020203" pitchFamily="34" charset="0"/>
            </a:endParaRPr>
          </a:p>
          <a:p>
            <a:pPr defTabSz="609600" fontAlgn="base">
              <a:lnSpc>
                <a:spcPct val="150000"/>
              </a:lnSpc>
              <a:spcAft>
                <a:spcPts val="800"/>
              </a:spcAft>
              <a:buClr>
                <a:schemeClr val="accent3"/>
              </a:buClr>
              <a:buSzPct val="120000"/>
              <a:defRPr/>
            </a:pPr>
            <a:r>
              <a:rPr lang="zh-CN" altLang="en-US" sz="1200" b="1">
                <a:solidFill>
                  <a:schemeClr val="bg1"/>
                </a:solidFill>
                <a:sym typeface="Gill Sans MT" panose="020B0502020104020203" pitchFamily="34" charset="0"/>
              </a:rPr>
              <a:t>商业化规模的</a:t>
            </a:r>
            <a:r>
              <a:rPr lang="zh-CN" altLang="en-US" sz="1200">
                <a:solidFill>
                  <a:schemeClr val="bg1"/>
                </a:solidFill>
                <a:sym typeface="Gill Sans MT" panose="020B0502020104020203" pitchFamily="34" charset="0"/>
              </a:rPr>
              <a:t>小</a:t>
            </a:r>
            <a:r>
              <a:rPr lang="zh-CN" altLang="zh-CN" sz="1200">
                <a:solidFill>
                  <a:schemeClr val="bg1"/>
                </a:solidFill>
                <a:sym typeface="Gill Sans MT" panose="020B0502020104020203" pitchFamily="34" charset="0"/>
              </a:rPr>
              <a:t>分子药物</a:t>
            </a:r>
            <a:r>
              <a:rPr lang="zh-CN" altLang="en-US" sz="1200">
                <a:solidFill>
                  <a:schemeClr val="bg1"/>
                </a:solidFill>
                <a:sym typeface="Gill Sans MT" panose="020B0502020104020203" pitchFamily="34" charset="0"/>
              </a:rPr>
              <a:t>生产基地</a:t>
            </a:r>
          </a:p>
          <a:p>
            <a:pPr defTabSz="609600">
              <a:spcAft>
                <a:spcPts val="800"/>
              </a:spcAft>
              <a:buClr>
                <a:schemeClr val="accent3"/>
              </a:buClr>
              <a:buSzPct val="120000"/>
              <a:defRPr/>
            </a:pPr>
            <a:r>
              <a:rPr lang="zh-CN" altLang="en-US" sz="1200">
                <a:solidFill>
                  <a:schemeClr val="bg1"/>
                </a:solidFill>
                <a:cs typeface="Arial" panose="020B0604020202020204"/>
                <a:sym typeface="Gill Sans MT" panose="020B0502020104020203" pitchFamily="34" charset="0"/>
              </a:rPr>
              <a:t>新建小分子创新药物产业化基地已正式启用，产能提升</a:t>
            </a:r>
            <a:r>
              <a:rPr lang="en-US" altLang="zh-CN" sz="1200">
                <a:solidFill>
                  <a:schemeClr val="bg1"/>
                </a:solidFill>
                <a:cs typeface="Arial" panose="020B0604020202020204"/>
                <a:sym typeface="Gill Sans MT" panose="020B0502020104020203" pitchFamily="34" charset="0"/>
              </a:rPr>
              <a:t>5</a:t>
            </a:r>
            <a:r>
              <a:rPr lang="zh-CN" altLang="en-US" sz="1200">
                <a:solidFill>
                  <a:schemeClr val="bg1"/>
                </a:solidFill>
                <a:cs typeface="Arial" panose="020B0604020202020204"/>
                <a:sym typeface="Gill Sans MT" panose="020B0502020104020203" pitchFamily="34" charset="0"/>
              </a:rPr>
              <a:t>倍以上</a:t>
            </a:r>
            <a:endParaRPr lang="en-US" altLang="zh-CN" sz="1200">
              <a:solidFill>
                <a:schemeClr val="bg1"/>
              </a:solidFill>
              <a:cs typeface="Arial" panose="020B0604020202020204"/>
              <a:sym typeface="Gill Sans MT" panose="020B0502020104020203" pitchFamily="34" charset="0"/>
            </a:endParaRPr>
          </a:p>
        </p:txBody>
      </p:sp>
      <p:sp>
        <p:nvSpPr>
          <p:cNvPr id="21" name="TextBox 20"/>
          <p:cNvSpPr txBox="1"/>
          <p:nvPr/>
        </p:nvSpPr>
        <p:spPr>
          <a:xfrm>
            <a:off x="849102" y="2632323"/>
            <a:ext cx="2280561" cy="584775"/>
          </a:xfrm>
          <a:prstGeom prst="rect">
            <a:avLst/>
          </a:prstGeom>
          <a:noFill/>
        </p:spPr>
        <p:txBody>
          <a:bodyPr wrap="square" rtlCol="0">
            <a:spAutoFit/>
          </a:bodyPr>
          <a:lstStyle/>
          <a:p>
            <a:pPr defTabSz="609600"/>
            <a:r>
              <a:rPr lang="zh-CN" altLang="en-US" sz="1600" b="1">
                <a:solidFill>
                  <a:schemeClr val="bg1"/>
                </a:solidFill>
                <a:cs typeface="Arial" panose="020B0604020202020204" pitchFamily="34" charset="0"/>
                <a:sym typeface="Gill Sans MT" panose="020B0502020104020203" pitchFamily="34" charset="0"/>
              </a:rPr>
              <a:t>苏州</a:t>
            </a:r>
            <a:endParaRPr lang="en-US" altLang="zh-CN" sz="1600" b="1">
              <a:solidFill>
                <a:schemeClr val="bg1"/>
              </a:solidFill>
              <a:cs typeface="Arial" panose="020B0604020202020204" pitchFamily="34" charset="0"/>
              <a:sym typeface="Gill Sans MT" panose="020B0502020104020203" pitchFamily="34" charset="0"/>
            </a:endParaRPr>
          </a:p>
          <a:p>
            <a:pPr defTabSz="609600"/>
            <a:r>
              <a:rPr lang="zh-CN" altLang="en-US" sz="1600" b="1">
                <a:solidFill>
                  <a:schemeClr val="bg1"/>
                </a:solidFill>
                <a:cs typeface="Arial" panose="020B0604020202020204" pitchFamily="34" charset="0"/>
                <a:sym typeface="Gill Sans MT" panose="020B0502020104020203" pitchFamily="34" charset="0"/>
              </a:rPr>
              <a:t>产业化基地</a:t>
            </a:r>
          </a:p>
        </p:txBody>
      </p:sp>
      <p:sp>
        <p:nvSpPr>
          <p:cNvPr id="22" name="TextBox 21"/>
          <p:cNvSpPr txBox="1"/>
          <p:nvPr/>
        </p:nvSpPr>
        <p:spPr>
          <a:xfrm>
            <a:off x="5168794" y="2629345"/>
            <a:ext cx="2236244" cy="584775"/>
          </a:xfrm>
          <a:prstGeom prst="rect">
            <a:avLst/>
          </a:prstGeom>
          <a:noFill/>
        </p:spPr>
        <p:txBody>
          <a:bodyPr wrap="square" rtlCol="0">
            <a:spAutoFit/>
          </a:bodyPr>
          <a:lstStyle/>
          <a:p>
            <a:pPr defTabSz="609600"/>
            <a:r>
              <a:rPr lang="zh-CN" altLang="en-US" sz="1600" b="1">
                <a:solidFill>
                  <a:schemeClr val="bg1"/>
                </a:solidFill>
                <a:cs typeface="Arial" panose="020B0604020202020204" pitchFamily="34" charset="0"/>
                <a:sym typeface="Gill Sans MT" panose="020B0502020104020203" pitchFamily="34" charset="0"/>
              </a:rPr>
              <a:t>广州</a:t>
            </a:r>
            <a:endParaRPr lang="en-US" altLang="zh-CN" sz="1600" b="1">
              <a:solidFill>
                <a:schemeClr val="bg1"/>
              </a:solidFill>
              <a:cs typeface="Arial" panose="020B0604020202020204" pitchFamily="34" charset="0"/>
              <a:sym typeface="Gill Sans MT" panose="020B0502020104020203" pitchFamily="34" charset="0"/>
            </a:endParaRPr>
          </a:p>
          <a:p>
            <a:pPr defTabSz="609600"/>
            <a:r>
              <a:rPr lang="zh-CN" altLang="en-US" sz="1600" b="1">
                <a:solidFill>
                  <a:schemeClr val="bg1"/>
                </a:solidFill>
                <a:cs typeface="Arial" panose="020B0604020202020204" pitchFamily="34" charset="0"/>
                <a:sym typeface="Gill Sans MT" panose="020B0502020104020203" pitchFamily="34" charset="0"/>
              </a:rPr>
              <a:t>生物药生产基地</a:t>
            </a:r>
          </a:p>
        </p:txBody>
      </p:sp>
      <p:sp>
        <p:nvSpPr>
          <p:cNvPr id="25" name="Oval 24"/>
          <p:cNvSpPr>
            <a:spLocks noChangeAspect="1"/>
          </p:cNvSpPr>
          <p:nvPr/>
        </p:nvSpPr>
        <p:spPr>
          <a:xfrm>
            <a:off x="9015655" y="3780116"/>
            <a:ext cx="110093" cy="110093"/>
          </a:xfrm>
          <a:prstGeom prst="ellipse">
            <a:avLst/>
          </a:prstGeom>
          <a:solidFill>
            <a:schemeClr val="accent6"/>
          </a:solidFill>
          <a:ln w="12700">
            <a:solidFill>
              <a:srgbClr val="FFFFFF"/>
            </a:solid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
        <p:nvSpPr>
          <p:cNvPr id="26" name="TextBox 25"/>
          <p:cNvSpPr txBox="1"/>
          <p:nvPr/>
        </p:nvSpPr>
        <p:spPr>
          <a:xfrm>
            <a:off x="9161497" y="4325253"/>
            <a:ext cx="2695223" cy="584775"/>
          </a:xfrm>
          <a:prstGeom prst="rect">
            <a:avLst/>
          </a:prstGeom>
          <a:noFill/>
        </p:spPr>
        <p:txBody>
          <a:bodyPr wrap="square" rtlCol="0">
            <a:spAutoFit/>
          </a:bodyPr>
          <a:lstStyle/>
          <a:p>
            <a:pPr defTabSz="609600"/>
            <a:r>
              <a:rPr lang="zh-CN" altLang="en-US" sz="1600" b="1">
                <a:solidFill>
                  <a:schemeClr val="bg1"/>
                </a:solidFill>
                <a:cs typeface="Arial" panose="020B0604020202020204" pitchFamily="34" charset="0"/>
                <a:sym typeface="Gill Sans MT" panose="020B0502020104020203" pitchFamily="34" charset="0"/>
              </a:rPr>
              <a:t>新泽西州霍普韦尔生产基地及临床研发中心</a:t>
            </a:r>
          </a:p>
        </p:txBody>
      </p:sp>
      <p:sp>
        <p:nvSpPr>
          <p:cNvPr id="27" name="TextBox 26"/>
          <p:cNvSpPr txBox="1"/>
          <p:nvPr/>
        </p:nvSpPr>
        <p:spPr>
          <a:xfrm>
            <a:off x="9097106" y="2176150"/>
            <a:ext cx="2504343" cy="461665"/>
          </a:xfrm>
          <a:prstGeom prst="rect">
            <a:avLst/>
          </a:prstGeom>
          <a:noFill/>
        </p:spPr>
        <p:txBody>
          <a:bodyPr wrap="square" rtlCol="0" anchor="t">
            <a:spAutoFit/>
          </a:bodyPr>
          <a:lstStyle/>
          <a:p>
            <a:pPr defTabSz="609600">
              <a:spcAft>
                <a:spcPts val="800"/>
              </a:spcAft>
              <a:buClr>
                <a:schemeClr val="accent1"/>
              </a:buClr>
            </a:pPr>
            <a:r>
              <a:rPr lang="zh-CN" altLang="en-US" sz="1200">
                <a:solidFill>
                  <a:schemeClr val="bg1"/>
                </a:solidFill>
                <a:cs typeface="Arial" panose="020B0604020202020204" pitchFamily="34" charset="0"/>
                <a:sym typeface="Gill Sans MT" panose="020B0502020104020203" pitchFamily="34" charset="0"/>
              </a:rPr>
              <a:t>涵盖生物制剂生产基地、临床研发中心和药物警戒创新中心 </a:t>
            </a:r>
          </a:p>
        </p:txBody>
      </p:sp>
      <p:sp>
        <p:nvSpPr>
          <p:cNvPr id="5" name="Oval 4"/>
          <p:cNvSpPr/>
          <p:nvPr/>
        </p:nvSpPr>
        <p:spPr>
          <a:xfrm>
            <a:off x="9036265" y="2290669"/>
            <a:ext cx="56287" cy="56287"/>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ym typeface="Gill Sans MT" panose="020B0502020104020203" pitchFamily="34" charset="0"/>
            </a:endParaRPr>
          </a:p>
        </p:txBody>
      </p:sp>
      <p:sp>
        <p:nvSpPr>
          <p:cNvPr id="10" name="Oval 9"/>
          <p:cNvSpPr>
            <a:spLocks noChangeAspect="1"/>
          </p:cNvSpPr>
          <p:nvPr/>
        </p:nvSpPr>
        <p:spPr>
          <a:xfrm>
            <a:off x="703009" y="3632427"/>
            <a:ext cx="110093" cy="110093"/>
          </a:xfrm>
          <a:prstGeom prst="ellipse">
            <a:avLst/>
          </a:prstGeom>
          <a:solidFill>
            <a:schemeClr val="accent3"/>
          </a:solidFill>
          <a:ln w="12700">
            <a:solidFill>
              <a:srgbClr val="FFFFFF"/>
            </a:solid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
        <p:nvSpPr>
          <p:cNvPr id="32" name="Oval 9"/>
          <p:cNvSpPr>
            <a:spLocks noChangeAspect="1"/>
          </p:cNvSpPr>
          <p:nvPr/>
        </p:nvSpPr>
        <p:spPr>
          <a:xfrm>
            <a:off x="724415" y="4194011"/>
            <a:ext cx="70732" cy="70732"/>
          </a:xfrm>
          <a:prstGeom prst="ellipse">
            <a:avLst/>
          </a:prstGeom>
          <a:solidFill>
            <a:schemeClr val="accent3"/>
          </a:solidFill>
          <a:ln w="6350">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
        <p:nvSpPr>
          <p:cNvPr id="33" name="Oval 9"/>
          <p:cNvSpPr>
            <a:spLocks noChangeAspect="1"/>
          </p:cNvSpPr>
          <p:nvPr/>
        </p:nvSpPr>
        <p:spPr>
          <a:xfrm>
            <a:off x="724415" y="4639628"/>
            <a:ext cx="70732" cy="70732"/>
          </a:xfrm>
          <a:prstGeom prst="ellipse">
            <a:avLst/>
          </a:prstGeom>
          <a:solidFill>
            <a:schemeClr val="accent3"/>
          </a:solidFill>
          <a:ln w="6350">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
        <p:nvSpPr>
          <p:cNvPr id="36" name="Oval 9"/>
          <p:cNvSpPr>
            <a:spLocks noChangeAspect="1"/>
          </p:cNvSpPr>
          <p:nvPr/>
        </p:nvSpPr>
        <p:spPr>
          <a:xfrm>
            <a:off x="724415" y="5041086"/>
            <a:ext cx="70732" cy="70732"/>
          </a:xfrm>
          <a:prstGeom prst="ellipse">
            <a:avLst/>
          </a:prstGeom>
          <a:solidFill>
            <a:schemeClr val="accent3"/>
          </a:solidFill>
          <a:ln w="6350">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
        <p:nvSpPr>
          <p:cNvPr id="40" name="Oval 9"/>
          <p:cNvSpPr>
            <a:spLocks noChangeAspect="1"/>
          </p:cNvSpPr>
          <p:nvPr/>
        </p:nvSpPr>
        <p:spPr>
          <a:xfrm>
            <a:off x="4980130" y="4152783"/>
            <a:ext cx="70732" cy="70732"/>
          </a:xfrm>
          <a:prstGeom prst="ellipse">
            <a:avLst/>
          </a:prstGeom>
          <a:solidFill>
            <a:srgbClr val="71C5E7"/>
          </a:solidFill>
          <a:ln w="6350">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
        <p:nvSpPr>
          <p:cNvPr id="41" name="Oval 9"/>
          <p:cNvSpPr>
            <a:spLocks noChangeAspect="1"/>
          </p:cNvSpPr>
          <p:nvPr/>
        </p:nvSpPr>
        <p:spPr>
          <a:xfrm>
            <a:off x="4980130" y="4596151"/>
            <a:ext cx="70732" cy="70732"/>
          </a:xfrm>
          <a:prstGeom prst="ellipse">
            <a:avLst/>
          </a:prstGeom>
          <a:solidFill>
            <a:srgbClr val="71C5E7"/>
          </a:solidFill>
          <a:ln w="6350">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
        <p:nvSpPr>
          <p:cNvPr id="2" name="标题 1"/>
          <p:cNvSpPr>
            <a:spLocks noGrp="1"/>
          </p:cNvSpPr>
          <p:nvPr>
            <p:ph type="ctrTitle"/>
          </p:nvPr>
        </p:nvSpPr>
        <p:spPr>
          <a:xfrm>
            <a:off x="430837" y="155058"/>
            <a:ext cx="9822142" cy="725482"/>
          </a:xfrm>
        </p:spPr>
        <p:txBody>
          <a:bodyPr/>
          <a:lstStyle/>
          <a:p>
            <a:r>
              <a:rPr lang="zh-CN" altLang="en-US">
                <a:solidFill>
                  <a:srgbClr val="313F48"/>
                </a:solidFill>
                <a:latin typeface="+mj-ea"/>
                <a:cs typeface="Arial" panose="020B0604020202020204"/>
                <a:sym typeface="Gill Sans MT" panose="020B0502020104020203" pitchFamily="34" charset="0"/>
              </a:rPr>
              <a:t>完备</a:t>
            </a:r>
            <a:r>
              <a:rPr lang="zh-CN" altLang="en-US" b="1">
                <a:solidFill>
                  <a:srgbClr val="313F48"/>
                </a:solidFill>
                <a:latin typeface="+mj-ea"/>
                <a:cs typeface="Arial" panose="020B0604020202020204"/>
                <a:sym typeface="Gill Sans MT" panose="020B0502020104020203" pitchFamily="34" charset="0"/>
              </a:rPr>
              <a:t>的全球生产供应能力，为当下和未来发展提供保障</a:t>
            </a:r>
            <a:endParaRPr lang="zh-CN" altLang="en-US">
              <a:latin typeface="+mj-ea"/>
            </a:endParaRPr>
          </a:p>
        </p:txBody>
      </p:sp>
      <p:sp>
        <p:nvSpPr>
          <p:cNvPr id="43" name="Oval 9"/>
          <p:cNvSpPr>
            <a:spLocks noChangeAspect="1"/>
          </p:cNvSpPr>
          <p:nvPr/>
        </p:nvSpPr>
        <p:spPr>
          <a:xfrm>
            <a:off x="4982574" y="5007459"/>
            <a:ext cx="70732" cy="70732"/>
          </a:xfrm>
          <a:prstGeom prst="ellipse">
            <a:avLst/>
          </a:prstGeom>
          <a:solidFill>
            <a:srgbClr val="71C5E7"/>
          </a:solidFill>
          <a:ln w="6350">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
        <p:nvSpPr>
          <p:cNvPr id="54" name="TextBox 26"/>
          <p:cNvSpPr txBox="1"/>
          <p:nvPr/>
        </p:nvSpPr>
        <p:spPr>
          <a:xfrm>
            <a:off x="9092552" y="2846245"/>
            <a:ext cx="2137768" cy="461665"/>
          </a:xfrm>
          <a:prstGeom prst="rect">
            <a:avLst/>
          </a:prstGeom>
          <a:noFill/>
        </p:spPr>
        <p:txBody>
          <a:bodyPr wrap="square" rtlCol="0" anchor="t">
            <a:spAutoFit/>
          </a:bodyPr>
          <a:lstStyle/>
          <a:p>
            <a:pPr defTabSz="609600">
              <a:spcAft>
                <a:spcPts val="800"/>
              </a:spcAft>
              <a:buClr>
                <a:schemeClr val="accent1"/>
              </a:buClr>
            </a:pPr>
            <a:r>
              <a:rPr lang="zh-CN" altLang="en-US" sz="1200">
                <a:solidFill>
                  <a:schemeClr val="bg1"/>
                </a:solidFill>
                <a:cs typeface="Arial" panose="020B0604020202020204" pitchFamily="34" charset="0"/>
                <a:sym typeface="Gill Sans MT" panose="020B0502020104020203" pitchFamily="34" charset="0"/>
              </a:rPr>
              <a:t>预留</a:t>
            </a:r>
            <a:r>
              <a:rPr lang="zh-CN" altLang="en-US" sz="1200" b="1">
                <a:solidFill>
                  <a:schemeClr val="bg1"/>
                </a:solidFill>
                <a:cs typeface="Arial" panose="020B0604020202020204" pitchFamily="34" charset="0"/>
                <a:sym typeface="Gill Sans MT" panose="020B0502020104020203" pitchFamily="34" charset="0"/>
              </a:rPr>
              <a:t>约</a:t>
            </a:r>
            <a:r>
              <a:rPr lang="en-US" altLang="zh-CN" sz="1200" b="1">
                <a:solidFill>
                  <a:schemeClr val="bg1"/>
                </a:solidFill>
                <a:cs typeface="Arial" panose="020B0604020202020204" pitchFamily="34" charset="0"/>
                <a:sym typeface="Gill Sans MT" panose="020B0502020104020203" pitchFamily="34" charset="0"/>
              </a:rPr>
              <a:t>9.3</a:t>
            </a:r>
            <a:r>
              <a:rPr lang="zh-CN" altLang="en-US" sz="1200" b="1">
                <a:solidFill>
                  <a:schemeClr val="bg1"/>
                </a:solidFill>
                <a:cs typeface="Arial" panose="020B0604020202020204" pitchFamily="34" charset="0"/>
                <a:sym typeface="Gill Sans MT" panose="020B0502020104020203" pitchFamily="34" charset="0"/>
              </a:rPr>
              <a:t>万平方米</a:t>
            </a:r>
            <a:r>
              <a:rPr lang="zh-CN" altLang="en-US" sz="1200">
                <a:solidFill>
                  <a:schemeClr val="bg1"/>
                </a:solidFill>
                <a:cs typeface="Arial" panose="020B0604020202020204" pitchFamily="34" charset="0"/>
                <a:sym typeface="Gill Sans MT" panose="020B0502020104020203" pitchFamily="34" charset="0"/>
              </a:rPr>
              <a:t>的可开发地产用于未来的进一步拓展</a:t>
            </a:r>
          </a:p>
        </p:txBody>
      </p:sp>
      <p:sp>
        <p:nvSpPr>
          <p:cNvPr id="55" name="Oval 4"/>
          <p:cNvSpPr/>
          <p:nvPr/>
        </p:nvSpPr>
        <p:spPr>
          <a:xfrm>
            <a:off x="9042543" y="1859692"/>
            <a:ext cx="56287" cy="56287"/>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ym typeface="Gill Sans MT" panose="020B0502020104020203" pitchFamily="34" charset="0"/>
            </a:endParaRPr>
          </a:p>
        </p:txBody>
      </p:sp>
      <p:sp>
        <p:nvSpPr>
          <p:cNvPr id="3" name="TextBox 26">
            <a:extLst>
              <a:ext uri="{FF2B5EF4-FFF2-40B4-BE49-F238E27FC236}">
                <a16:creationId xmlns:a16="http://schemas.microsoft.com/office/drawing/2014/main" id="{2A1B786C-A963-2154-84E6-4965DD09234B}"/>
              </a:ext>
            </a:extLst>
          </p:cNvPr>
          <p:cNvSpPr txBox="1"/>
          <p:nvPr/>
        </p:nvSpPr>
        <p:spPr>
          <a:xfrm>
            <a:off x="9097106" y="1723036"/>
            <a:ext cx="1995485" cy="276999"/>
          </a:xfrm>
          <a:prstGeom prst="rect">
            <a:avLst/>
          </a:prstGeom>
          <a:noFill/>
        </p:spPr>
        <p:txBody>
          <a:bodyPr wrap="square" rtlCol="0" anchor="t">
            <a:spAutoFit/>
          </a:bodyPr>
          <a:lstStyle/>
          <a:p>
            <a:pPr defTabSz="609600">
              <a:spcAft>
                <a:spcPts val="800"/>
              </a:spcAft>
              <a:buClr>
                <a:schemeClr val="accent1"/>
              </a:buClr>
            </a:pPr>
            <a:r>
              <a:rPr lang="en-US" altLang="zh-CN" sz="1200">
                <a:solidFill>
                  <a:schemeClr val="bg1"/>
                </a:solidFill>
                <a:cs typeface="Arial" panose="020B0604020202020204" pitchFamily="34" charset="0"/>
                <a:sym typeface="Gill Sans MT" panose="020B0502020104020203" pitchFamily="34" charset="0"/>
              </a:rPr>
              <a:t>2024</a:t>
            </a:r>
            <a:r>
              <a:rPr lang="zh-CN" altLang="en-US" sz="1200">
                <a:solidFill>
                  <a:schemeClr val="bg1"/>
                </a:solidFill>
                <a:cs typeface="Arial" panose="020B0604020202020204" pitchFamily="34" charset="0"/>
                <a:sym typeface="Gill Sans MT" panose="020B0502020104020203" pitchFamily="34" charset="0"/>
              </a:rPr>
              <a:t>年</a:t>
            </a:r>
            <a:r>
              <a:rPr lang="en-US" altLang="zh-CN" sz="1200">
                <a:solidFill>
                  <a:schemeClr val="bg1"/>
                </a:solidFill>
                <a:cs typeface="Arial" panose="020B0604020202020204" pitchFamily="34" charset="0"/>
                <a:sym typeface="Gill Sans MT" panose="020B0502020104020203" pitchFamily="34" charset="0"/>
              </a:rPr>
              <a:t>7</a:t>
            </a:r>
            <a:r>
              <a:rPr lang="zh-CN" altLang="en-US" sz="1200">
                <a:solidFill>
                  <a:schemeClr val="bg1"/>
                </a:solidFill>
                <a:cs typeface="Arial" panose="020B0604020202020204" pitchFamily="34" charset="0"/>
                <a:sym typeface="Gill Sans MT" panose="020B0502020104020203" pitchFamily="34" charset="0"/>
              </a:rPr>
              <a:t>月投入运营</a:t>
            </a:r>
          </a:p>
        </p:txBody>
      </p:sp>
      <p:sp>
        <p:nvSpPr>
          <p:cNvPr id="23" name="Oval 4">
            <a:extLst>
              <a:ext uri="{FF2B5EF4-FFF2-40B4-BE49-F238E27FC236}">
                <a16:creationId xmlns:a16="http://schemas.microsoft.com/office/drawing/2014/main" id="{BF9CCD70-9451-37BA-3C0C-837B88F5AC94}"/>
              </a:ext>
            </a:extLst>
          </p:cNvPr>
          <p:cNvSpPr/>
          <p:nvPr/>
        </p:nvSpPr>
        <p:spPr>
          <a:xfrm>
            <a:off x="9036265" y="2976837"/>
            <a:ext cx="56287" cy="56287"/>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ym typeface="Gill Sans MT" panose="020B0502020104020203" pitchFamily="34" charset="0"/>
            </a:endParaRPr>
          </a:p>
        </p:txBody>
      </p:sp>
      <p:pic>
        <p:nvPicPr>
          <p:cNvPr id="28" name="Picture 7">
            <a:extLst>
              <a:ext uri="{FF2B5EF4-FFF2-40B4-BE49-F238E27FC236}">
                <a16:creationId xmlns:a16="http://schemas.microsoft.com/office/drawing/2014/main" id="{BE1BE626-D75F-00CE-7C23-1DF9AF7357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15655" y="5025784"/>
            <a:ext cx="1420780" cy="982710"/>
          </a:xfrm>
          <a:prstGeom prst="roundRect">
            <a:avLst>
              <a:gd name="adj" fmla="val 4277"/>
            </a:avLst>
          </a:prstGeom>
        </p:spPr>
      </p:pic>
      <p:pic>
        <p:nvPicPr>
          <p:cNvPr id="11" name="Picture 2">
            <a:extLst>
              <a:ext uri="{FF2B5EF4-FFF2-40B4-BE49-F238E27FC236}">
                <a16:creationId xmlns:a16="http://schemas.microsoft.com/office/drawing/2014/main" id="{30C8325E-F7E3-486E-C547-00A718E7C5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44" t="798" r="1" b="7211"/>
          <a:stretch/>
        </p:blipFill>
        <p:spPr bwMode="auto">
          <a:xfrm>
            <a:off x="768943" y="1569592"/>
            <a:ext cx="1419381" cy="962583"/>
          </a:xfrm>
          <a:prstGeom prst="roundRect">
            <a:avLst>
              <a:gd name="adj" fmla="val 4277"/>
            </a:avLst>
          </a:prstGeom>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34420F19-F1AA-1036-FADE-47C78D14B44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49563" y="1566844"/>
            <a:ext cx="1532529" cy="968078"/>
          </a:xfrm>
          <a:prstGeom prst="roundRect">
            <a:avLst>
              <a:gd name="adj" fmla="val 4277"/>
            </a:avLst>
          </a:prstGeom>
          <a:extLst>
            <a:ext uri="{909E8E84-426E-40DD-AFC4-6F175D3DCCD1}">
              <a14:hiddenFill xmlns:a14="http://schemas.microsoft.com/office/drawing/2010/main">
                <a:solidFill>
                  <a:srgbClr val="FFFFFF"/>
                </a:solidFill>
              </a14:hiddenFill>
            </a:ext>
          </a:extLst>
        </p:spPr>
      </p:pic>
      <p:sp>
        <p:nvSpPr>
          <p:cNvPr id="15" name="Oval 9">
            <a:extLst>
              <a:ext uri="{FF2B5EF4-FFF2-40B4-BE49-F238E27FC236}">
                <a16:creationId xmlns:a16="http://schemas.microsoft.com/office/drawing/2014/main" id="{626366C8-5435-13D3-7806-3B53B58C1E72}"/>
              </a:ext>
            </a:extLst>
          </p:cNvPr>
          <p:cNvSpPr>
            <a:spLocks noChangeAspect="1"/>
          </p:cNvSpPr>
          <p:nvPr/>
        </p:nvSpPr>
        <p:spPr>
          <a:xfrm>
            <a:off x="4973273" y="5413891"/>
            <a:ext cx="70732" cy="70732"/>
          </a:xfrm>
          <a:prstGeom prst="ellipse">
            <a:avLst/>
          </a:prstGeom>
          <a:solidFill>
            <a:srgbClr val="71C5E7"/>
          </a:solidFill>
          <a:ln w="6350">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a:solidFill>
                <a:srgbClr val="FFFFFF"/>
              </a:solidFill>
              <a:cs typeface="Arial" panose="020B0604020202020204" pitchFamily="34" charset="0"/>
              <a:sym typeface="Gill Sans MT" panose="020B05020201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桌子, 蛋糕, 男人, 站&#10;&#10;描述已自动生成">
            <a:extLst>
              <a:ext uri="{FF2B5EF4-FFF2-40B4-BE49-F238E27FC236}">
                <a16:creationId xmlns:a16="http://schemas.microsoft.com/office/drawing/2014/main" id="{49A466EE-23D6-E53D-69FF-EDB46CDD3F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5"/>
          <a:stretch/>
        </p:blipFill>
        <p:spPr>
          <a:xfrm>
            <a:off x="430836" y="1426330"/>
            <a:ext cx="11761164" cy="3555246"/>
          </a:xfrm>
          <a:prstGeom prst="rect">
            <a:avLst/>
          </a:prstGeom>
        </p:spPr>
      </p:pic>
      <p:sp>
        <p:nvSpPr>
          <p:cNvPr id="46" name="矩形 45"/>
          <p:cNvSpPr/>
          <p:nvPr/>
        </p:nvSpPr>
        <p:spPr>
          <a:xfrm>
            <a:off x="430836" y="1426330"/>
            <a:ext cx="11761164" cy="3555245"/>
          </a:xfrm>
          <a:prstGeom prst="rect">
            <a:avLst/>
          </a:prstGeom>
          <a:gradFill flip="none" rotWithShape="1">
            <a:gsLst>
              <a:gs pos="0">
                <a:schemeClr val="accent1">
                  <a:alpha val="84000"/>
                </a:schemeClr>
              </a:gs>
              <a:gs pos="56000">
                <a:schemeClr val="accent1">
                  <a:lumMod val="75000"/>
                  <a:alpha val="85000"/>
                </a:schemeClr>
              </a:gs>
              <a:gs pos="100000">
                <a:schemeClr val="accent1">
                  <a:lumMod val="75000"/>
                  <a:alpha val="6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latin typeface="Gill Sans MT" panose="020B0502020104020203" pitchFamily="34" charset="0"/>
              <a:ea typeface="思源黑体" panose="020B0500000000090000" pitchFamily="34" charset="-122"/>
              <a:sym typeface="Gill Sans MT" panose="020B0502020104020203" pitchFamily="34" charset="0"/>
            </a:endParaRPr>
          </a:p>
        </p:txBody>
      </p:sp>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840971" y="2082366"/>
            <a:ext cx="3264927" cy="2095286"/>
          </a:xfrm>
          <a:prstGeom prst="rect">
            <a:avLst/>
          </a:prstGeom>
          <a:effectLst>
            <a:outerShdw blurRad="127000" sx="102000" sy="102000" algn="ctr" rotWithShape="0">
              <a:prstClr val="black">
                <a:alpha val="15000"/>
              </a:prstClr>
            </a:outerShdw>
          </a:effectLst>
        </p:spPr>
      </p:pic>
      <p:grpSp>
        <p:nvGrpSpPr>
          <p:cNvPr id="15" name="组合 14"/>
          <p:cNvGrpSpPr/>
          <p:nvPr/>
        </p:nvGrpSpPr>
        <p:grpSpPr>
          <a:xfrm>
            <a:off x="1958520" y="5386586"/>
            <a:ext cx="416074" cy="416074"/>
            <a:chOff x="7506287" y="1152588"/>
            <a:chExt cx="457344" cy="457344"/>
          </a:xfrm>
          <a:solidFill>
            <a:schemeClr val="bg1"/>
          </a:solidFill>
        </p:grpSpPr>
        <p:sp>
          <p:nvSpPr>
            <p:cNvPr id="30" name="椭圆 49"/>
            <p:cNvSpPr/>
            <p:nvPr/>
          </p:nvSpPr>
          <p:spPr>
            <a:xfrm>
              <a:off x="7506287" y="1152588"/>
              <a:ext cx="457344" cy="457344"/>
            </a:xfrm>
            <a:prstGeom prst="ellipse">
              <a:avLst/>
            </a:prstGeom>
            <a:grpFill/>
            <a:ln w="9525" cap="flat" cmpd="sng" algn="ctr">
              <a:solidFill>
                <a:srgbClr val="FFFFFF"/>
              </a:solidFill>
              <a:prstDash val="solid"/>
              <a:miter lim="800000"/>
            </a:ln>
            <a:effectLst>
              <a:outerShdw blurRad="190500" dist="76200" dir="2700000" algn="tl" rotWithShape="0">
                <a:prstClr val="black">
                  <a:alpha val="15000"/>
                </a:prstClr>
              </a:outerShdw>
            </a:effectLst>
          </p:spPr>
          <p:txBody>
            <a:bodyPr rtlCol="0" anchor="ctr"/>
            <a:lstStyle/>
            <a:p>
              <a:pPr algn="ctr" defTabSz="685800"/>
              <a:endParaRPr lang="zh-CN" altLang="en-US" sz="1400" kern="0">
                <a:solidFill>
                  <a:schemeClr val="bg1"/>
                </a:solidFill>
                <a:sym typeface="Gill Sans MT" panose="020B0502020104020203" pitchFamily="34" charset="0"/>
              </a:endParaRPr>
            </a:p>
          </p:txBody>
        </p:sp>
        <p:sp>
          <p:nvSpPr>
            <p:cNvPr id="31" name="select-an-objecto-tool_19992"/>
            <p:cNvSpPr/>
            <p:nvPr/>
          </p:nvSpPr>
          <p:spPr>
            <a:xfrm>
              <a:off x="7605375" y="1248691"/>
              <a:ext cx="259169" cy="265138"/>
            </a:xfrm>
            <a:custGeom>
              <a:avLst/>
              <a:gdLst>
                <a:gd name="T0" fmla="*/ 7739 w 8864"/>
                <a:gd name="T1" fmla="*/ 2307 h 9067"/>
                <a:gd name="T2" fmla="*/ 8162 w 8864"/>
                <a:gd name="T3" fmla="*/ 1699 h 9067"/>
                <a:gd name="T4" fmla="*/ 4075 w 8864"/>
                <a:gd name="T5" fmla="*/ 0 h 9067"/>
                <a:gd name="T6" fmla="*/ 4075 w 8864"/>
                <a:gd name="T7" fmla="*/ 2030 h 9067"/>
                <a:gd name="T8" fmla="*/ 3989 w 8864"/>
                <a:gd name="T9" fmla="*/ 2590 h 9067"/>
                <a:gd name="T10" fmla="*/ 3040 w 8864"/>
                <a:gd name="T11" fmla="*/ 3637 h 9067"/>
                <a:gd name="T12" fmla="*/ 3290 w 8864"/>
                <a:gd name="T13" fmla="*/ 3414 h 9067"/>
                <a:gd name="T14" fmla="*/ 4415 w 8864"/>
                <a:gd name="T15" fmla="*/ 2305 h 9067"/>
                <a:gd name="T16" fmla="*/ 7489 w 8864"/>
                <a:gd name="T17" fmla="*/ 2305 h 9067"/>
                <a:gd name="T18" fmla="*/ 8614 w 8864"/>
                <a:gd name="T19" fmla="*/ 3414 h 9067"/>
                <a:gd name="T20" fmla="*/ 4608 w 8864"/>
                <a:gd name="T21" fmla="*/ 4557 h 9067"/>
                <a:gd name="T22" fmla="*/ 8613 w 8864"/>
                <a:gd name="T23" fmla="*/ 7000 h 9067"/>
                <a:gd name="T24" fmla="*/ 4037 w 8864"/>
                <a:gd name="T25" fmla="*/ 8417 h 9067"/>
                <a:gd name="T26" fmla="*/ 3289 w 8864"/>
                <a:gd name="T27" fmla="*/ 4242 h 9067"/>
                <a:gd name="T28" fmla="*/ 3039 w 8864"/>
                <a:gd name="T29" fmla="*/ 7152 h 9067"/>
                <a:gd name="T30" fmla="*/ 1930 w 8864"/>
                <a:gd name="T31" fmla="*/ 9067 h 9067"/>
                <a:gd name="T32" fmla="*/ 8147 w 8864"/>
                <a:gd name="T33" fmla="*/ 8665 h 9067"/>
                <a:gd name="T34" fmla="*/ 8549 w 8864"/>
                <a:gd name="T35" fmla="*/ 2907 h 9067"/>
                <a:gd name="T36" fmla="*/ 5309 w 8864"/>
                <a:gd name="T37" fmla="*/ 1781 h 9067"/>
                <a:gd name="T38" fmla="*/ 4789 w 8864"/>
                <a:gd name="T39" fmla="*/ 1780 h 9067"/>
                <a:gd name="T40" fmla="*/ 4789 w 8864"/>
                <a:gd name="T41" fmla="*/ 250 h 9067"/>
                <a:gd name="T42" fmla="*/ 5829 w 8864"/>
                <a:gd name="T43" fmla="*/ 250 h 9067"/>
                <a:gd name="T44" fmla="*/ 5559 w 8864"/>
                <a:gd name="T45" fmla="*/ 250 h 9067"/>
                <a:gd name="T46" fmla="*/ 6350 w 8864"/>
                <a:gd name="T47" fmla="*/ 1781 h 9067"/>
                <a:gd name="T48" fmla="*/ 6600 w 8864"/>
                <a:gd name="T49" fmla="*/ 250 h 9067"/>
                <a:gd name="T50" fmla="*/ 6600 w 8864"/>
                <a:gd name="T51" fmla="*/ 1781 h 9067"/>
                <a:gd name="T52" fmla="*/ 7390 w 8864"/>
                <a:gd name="T53" fmla="*/ 250 h 9067"/>
                <a:gd name="T54" fmla="*/ 7120 w 8864"/>
                <a:gd name="T55" fmla="*/ 250 h 9067"/>
                <a:gd name="T56" fmla="*/ 7829 w 8864"/>
                <a:gd name="T57" fmla="*/ 1780 h 9067"/>
                <a:gd name="T58" fmla="*/ 7830 w 8864"/>
                <a:gd name="T59" fmla="*/ 250 h 9067"/>
                <a:gd name="T60" fmla="*/ 3993 w 8864"/>
                <a:gd name="T61" fmla="*/ 1698 h 9067"/>
                <a:gd name="T62" fmla="*/ 4269 w 8864"/>
                <a:gd name="T63" fmla="*/ 250 h 9067"/>
                <a:gd name="T64" fmla="*/ 4075 w 8864"/>
                <a:gd name="T65" fmla="*/ 1780 h 9067"/>
                <a:gd name="T66" fmla="*/ 2550 w 8864"/>
                <a:gd name="T67" fmla="*/ 7402 h 9067"/>
                <a:gd name="T68" fmla="*/ 1223 w 8864"/>
                <a:gd name="T69" fmla="*/ 8109 h 9067"/>
                <a:gd name="T70" fmla="*/ 2802 w 8864"/>
                <a:gd name="T71" fmla="*/ 7402 h 9067"/>
                <a:gd name="T72" fmla="*/ 3238 w 8864"/>
                <a:gd name="T73" fmla="*/ 7410 h 9067"/>
                <a:gd name="T74" fmla="*/ 5192 w 8864"/>
                <a:gd name="T75" fmla="*/ 6750 h 9067"/>
                <a:gd name="T76" fmla="*/ 5192 w 8864"/>
                <a:gd name="T77" fmla="*/ 4223 h 9067"/>
                <a:gd name="T78" fmla="*/ 5192 w 8864"/>
                <a:gd name="T79" fmla="*/ 6749 h 9067"/>
                <a:gd name="T80" fmla="*/ 945 w 8864"/>
                <a:gd name="T81" fmla="*/ 5186 h 9067"/>
                <a:gd name="T82" fmla="*/ 1890 w 8864"/>
                <a:gd name="T83" fmla="*/ 6132 h 9067"/>
                <a:gd name="T84" fmla="*/ 358 w 8864"/>
                <a:gd name="T85" fmla="*/ 6503 h 9067"/>
                <a:gd name="T86" fmla="*/ 945 w 8864"/>
                <a:gd name="T87" fmla="*/ 6827 h 9067"/>
                <a:gd name="T88" fmla="*/ 1640 w 8864"/>
                <a:gd name="T89" fmla="*/ 6131 h 9067"/>
                <a:gd name="T90" fmla="*/ 7665 w 8864"/>
                <a:gd name="T91" fmla="*/ 4793 h 9067"/>
                <a:gd name="T92" fmla="*/ 6072 w 8864"/>
                <a:gd name="T93" fmla="*/ 4819 h 9067"/>
                <a:gd name="T94" fmla="*/ 5502 w 8864"/>
                <a:gd name="T95" fmla="*/ 5477 h 9067"/>
                <a:gd name="T96" fmla="*/ 5879 w 8864"/>
                <a:gd name="T97" fmla="*/ 6195 h 9067"/>
                <a:gd name="T98" fmla="*/ 7479 w 8864"/>
                <a:gd name="T99" fmla="*/ 6152 h 9067"/>
                <a:gd name="T100" fmla="*/ 7968 w 8864"/>
                <a:gd name="T101" fmla="*/ 5494 h 9067"/>
                <a:gd name="T102" fmla="*/ 7795 w 8864"/>
                <a:gd name="T103" fmla="*/ 5753 h 9067"/>
                <a:gd name="T104" fmla="*/ 7403 w 8864"/>
                <a:gd name="T105" fmla="*/ 5780 h 9067"/>
                <a:gd name="T106" fmla="*/ 6149 w 8864"/>
                <a:gd name="T107" fmla="*/ 5769 h 9067"/>
                <a:gd name="T108" fmla="*/ 5745 w 8864"/>
                <a:gd name="T109" fmla="*/ 5583 h 9067"/>
                <a:gd name="T110" fmla="*/ 5754 w 8864"/>
                <a:gd name="T111" fmla="*/ 5085 h 9067"/>
                <a:gd name="T112" fmla="*/ 6098 w 8864"/>
                <a:gd name="T113" fmla="*/ 5200 h 9067"/>
                <a:gd name="T114" fmla="*/ 7343 w 8864"/>
                <a:gd name="T115" fmla="*/ 5225 h 9067"/>
                <a:gd name="T116" fmla="*/ 7730 w 8864"/>
                <a:gd name="T117" fmla="*/ 5375 h 9067"/>
                <a:gd name="T118" fmla="*/ 3165 w 8864"/>
                <a:gd name="T119" fmla="*/ 3939 h 9067"/>
                <a:gd name="T120" fmla="*/ 3279 w 8864"/>
                <a:gd name="T121" fmla="*/ 3939 h 9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64" h="9067">
                  <a:moveTo>
                    <a:pt x="8549" y="2907"/>
                  </a:moveTo>
                  <a:lnTo>
                    <a:pt x="7915" y="2592"/>
                  </a:lnTo>
                  <a:cubicBezTo>
                    <a:pt x="7807" y="2538"/>
                    <a:pt x="7739" y="2428"/>
                    <a:pt x="7739" y="2307"/>
                  </a:cubicBezTo>
                  <a:lnTo>
                    <a:pt x="7739" y="2031"/>
                  </a:lnTo>
                  <a:lnTo>
                    <a:pt x="7829" y="2031"/>
                  </a:lnTo>
                  <a:cubicBezTo>
                    <a:pt x="8013" y="2031"/>
                    <a:pt x="8162" y="1883"/>
                    <a:pt x="8162" y="1699"/>
                  </a:cubicBezTo>
                  <a:lnTo>
                    <a:pt x="8162" y="333"/>
                  </a:lnTo>
                  <a:cubicBezTo>
                    <a:pt x="8162" y="149"/>
                    <a:pt x="8013" y="0"/>
                    <a:pt x="7829" y="0"/>
                  </a:cubicBezTo>
                  <a:lnTo>
                    <a:pt x="4075" y="0"/>
                  </a:lnTo>
                  <a:cubicBezTo>
                    <a:pt x="3892" y="0"/>
                    <a:pt x="3743" y="149"/>
                    <a:pt x="3743" y="333"/>
                  </a:cubicBezTo>
                  <a:lnTo>
                    <a:pt x="3743" y="1698"/>
                  </a:lnTo>
                  <a:cubicBezTo>
                    <a:pt x="3743" y="1881"/>
                    <a:pt x="3892" y="2030"/>
                    <a:pt x="4075" y="2030"/>
                  </a:cubicBezTo>
                  <a:lnTo>
                    <a:pt x="4165" y="2030"/>
                  </a:lnTo>
                  <a:lnTo>
                    <a:pt x="4165" y="2305"/>
                  </a:lnTo>
                  <a:cubicBezTo>
                    <a:pt x="4165" y="2427"/>
                    <a:pt x="4098" y="2535"/>
                    <a:pt x="3989" y="2590"/>
                  </a:cubicBezTo>
                  <a:lnTo>
                    <a:pt x="3355" y="2905"/>
                  </a:lnTo>
                  <a:cubicBezTo>
                    <a:pt x="3162" y="3002"/>
                    <a:pt x="3040" y="3197"/>
                    <a:pt x="3040" y="3414"/>
                  </a:cubicBezTo>
                  <a:lnTo>
                    <a:pt x="3040" y="3637"/>
                  </a:lnTo>
                  <a:cubicBezTo>
                    <a:pt x="3040" y="3705"/>
                    <a:pt x="3097" y="3762"/>
                    <a:pt x="3165" y="3762"/>
                  </a:cubicBezTo>
                  <a:cubicBezTo>
                    <a:pt x="3234" y="3762"/>
                    <a:pt x="3290" y="3705"/>
                    <a:pt x="3290" y="3637"/>
                  </a:cubicBezTo>
                  <a:lnTo>
                    <a:pt x="3290" y="3414"/>
                  </a:lnTo>
                  <a:cubicBezTo>
                    <a:pt x="3290" y="3293"/>
                    <a:pt x="3358" y="3184"/>
                    <a:pt x="3467" y="3129"/>
                  </a:cubicBezTo>
                  <a:lnTo>
                    <a:pt x="4100" y="2814"/>
                  </a:lnTo>
                  <a:cubicBezTo>
                    <a:pt x="4294" y="2718"/>
                    <a:pt x="4415" y="2523"/>
                    <a:pt x="4415" y="2305"/>
                  </a:cubicBezTo>
                  <a:lnTo>
                    <a:pt x="4415" y="2030"/>
                  </a:lnTo>
                  <a:lnTo>
                    <a:pt x="7489" y="2030"/>
                  </a:lnTo>
                  <a:lnTo>
                    <a:pt x="7489" y="2305"/>
                  </a:lnTo>
                  <a:cubicBezTo>
                    <a:pt x="7489" y="2523"/>
                    <a:pt x="7610" y="2717"/>
                    <a:pt x="7804" y="2814"/>
                  </a:cubicBezTo>
                  <a:lnTo>
                    <a:pt x="8438" y="3129"/>
                  </a:lnTo>
                  <a:cubicBezTo>
                    <a:pt x="8547" y="3183"/>
                    <a:pt x="8614" y="3293"/>
                    <a:pt x="8614" y="3414"/>
                  </a:cubicBezTo>
                  <a:lnTo>
                    <a:pt x="8614" y="3973"/>
                  </a:lnTo>
                  <a:lnTo>
                    <a:pt x="5192" y="3973"/>
                  </a:lnTo>
                  <a:cubicBezTo>
                    <a:pt x="4870" y="3973"/>
                    <a:pt x="4608" y="4234"/>
                    <a:pt x="4608" y="4557"/>
                  </a:cubicBezTo>
                  <a:lnTo>
                    <a:pt x="4608" y="6417"/>
                  </a:lnTo>
                  <a:cubicBezTo>
                    <a:pt x="4608" y="6738"/>
                    <a:pt x="4869" y="7000"/>
                    <a:pt x="5192" y="7000"/>
                  </a:cubicBezTo>
                  <a:lnTo>
                    <a:pt x="8613" y="7000"/>
                  </a:lnTo>
                  <a:lnTo>
                    <a:pt x="8613" y="7950"/>
                  </a:lnTo>
                  <a:cubicBezTo>
                    <a:pt x="8613" y="8208"/>
                    <a:pt x="8403" y="8417"/>
                    <a:pt x="8147" y="8417"/>
                  </a:cubicBezTo>
                  <a:lnTo>
                    <a:pt x="4037" y="8417"/>
                  </a:lnTo>
                  <a:cubicBezTo>
                    <a:pt x="4069" y="8320"/>
                    <a:pt x="4087" y="8218"/>
                    <a:pt x="4087" y="8110"/>
                  </a:cubicBezTo>
                  <a:cubicBezTo>
                    <a:pt x="4087" y="7637"/>
                    <a:pt x="3742" y="7243"/>
                    <a:pt x="3289" y="7167"/>
                  </a:cubicBezTo>
                  <a:lnTo>
                    <a:pt x="3289" y="4242"/>
                  </a:lnTo>
                  <a:cubicBezTo>
                    <a:pt x="3289" y="4173"/>
                    <a:pt x="3233" y="4117"/>
                    <a:pt x="3164" y="4117"/>
                  </a:cubicBezTo>
                  <a:cubicBezTo>
                    <a:pt x="3095" y="4117"/>
                    <a:pt x="3039" y="4173"/>
                    <a:pt x="3039" y="4242"/>
                  </a:cubicBezTo>
                  <a:lnTo>
                    <a:pt x="3039" y="7152"/>
                  </a:lnTo>
                  <a:lnTo>
                    <a:pt x="1930" y="7152"/>
                  </a:lnTo>
                  <a:cubicBezTo>
                    <a:pt x="1401" y="7152"/>
                    <a:pt x="973" y="7582"/>
                    <a:pt x="973" y="8109"/>
                  </a:cubicBezTo>
                  <a:cubicBezTo>
                    <a:pt x="973" y="8638"/>
                    <a:pt x="1403" y="9067"/>
                    <a:pt x="1930" y="9067"/>
                  </a:cubicBezTo>
                  <a:lnTo>
                    <a:pt x="3129" y="9067"/>
                  </a:lnTo>
                  <a:cubicBezTo>
                    <a:pt x="3450" y="9067"/>
                    <a:pt x="3734" y="8908"/>
                    <a:pt x="3908" y="8665"/>
                  </a:cubicBezTo>
                  <a:lnTo>
                    <a:pt x="8147" y="8665"/>
                  </a:lnTo>
                  <a:cubicBezTo>
                    <a:pt x="8542" y="8665"/>
                    <a:pt x="8863" y="8344"/>
                    <a:pt x="8863" y="7949"/>
                  </a:cubicBezTo>
                  <a:lnTo>
                    <a:pt x="8863" y="3414"/>
                  </a:lnTo>
                  <a:cubicBezTo>
                    <a:pt x="8864" y="3198"/>
                    <a:pt x="8743" y="3003"/>
                    <a:pt x="8549" y="2907"/>
                  </a:cubicBezTo>
                  <a:close/>
                  <a:moveTo>
                    <a:pt x="5039" y="250"/>
                  </a:moveTo>
                  <a:lnTo>
                    <a:pt x="5309" y="250"/>
                  </a:lnTo>
                  <a:lnTo>
                    <a:pt x="5309" y="1781"/>
                  </a:lnTo>
                  <a:lnTo>
                    <a:pt x="5039" y="1781"/>
                  </a:lnTo>
                  <a:lnTo>
                    <a:pt x="5039" y="250"/>
                  </a:lnTo>
                  <a:close/>
                  <a:moveTo>
                    <a:pt x="4789" y="1780"/>
                  </a:moveTo>
                  <a:lnTo>
                    <a:pt x="4519" y="1780"/>
                  </a:lnTo>
                  <a:lnTo>
                    <a:pt x="4519" y="250"/>
                  </a:lnTo>
                  <a:lnTo>
                    <a:pt x="4789" y="250"/>
                  </a:lnTo>
                  <a:lnTo>
                    <a:pt x="4789" y="1780"/>
                  </a:lnTo>
                  <a:close/>
                  <a:moveTo>
                    <a:pt x="5559" y="250"/>
                  </a:moveTo>
                  <a:lnTo>
                    <a:pt x="5829" y="250"/>
                  </a:lnTo>
                  <a:lnTo>
                    <a:pt x="5829" y="1781"/>
                  </a:lnTo>
                  <a:lnTo>
                    <a:pt x="5559" y="1781"/>
                  </a:lnTo>
                  <a:lnTo>
                    <a:pt x="5559" y="250"/>
                  </a:lnTo>
                  <a:close/>
                  <a:moveTo>
                    <a:pt x="6080" y="250"/>
                  </a:moveTo>
                  <a:lnTo>
                    <a:pt x="6350" y="250"/>
                  </a:lnTo>
                  <a:lnTo>
                    <a:pt x="6350" y="1781"/>
                  </a:lnTo>
                  <a:lnTo>
                    <a:pt x="6080" y="1781"/>
                  </a:lnTo>
                  <a:lnTo>
                    <a:pt x="6080" y="250"/>
                  </a:lnTo>
                  <a:close/>
                  <a:moveTo>
                    <a:pt x="6600" y="250"/>
                  </a:moveTo>
                  <a:lnTo>
                    <a:pt x="6870" y="250"/>
                  </a:lnTo>
                  <a:lnTo>
                    <a:pt x="6870" y="1781"/>
                  </a:lnTo>
                  <a:lnTo>
                    <a:pt x="6600" y="1781"/>
                  </a:lnTo>
                  <a:lnTo>
                    <a:pt x="6600" y="250"/>
                  </a:lnTo>
                  <a:close/>
                  <a:moveTo>
                    <a:pt x="7120" y="250"/>
                  </a:moveTo>
                  <a:lnTo>
                    <a:pt x="7390" y="250"/>
                  </a:lnTo>
                  <a:lnTo>
                    <a:pt x="7390" y="1781"/>
                  </a:lnTo>
                  <a:lnTo>
                    <a:pt x="7120" y="1781"/>
                  </a:lnTo>
                  <a:lnTo>
                    <a:pt x="7120" y="250"/>
                  </a:lnTo>
                  <a:close/>
                  <a:moveTo>
                    <a:pt x="7912" y="333"/>
                  </a:moveTo>
                  <a:lnTo>
                    <a:pt x="7912" y="1698"/>
                  </a:lnTo>
                  <a:cubicBezTo>
                    <a:pt x="7912" y="1744"/>
                    <a:pt x="7874" y="1780"/>
                    <a:pt x="7829" y="1780"/>
                  </a:cubicBezTo>
                  <a:lnTo>
                    <a:pt x="7642" y="1780"/>
                  </a:lnTo>
                  <a:lnTo>
                    <a:pt x="7642" y="250"/>
                  </a:lnTo>
                  <a:lnTo>
                    <a:pt x="7830" y="250"/>
                  </a:lnTo>
                  <a:cubicBezTo>
                    <a:pt x="7875" y="250"/>
                    <a:pt x="7912" y="287"/>
                    <a:pt x="7912" y="333"/>
                  </a:cubicBezTo>
                  <a:close/>
                  <a:moveTo>
                    <a:pt x="4075" y="1780"/>
                  </a:moveTo>
                  <a:cubicBezTo>
                    <a:pt x="4029" y="1780"/>
                    <a:pt x="3993" y="1743"/>
                    <a:pt x="3993" y="1698"/>
                  </a:cubicBezTo>
                  <a:lnTo>
                    <a:pt x="3993" y="333"/>
                  </a:lnTo>
                  <a:cubicBezTo>
                    <a:pt x="3993" y="287"/>
                    <a:pt x="4030" y="250"/>
                    <a:pt x="4075" y="250"/>
                  </a:cubicBezTo>
                  <a:lnTo>
                    <a:pt x="4269" y="250"/>
                  </a:lnTo>
                  <a:lnTo>
                    <a:pt x="4269" y="1781"/>
                  </a:lnTo>
                  <a:lnTo>
                    <a:pt x="4075" y="1781"/>
                  </a:lnTo>
                  <a:lnTo>
                    <a:pt x="4075" y="1780"/>
                  </a:lnTo>
                  <a:close/>
                  <a:moveTo>
                    <a:pt x="1223" y="8109"/>
                  </a:moveTo>
                  <a:cubicBezTo>
                    <a:pt x="1223" y="7719"/>
                    <a:pt x="1540" y="7402"/>
                    <a:pt x="1930" y="7402"/>
                  </a:cubicBezTo>
                  <a:lnTo>
                    <a:pt x="2550" y="7402"/>
                  </a:lnTo>
                  <a:lnTo>
                    <a:pt x="2550" y="8818"/>
                  </a:lnTo>
                  <a:lnTo>
                    <a:pt x="1930" y="8818"/>
                  </a:lnTo>
                  <a:cubicBezTo>
                    <a:pt x="1540" y="8818"/>
                    <a:pt x="1223" y="8500"/>
                    <a:pt x="1223" y="8109"/>
                  </a:cubicBezTo>
                  <a:close/>
                  <a:moveTo>
                    <a:pt x="3129" y="8818"/>
                  </a:moveTo>
                  <a:lnTo>
                    <a:pt x="2802" y="8818"/>
                  </a:lnTo>
                  <a:lnTo>
                    <a:pt x="2802" y="7402"/>
                  </a:lnTo>
                  <a:lnTo>
                    <a:pt x="3084" y="7402"/>
                  </a:lnTo>
                  <a:cubicBezTo>
                    <a:pt x="3107" y="7420"/>
                    <a:pt x="3134" y="7433"/>
                    <a:pt x="3167" y="7433"/>
                  </a:cubicBezTo>
                  <a:cubicBezTo>
                    <a:pt x="3193" y="7433"/>
                    <a:pt x="3218" y="7424"/>
                    <a:pt x="3238" y="7410"/>
                  </a:cubicBezTo>
                  <a:cubicBezTo>
                    <a:pt x="3578" y="7463"/>
                    <a:pt x="3838" y="7757"/>
                    <a:pt x="3838" y="8110"/>
                  </a:cubicBezTo>
                  <a:cubicBezTo>
                    <a:pt x="3838" y="8500"/>
                    <a:pt x="3520" y="8818"/>
                    <a:pt x="3129" y="8818"/>
                  </a:cubicBezTo>
                  <a:close/>
                  <a:moveTo>
                    <a:pt x="5192" y="6750"/>
                  </a:moveTo>
                  <a:cubicBezTo>
                    <a:pt x="5008" y="6750"/>
                    <a:pt x="4858" y="6600"/>
                    <a:pt x="4858" y="6417"/>
                  </a:cubicBezTo>
                  <a:lnTo>
                    <a:pt x="4858" y="4557"/>
                  </a:lnTo>
                  <a:cubicBezTo>
                    <a:pt x="4858" y="4373"/>
                    <a:pt x="5008" y="4223"/>
                    <a:pt x="5192" y="4223"/>
                  </a:cubicBezTo>
                  <a:lnTo>
                    <a:pt x="8613" y="4223"/>
                  </a:lnTo>
                  <a:lnTo>
                    <a:pt x="8613" y="6749"/>
                  </a:lnTo>
                  <a:lnTo>
                    <a:pt x="5192" y="6749"/>
                  </a:lnTo>
                  <a:lnTo>
                    <a:pt x="5192" y="6750"/>
                  </a:lnTo>
                  <a:close/>
                  <a:moveTo>
                    <a:pt x="1890" y="6132"/>
                  </a:moveTo>
                  <a:cubicBezTo>
                    <a:pt x="1890" y="5610"/>
                    <a:pt x="1467" y="5186"/>
                    <a:pt x="945" y="5186"/>
                  </a:cubicBezTo>
                  <a:cubicBezTo>
                    <a:pt x="424" y="5186"/>
                    <a:pt x="0" y="5610"/>
                    <a:pt x="0" y="6132"/>
                  </a:cubicBezTo>
                  <a:cubicBezTo>
                    <a:pt x="0" y="6653"/>
                    <a:pt x="424" y="7077"/>
                    <a:pt x="945" y="7077"/>
                  </a:cubicBezTo>
                  <a:cubicBezTo>
                    <a:pt x="1467" y="7077"/>
                    <a:pt x="1890" y="6653"/>
                    <a:pt x="1890" y="6132"/>
                  </a:cubicBezTo>
                  <a:close/>
                  <a:moveTo>
                    <a:pt x="945" y="5436"/>
                  </a:moveTo>
                  <a:cubicBezTo>
                    <a:pt x="1099" y="5436"/>
                    <a:pt x="1240" y="5486"/>
                    <a:pt x="1355" y="5571"/>
                  </a:cubicBezTo>
                  <a:lnTo>
                    <a:pt x="358" y="6503"/>
                  </a:lnTo>
                  <a:cubicBezTo>
                    <a:pt x="290" y="6395"/>
                    <a:pt x="250" y="6268"/>
                    <a:pt x="250" y="6131"/>
                  </a:cubicBezTo>
                  <a:cubicBezTo>
                    <a:pt x="250" y="5748"/>
                    <a:pt x="562" y="5436"/>
                    <a:pt x="945" y="5436"/>
                  </a:cubicBezTo>
                  <a:close/>
                  <a:moveTo>
                    <a:pt x="945" y="6827"/>
                  </a:moveTo>
                  <a:cubicBezTo>
                    <a:pt x="788" y="6827"/>
                    <a:pt x="643" y="6774"/>
                    <a:pt x="527" y="6687"/>
                  </a:cubicBezTo>
                  <a:lnTo>
                    <a:pt x="1528" y="5753"/>
                  </a:lnTo>
                  <a:cubicBezTo>
                    <a:pt x="1599" y="5861"/>
                    <a:pt x="1640" y="5991"/>
                    <a:pt x="1640" y="6131"/>
                  </a:cubicBezTo>
                  <a:cubicBezTo>
                    <a:pt x="1640" y="6515"/>
                    <a:pt x="1329" y="6826"/>
                    <a:pt x="945" y="6827"/>
                  </a:cubicBezTo>
                  <a:close/>
                  <a:moveTo>
                    <a:pt x="8049" y="5128"/>
                  </a:moveTo>
                  <a:cubicBezTo>
                    <a:pt x="8005" y="4944"/>
                    <a:pt x="7854" y="4813"/>
                    <a:pt x="7665" y="4793"/>
                  </a:cubicBezTo>
                  <a:cubicBezTo>
                    <a:pt x="7382" y="4763"/>
                    <a:pt x="7215" y="4927"/>
                    <a:pt x="7139" y="5064"/>
                  </a:cubicBezTo>
                  <a:lnTo>
                    <a:pt x="6315" y="5068"/>
                  </a:lnTo>
                  <a:cubicBezTo>
                    <a:pt x="6272" y="4965"/>
                    <a:pt x="6181" y="4870"/>
                    <a:pt x="6072" y="4819"/>
                  </a:cubicBezTo>
                  <a:cubicBezTo>
                    <a:pt x="5915" y="4747"/>
                    <a:pt x="5747" y="4770"/>
                    <a:pt x="5598" y="4887"/>
                  </a:cubicBezTo>
                  <a:cubicBezTo>
                    <a:pt x="5503" y="4960"/>
                    <a:pt x="5447" y="5057"/>
                    <a:pt x="5433" y="5165"/>
                  </a:cubicBezTo>
                  <a:cubicBezTo>
                    <a:pt x="5418" y="5288"/>
                    <a:pt x="5461" y="5402"/>
                    <a:pt x="5502" y="5477"/>
                  </a:cubicBezTo>
                  <a:cubicBezTo>
                    <a:pt x="5408" y="5603"/>
                    <a:pt x="5384" y="5758"/>
                    <a:pt x="5439" y="5902"/>
                  </a:cubicBezTo>
                  <a:cubicBezTo>
                    <a:pt x="5508" y="6080"/>
                    <a:pt x="5680" y="6195"/>
                    <a:pt x="5878" y="6195"/>
                  </a:cubicBezTo>
                  <a:lnTo>
                    <a:pt x="5879" y="6195"/>
                  </a:lnTo>
                  <a:cubicBezTo>
                    <a:pt x="6143" y="6195"/>
                    <a:pt x="6280" y="6036"/>
                    <a:pt x="6343" y="5935"/>
                  </a:cubicBezTo>
                  <a:lnTo>
                    <a:pt x="7197" y="5932"/>
                  </a:lnTo>
                  <a:cubicBezTo>
                    <a:pt x="7253" y="6030"/>
                    <a:pt x="7358" y="6114"/>
                    <a:pt x="7479" y="6152"/>
                  </a:cubicBezTo>
                  <a:cubicBezTo>
                    <a:pt x="7637" y="6200"/>
                    <a:pt x="7794" y="6164"/>
                    <a:pt x="7912" y="6050"/>
                  </a:cubicBezTo>
                  <a:cubicBezTo>
                    <a:pt x="7999" y="5967"/>
                    <a:pt x="8045" y="5864"/>
                    <a:pt x="8047" y="5754"/>
                  </a:cubicBezTo>
                  <a:cubicBezTo>
                    <a:pt x="8048" y="5650"/>
                    <a:pt x="8008" y="5559"/>
                    <a:pt x="7968" y="5494"/>
                  </a:cubicBezTo>
                  <a:cubicBezTo>
                    <a:pt x="8049" y="5393"/>
                    <a:pt x="8082" y="5259"/>
                    <a:pt x="8049" y="5128"/>
                  </a:cubicBezTo>
                  <a:close/>
                  <a:moveTo>
                    <a:pt x="7709" y="5567"/>
                  </a:moveTo>
                  <a:cubicBezTo>
                    <a:pt x="7734" y="5592"/>
                    <a:pt x="7797" y="5674"/>
                    <a:pt x="7795" y="5753"/>
                  </a:cubicBezTo>
                  <a:cubicBezTo>
                    <a:pt x="7795" y="5794"/>
                    <a:pt x="7775" y="5833"/>
                    <a:pt x="7737" y="5870"/>
                  </a:cubicBezTo>
                  <a:cubicBezTo>
                    <a:pt x="7685" y="5920"/>
                    <a:pt x="7623" y="5934"/>
                    <a:pt x="7553" y="5911"/>
                  </a:cubicBezTo>
                  <a:cubicBezTo>
                    <a:pt x="7474" y="5888"/>
                    <a:pt x="7412" y="5824"/>
                    <a:pt x="7403" y="5780"/>
                  </a:cubicBezTo>
                  <a:cubicBezTo>
                    <a:pt x="7390" y="5721"/>
                    <a:pt x="7340" y="5680"/>
                    <a:pt x="7280" y="5680"/>
                  </a:cubicBezTo>
                  <a:lnTo>
                    <a:pt x="6266" y="5685"/>
                  </a:lnTo>
                  <a:cubicBezTo>
                    <a:pt x="6214" y="5685"/>
                    <a:pt x="6166" y="5719"/>
                    <a:pt x="6149" y="5769"/>
                  </a:cubicBezTo>
                  <a:cubicBezTo>
                    <a:pt x="6149" y="5770"/>
                    <a:pt x="6085" y="5945"/>
                    <a:pt x="5880" y="5945"/>
                  </a:cubicBezTo>
                  <a:cubicBezTo>
                    <a:pt x="5786" y="5945"/>
                    <a:pt x="5706" y="5893"/>
                    <a:pt x="5675" y="5811"/>
                  </a:cubicBezTo>
                  <a:cubicBezTo>
                    <a:pt x="5645" y="5734"/>
                    <a:pt x="5670" y="5650"/>
                    <a:pt x="5745" y="5583"/>
                  </a:cubicBezTo>
                  <a:cubicBezTo>
                    <a:pt x="5794" y="5539"/>
                    <a:pt x="5800" y="5464"/>
                    <a:pt x="5759" y="5413"/>
                  </a:cubicBezTo>
                  <a:cubicBezTo>
                    <a:pt x="5734" y="5382"/>
                    <a:pt x="5674" y="5282"/>
                    <a:pt x="5684" y="5195"/>
                  </a:cubicBezTo>
                  <a:cubicBezTo>
                    <a:pt x="5689" y="5153"/>
                    <a:pt x="5712" y="5118"/>
                    <a:pt x="5754" y="5085"/>
                  </a:cubicBezTo>
                  <a:cubicBezTo>
                    <a:pt x="5802" y="5048"/>
                    <a:pt x="5849" y="5030"/>
                    <a:pt x="5895" y="5030"/>
                  </a:cubicBezTo>
                  <a:cubicBezTo>
                    <a:pt x="5920" y="5030"/>
                    <a:pt x="5947" y="5037"/>
                    <a:pt x="5970" y="5048"/>
                  </a:cubicBezTo>
                  <a:cubicBezTo>
                    <a:pt x="6052" y="5085"/>
                    <a:pt x="6097" y="5167"/>
                    <a:pt x="6098" y="5200"/>
                  </a:cubicBezTo>
                  <a:cubicBezTo>
                    <a:pt x="6100" y="5267"/>
                    <a:pt x="6155" y="5319"/>
                    <a:pt x="6223" y="5319"/>
                  </a:cubicBezTo>
                  <a:lnTo>
                    <a:pt x="7224" y="5314"/>
                  </a:lnTo>
                  <a:cubicBezTo>
                    <a:pt x="7279" y="5314"/>
                    <a:pt x="7328" y="5278"/>
                    <a:pt x="7343" y="5225"/>
                  </a:cubicBezTo>
                  <a:cubicBezTo>
                    <a:pt x="7345" y="5217"/>
                    <a:pt x="7408" y="5017"/>
                    <a:pt x="7640" y="5042"/>
                  </a:cubicBezTo>
                  <a:cubicBezTo>
                    <a:pt x="7740" y="5053"/>
                    <a:pt x="7793" y="5123"/>
                    <a:pt x="7808" y="5187"/>
                  </a:cubicBezTo>
                  <a:cubicBezTo>
                    <a:pt x="7814" y="5214"/>
                    <a:pt x="7829" y="5312"/>
                    <a:pt x="7730" y="5375"/>
                  </a:cubicBezTo>
                  <a:cubicBezTo>
                    <a:pt x="7699" y="5395"/>
                    <a:pt x="7678" y="5429"/>
                    <a:pt x="7674" y="5467"/>
                  </a:cubicBezTo>
                  <a:cubicBezTo>
                    <a:pt x="7669" y="5503"/>
                    <a:pt x="7682" y="5540"/>
                    <a:pt x="7709" y="5567"/>
                  </a:cubicBezTo>
                  <a:close/>
                  <a:moveTo>
                    <a:pt x="3165" y="3939"/>
                  </a:moveTo>
                  <a:close/>
                  <a:moveTo>
                    <a:pt x="3052" y="3939"/>
                  </a:moveTo>
                  <a:cubicBezTo>
                    <a:pt x="3052" y="4002"/>
                    <a:pt x="3102" y="4053"/>
                    <a:pt x="3165" y="4053"/>
                  </a:cubicBezTo>
                  <a:cubicBezTo>
                    <a:pt x="3228" y="4053"/>
                    <a:pt x="3279" y="4002"/>
                    <a:pt x="3279" y="3939"/>
                  </a:cubicBezTo>
                  <a:cubicBezTo>
                    <a:pt x="3279" y="3876"/>
                    <a:pt x="3228" y="3825"/>
                    <a:pt x="3165" y="3825"/>
                  </a:cubicBezTo>
                  <a:cubicBezTo>
                    <a:pt x="3102" y="3825"/>
                    <a:pt x="3051" y="3876"/>
                    <a:pt x="3052" y="3939"/>
                  </a:cubicBezTo>
                  <a:close/>
                </a:path>
              </a:pathLst>
            </a:cu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sym typeface="Gill Sans MT" panose="020B0502020104020203" pitchFamily="34" charset="0"/>
              </a:endParaRPr>
            </a:p>
          </p:txBody>
        </p:sp>
      </p:grpSp>
      <p:sp>
        <p:nvSpPr>
          <p:cNvPr id="28" name="矩形 27"/>
          <p:cNvSpPr/>
          <p:nvPr/>
        </p:nvSpPr>
        <p:spPr>
          <a:xfrm>
            <a:off x="2370868" y="6105592"/>
            <a:ext cx="3529642" cy="307777"/>
          </a:xfrm>
          <a:prstGeom prst="rect">
            <a:avLst/>
          </a:prstGeom>
        </p:spPr>
        <p:txBody>
          <a:bodyPr wrap="square">
            <a:spAutoFit/>
          </a:bodyPr>
          <a:lstStyle/>
          <a:p>
            <a:pPr defTabSz="609600" fontAlgn="base">
              <a:buClr>
                <a:srgbClr val="686E9F"/>
              </a:buClr>
              <a:buSzPct val="120000"/>
              <a:defRPr/>
            </a:pPr>
            <a:r>
              <a:rPr lang="zh-CN" altLang="en-US" sz="1400" dirty="0">
                <a:solidFill>
                  <a:schemeClr val="bg1"/>
                </a:solidFill>
                <a:sym typeface="Gill Sans MT" panose="020B0502020104020203" pitchFamily="34" charset="0"/>
              </a:rPr>
              <a:t>固体制剂产能：年产量约</a:t>
            </a:r>
            <a:r>
              <a:rPr lang="en-US" altLang="zh-CN" sz="1400" dirty="0">
                <a:solidFill>
                  <a:schemeClr val="bg1"/>
                </a:solidFill>
                <a:sym typeface="Gill Sans MT" panose="020B0502020104020203" pitchFamily="34" charset="0"/>
              </a:rPr>
              <a:t>6</a:t>
            </a:r>
            <a:r>
              <a:rPr lang="zh-CN" altLang="en-US" sz="1400" b="1" dirty="0">
                <a:solidFill>
                  <a:schemeClr val="bg1"/>
                </a:solidFill>
                <a:sym typeface="Gill Sans MT" panose="020B0502020104020203" pitchFamily="34" charset="0"/>
              </a:rPr>
              <a:t>亿片</a:t>
            </a:r>
            <a:r>
              <a:rPr lang="en-US" altLang="zh-CN" sz="1400" b="1" dirty="0">
                <a:solidFill>
                  <a:schemeClr val="bg1"/>
                </a:solidFill>
                <a:sym typeface="Gill Sans MT" panose="020B0502020104020203" pitchFamily="34" charset="0"/>
              </a:rPr>
              <a:t>/</a:t>
            </a:r>
            <a:r>
              <a:rPr lang="zh-CN" altLang="en-US" sz="1400" b="1" dirty="0">
                <a:solidFill>
                  <a:schemeClr val="bg1"/>
                </a:solidFill>
                <a:sym typeface="Gill Sans MT" panose="020B0502020104020203" pitchFamily="34" charset="0"/>
              </a:rPr>
              <a:t>粒</a:t>
            </a:r>
            <a:endParaRPr lang="en-US" altLang="zh-CN" sz="1400" b="1" dirty="0">
              <a:solidFill>
                <a:schemeClr val="bg1"/>
              </a:solidFill>
              <a:sym typeface="Gill Sans MT" panose="020B0502020104020203" pitchFamily="34" charset="0"/>
            </a:endParaRPr>
          </a:p>
        </p:txBody>
      </p:sp>
      <p:sp>
        <p:nvSpPr>
          <p:cNvPr id="26" name="矩形 25"/>
          <p:cNvSpPr/>
          <p:nvPr/>
        </p:nvSpPr>
        <p:spPr>
          <a:xfrm>
            <a:off x="6924532" y="5386586"/>
            <a:ext cx="3400052" cy="307777"/>
          </a:xfrm>
          <a:prstGeom prst="rect">
            <a:avLst/>
          </a:prstGeom>
        </p:spPr>
        <p:txBody>
          <a:bodyPr wrap="square">
            <a:spAutoFit/>
          </a:bodyPr>
          <a:lstStyle/>
          <a:p>
            <a:pPr defTabSz="609600" fontAlgn="base">
              <a:buClr>
                <a:srgbClr val="686E9F"/>
              </a:buClr>
              <a:buSzPct val="120000"/>
              <a:defRPr/>
            </a:pPr>
            <a:r>
              <a:rPr lang="zh-CN" altLang="en-US" sz="1400">
                <a:solidFill>
                  <a:schemeClr val="bg1"/>
                </a:solidFill>
                <a:sym typeface="Gill Sans MT" panose="020B0502020104020203" pitchFamily="34" charset="0"/>
              </a:rPr>
              <a:t>符合美国、欧盟和中国的</a:t>
            </a:r>
            <a:r>
              <a:rPr lang="en-US" altLang="zh-CN" sz="1400" b="1">
                <a:solidFill>
                  <a:schemeClr val="bg1"/>
                </a:solidFill>
                <a:sym typeface="Gill Sans MT" panose="020B0502020104020203" pitchFamily="34" charset="0"/>
              </a:rPr>
              <a:t>cGMP</a:t>
            </a:r>
            <a:r>
              <a:rPr lang="zh-CN" altLang="en-US" sz="1400" b="1">
                <a:solidFill>
                  <a:schemeClr val="bg1"/>
                </a:solidFill>
                <a:sym typeface="Gill Sans MT" panose="020B0502020104020203" pitchFamily="34" charset="0"/>
              </a:rPr>
              <a:t>标准</a:t>
            </a:r>
          </a:p>
        </p:txBody>
      </p:sp>
      <p:grpSp>
        <p:nvGrpSpPr>
          <p:cNvPr id="20" name="组合 19"/>
          <p:cNvGrpSpPr/>
          <p:nvPr/>
        </p:nvGrpSpPr>
        <p:grpSpPr>
          <a:xfrm>
            <a:off x="6469761" y="5332438"/>
            <a:ext cx="416075" cy="416075"/>
            <a:chOff x="4847603" y="2261873"/>
            <a:chExt cx="457344" cy="457344"/>
          </a:xfrm>
          <a:solidFill>
            <a:schemeClr val="bg1"/>
          </a:solidFill>
        </p:grpSpPr>
        <p:sp>
          <p:nvSpPr>
            <p:cNvPr id="36" name="椭圆 49"/>
            <p:cNvSpPr/>
            <p:nvPr/>
          </p:nvSpPr>
          <p:spPr>
            <a:xfrm>
              <a:off x="4847603" y="2261873"/>
              <a:ext cx="457344" cy="457344"/>
            </a:xfrm>
            <a:prstGeom prst="ellipse">
              <a:avLst/>
            </a:prstGeom>
            <a:grpFill/>
            <a:ln w="9525" cap="flat" cmpd="sng" algn="ctr">
              <a:solidFill>
                <a:srgbClr val="FFFFFF"/>
              </a:solidFill>
              <a:prstDash val="solid"/>
              <a:miter lim="800000"/>
            </a:ln>
            <a:effectLst>
              <a:outerShdw blurRad="190500" dist="76200" dir="2700000" algn="tl" rotWithShape="0">
                <a:prstClr val="black">
                  <a:alpha val="15000"/>
                </a:prstClr>
              </a:outerShdw>
            </a:effectLst>
          </p:spPr>
          <p:txBody>
            <a:bodyPr rtlCol="0" anchor="ctr"/>
            <a:lstStyle/>
            <a:p>
              <a:pPr algn="ctr" defTabSz="685800"/>
              <a:endParaRPr lang="zh-CN" altLang="en-US" sz="1400" kern="0">
                <a:solidFill>
                  <a:schemeClr val="bg1"/>
                </a:solidFill>
                <a:sym typeface="Gill Sans MT" panose="020B0502020104020203" pitchFamily="34" charset="0"/>
              </a:endParaRPr>
            </a:p>
          </p:txBody>
        </p:sp>
        <p:sp>
          <p:nvSpPr>
            <p:cNvPr id="38" name="iconfont-10050-4739870"/>
            <p:cNvSpPr/>
            <p:nvPr/>
          </p:nvSpPr>
          <p:spPr>
            <a:xfrm>
              <a:off x="4967365" y="2372977"/>
              <a:ext cx="217820" cy="235136"/>
            </a:xfrm>
            <a:custGeom>
              <a:avLst/>
              <a:gdLst>
                <a:gd name="connsiteX0" fmla="*/ 247629 w 494117"/>
                <a:gd name="connsiteY0" fmla="*/ 213090 h 533400"/>
                <a:gd name="connsiteX1" fmla="*/ 384504 w 494117"/>
                <a:gd name="connsiteY1" fmla="*/ 213090 h 533400"/>
                <a:gd name="connsiteX2" fmla="*/ 403547 w 494117"/>
                <a:gd name="connsiteY2" fmla="*/ 232140 h 533400"/>
                <a:gd name="connsiteX3" fmla="*/ 384504 w 494117"/>
                <a:gd name="connsiteY3" fmla="*/ 251190 h 533400"/>
                <a:gd name="connsiteX4" fmla="*/ 247629 w 494117"/>
                <a:gd name="connsiteY4" fmla="*/ 251190 h 533400"/>
                <a:gd name="connsiteX5" fmla="*/ 228586 w 494117"/>
                <a:gd name="connsiteY5" fmla="*/ 232140 h 533400"/>
                <a:gd name="connsiteX6" fmla="*/ 247629 w 494117"/>
                <a:gd name="connsiteY6" fmla="*/ 213090 h 533400"/>
                <a:gd name="connsiteX7" fmla="*/ 172122 w 494117"/>
                <a:gd name="connsiteY7" fmla="*/ 191182 h 533400"/>
                <a:gd name="connsiteX8" fmla="*/ 185548 w 494117"/>
                <a:gd name="connsiteY8" fmla="*/ 196754 h 533400"/>
                <a:gd name="connsiteX9" fmla="*/ 185548 w 494117"/>
                <a:gd name="connsiteY9" fmla="*/ 223710 h 533400"/>
                <a:gd name="connsiteX10" fmla="*/ 155268 w 494117"/>
                <a:gd name="connsiteY10" fmla="*/ 254048 h 533400"/>
                <a:gd name="connsiteX11" fmla="*/ 141843 w 494117"/>
                <a:gd name="connsiteY11" fmla="*/ 267478 h 533400"/>
                <a:gd name="connsiteX12" fmla="*/ 128370 w 494117"/>
                <a:gd name="connsiteY12" fmla="*/ 273098 h 533400"/>
                <a:gd name="connsiteX13" fmla="*/ 114896 w 494117"/>
                <a:gd name="connsiteY13" fmla="*/ 267478 h 533400"/>
                <a:gd name="connsiteX14" fmla="*/ 101471 w 494117"/>
                <a:gd name="connsiteY14" fmla="*/ 254048 h 533400"/>
                <a:gd name="connsiteX15" fmla="*/ 89664 w 494117"/>
                <a:gd name="connsiteY15" fmla="*/ 242237 h 533400"/>
                <a:gd name="connsiteX16" fmla="*/ 89664 w 494117"/>
                <a:gd name="connsiteY16" fmla="*/ 215281 h 533400"/>
                <a:gd name="connsiteX17" fmla="*/ 103137 w 494117"/>
                <a:gd name="connsiteY17" fmla="*/ 209709 h 533400"/>
                <a:gd name="connsiteX18" fmla="*/ 116563 w 494117"/>
                <a:gd name="connsiteY18" fmla="*/ 215281 h 533400"/>
                <a:gd name="connsiteX19" fmla="*/ 128370 w 494117"/>
                <a:gd name="connsiteY19" fmla="*/ 227092 h 533400"/>
                <a:gd name="connsiteX20" fmla="*/ 158649 w 494117"/>
                <a:gd name="connsiteY20" fmla="*/ 196754 h 533400"/>
                <a:gd name="connsiteX21" fmla="*/ 172122 w 494117"/>
                <a:gd name="connsiteY21" fmla="*/ 191182 h 533400"/>
                <a:gd name="connsiteX22" fmla="*/ 247629 w 494117"/>
                <a:gd name="connsiteY22" fmla="*/ 92836 h 533400"/>
                <a:gd name="connsiteX23" fmla="*/ 384504 w 494117"/>
                <a:gd name="connsiteY23" fmla="*/ 92836 h 533400"/>
                <a:gd name="connsiteX24" fmla="*/ 403547 w 494117"/>
                <a:gd name="connsiteY24" fmla="*/ 111886 h 533400"/>
                <a:gd name="connsiteX25" fmla="*/ 384504 w 494117"/>
                <a:gd name="connsiteY25" fmla="*/ 130936 h 533400"/>
                <a:gd name="connsiteX26" fmla="*/ 247629 w 494117"/>
                <a:gd name="connsiteY26" fmla="*/ 130936 h 533400"/>
                <a:gd name="connsiteX27" fmla="*/ 228586 w 494117"/>
                <a:gd name="connsiteY27" fmla="*/ 111886 h 533400"/>
                <a:gd name="connsiteX28" fmla="*/ 247629 w 494117"/>
                <a:gd name="connsiteY28" fmla="*/ 92836 h 533400"/>
                <a:gd name="connsiteX29" fmla="*/ 172122 w 494117"/>
                <a:gd name="connsiteY29" fmla="*/ 70928 h 533400"/>
                <a:gd name="connsiteX30" fmla="*/ 185548 w 494117"/>
                <a:gd name="connsiteY30" fmla="*/ 76500 h 533400"/>
                <a:gd name="connsiteX31" fmla="*/ 185548 w 494117"/>
                <a:gd name="connsiteY31" fmla="*/ 103504 h 533400"/>
                <a:gd name="connsiteX32" fmla="*/ 155268 w 494117"/>
                <a:gd name="connsiteY32" fmla="*/ 133794 h 533400"/>
                <a:gd name="connsiteX33" fmla="*/ 141843 w 494117"/>
                <a:gd name="connsiteY33" fmla="*/ 147224 h 533400"/>
                <a:gd name="connsiteX34" fmla="*/ 128370 w 494117"/>
                <a:gd name="connsiteY34" fmla="*/ 152844 h 533400"/>
                <a:gd name="connsiteX35" fmla="*/ 114944 w 494117"/>
                <a:gd name="connsiteY35" fmla="*/ 147224 h 533400"/>
                <a:gd name="connsiteX36" fmla="*/ 101471 w 494117"/>
                <a:gd name="connsiteY36" fmla="*/ 133794 h 533400"/>
                <a:gd name="connsiteX37" fmla="*/ 89712 w 494117"/>
                <a:gd name="connsiteY37" fmla="*/ 121982 h 533400"/>
                <a:gd name="connsiteX38" fmla="*/ 89712 w 494117"/>
                <a:gd name="connsiteY38" fmla="*/ 95026 h 533400"/>
                <a:gd name="connsiteX39" fmla="*/ 103137 w 494117"/>
                <a:gd name="connsiteY39" fmla="*/ 89454 h 533400"/>
                <a:gd name="connsiteX40" fmla="*/ 116610 w 494117"/>
                <a:gd name="connsiteY40" fmla="*/ 95026 h 533400"/>
                <a:gd name="connsiteX41" fmla="*/ 128370 w 494117"/>
                <a:gd name="connsiteY41" fmla="*/ 106838 h 533400"/>
                <a:gd name="connsiteX42" fmla="*/ 158649 w 494117"/>
                <a:gd name="connsiteY42" fmla="*/ 76500 h 533400"/>
                <a:gd name="connsiteX43" fmla="*/ 172122 w 494117"/>
                <a:gd name="connsiteY43" fmla="*/ 70928 h 533400"/>
                <a:gd name="connsiteX44" fmla="*/ 38148 w 494117"/>
                <a:gd name="connsiteY44" fmla="*/ 38100 h 533400"/>
                <a:gd name="connsiteX45" fmla="*/ 38101 w 494117"/>
                <a:gd name="connsiteY45" fmla="*/ 38148 h 533400"/>
                <a:gd name="connsiteX46" fmla="*/ 38101 w 494117"/>
                <a:gd name="connsiteY46" fmla="*/ 495252 h 533400"/>
                <a:gd name="connsiteX47" fmla="*/ 38148 w 494117"/>
                <a:gd name="connsiteY47" fmla="*/ 495300 h 533400"/>
                <a:gd name="connsiteX48" fmla="*/ 455969 w 494117"/>
                <a:gd name="connsiteY48" fmla="*/ 495300 h 533400"/>
                <a:gd name="connsiteX49" fmla="*/ 456016 w 494117"/>
                <a:gd name="connsiteY49" fmla="*/ 495252 h 533400"/>
                <a:gd name="connsiteX50" fmla="*/ 456016 w 494117"/>
                <a:gd name="connsiteY50" fmla="*/ 38148 h 533400"/>
                <a:gd name="connsiteX51" fmla="*/ 455969 w 494117"/>
                <a:gd name="connsiteY51" fmla="*/ 38100 h 533400"/>
                <a:gd name="connsiteX52" fmla="*/ 38101 w 494117"/>
                <a:gd name="connsiteY52" fmla="*/ 0 h 533400"/>
                <a:gd name="connsiteX53" fmla="*/ 456016 w 494117"/>
                <a:gd name="connsiteY53" fmla="*/ 0 h 533400"/>
                <a:gd name="connsiteX54" fmla="*/ 494117 w 494117"/>
                <a:gd name="connsiteY54" fmla="*/ 38100 h 533400"/>
                <a:gd name="connsiteX55" fmla="*/ 494117 w 494117"/>
                <a:gd name="connsiteY55" fmla="*/ 495300 h 533400"/>
                <a:gd name="connsiteX56" fmla="*/ 456016 w 494117"/>
                <a:gd name="connsiteY56" fmla="*/ 533400 h 533400"/>
                <a:gd name="connsiteX57" fmla="*/ 38101 w 494117"/>
                <a:gd name="connsiteY57" fmla="*/ 533400 h 533400"/>
                <a:gd name="connsiteX58" fmla="*/ 0 w 494117"/>
                <a:gd name="connsiteY58" fmla="*/ 495300 h 533400"/>
                <a:gd name="connsiteX59" fmla="*/ 0 w 494117"/>
                <a:gd name="connsiteY59" fmla="*/ 38100 h 533400"/>
                <a:gd name="connsiteX60" fmla="*/ 38101 w 494117"/>
                <a:gd name="connsiteY60"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94117" h="533400">
                  <a:moveTo>
                    <a:pt x="247629" y="213090"/>
                  </a:moveTo>
                  <a:lnTo>
                    <a:pt x="384504" y="213090"/>
                  </a:lnTo>
                  <a:cubicBezTo>
                    <a:pt x="395025" y="213090"/>
                    <a:pt x="403547" y="221615"/>
                    <a:pt x="403547" y="232140"/>
                  </a:cubicBezTo>
                  <a:cubicBezTo>
                    <a:pt x="403547" y="242665"/>
                    <a:pt x="395025" y="251190"/>
                    <a:pt x="384504" y="251190"/>
                  </a:cubicBezTo>
                  <a:lnTo>
                    <a:pt x="247629" y="251190"/>
                  </a:lnTo>
                  <a:cubicBezTo>
                    <a:pt x="237108" y="251190"/>
                    <a:pt x="228586" y="242665"/>
                    <a:pt x="228586" y="232140"/>
                  </a:cubicBezTo>
                  <a:cubicBezTo>
                    <a:pt x="228586" y="221615"/>
                    <a:pt x="237108" y="213090"/>
                    <a:pt x="247629" y="213090"/>
                  </a:cubicBezTo>
                  <a:close/>
                  <a:moveTo>
                    <a:pt x="172122" y="191182"/>
                  </a:moveTo>
                  <a:cubicBezTo>
                    <a:pt x="176978" y="191182"/>
                    <a:pt x="181882" y="193087"/>
                    <a:pt x="185548" y="196754"/>
                  </a:cubicBezTo>
                  <a:cubicBezTo>
                    <a:pt x="193022" y="204184"/>
                    <a:pt x="193022" y="216233"/>
                    <a:pt x="185548" y="223710"/>
                  </a:cubicBezTo>
                  <a:lnTo>
                    <a:pt x="155268" y="254048"/>
                  </a:lnTo>
                  <a:lnTo>
                    <a:pt x="141843" y="267478"/>
                  </a:lnTo>
                  <a:cubicBezTo>
                    <a:pt x="138129" y="271241"/>
                    <a:pt x="133226" y="273098"/>
                    <a:pt x="128370" y="273098"/>
                  </a:cubicBezTo>
                  <a:cubicBezTo>
                    <a:pt x="123466" y="273098"/>
                    <a:pt x="118610" y="271193"/>
                    <a:pt x="114896" y="267478"/>
                  </a:cubicBezTo>
                  <a:lnTo>
                    <a:pt x="101471" y="254048"/>
                  </a:lnTo>
                  <a:lnTo>
                    <a:pt x="89664" y="242237"/>
                  </a:lnTo>
                  <a:cubicBezTo>
                    <a:pt x="82237" y="234807"/>
                    <a:pt x="82237" y="222710"/>
                    <a:pt x="89664" y="215281"/>
                  </a:cubicBezTo>
                  <a:cubicBezTo>
                    <a:pt x="93377" y="211518"/>
                    <a:pt x="98233" y="209709"/>
                    <a:pt x="103137" y="209709"/>
                  </a:cubicBezTo>
                  <a:cubicBezTo>
                    <a:pt x="107993" y="209709"/>
                    <a:pt x="112897" y="211614"/>
                    <a:pt x="116563" y="215281"/>
                  </a:cubicBezTo>
                  <a:lnTo>
                    <a:pt x="128370" y="227092"/>
                  </a:lnTo>
                  <a:lnTo>
                    <a:pt x="158649" y="196754"/>
                  </a:lnTo>
                  <a:cubicBezTo>
                    <a:pt x="162362" y="193040"/>
                    <a:pt x="167218" y="191182"/>
                    <a:pt x="172122" y="191182"/>
                  </a:cubicBezTo>
                  <a:close/>
                  <a:moveTo>
                    <a:pt x="247629" y="92836"/>
                  </a:moveTo>
                  <a:lnTo>
                    <a:pt x="384504" y="92836"/>
                  </a:lnTo>
                  <a:cubicBezTo>
                    <a:pt x="395025" y="92836"/>
                    <a:pt x="403547" y="101361"/>
                    <a:pt x="403547" y="111886"/>
                  </a:cubicBezTo>
                  <a:cubicBezTo>
                    <a:pt x="403547" y="122411"/>
                    <a:pt x="395025" y="130936"/>
                    <a:pt x="384504" y="130936"/>
                  </a:cubicBezTo>
                  <a:lnTo>
                    <a:pt x="247629" y="130936"/>
                  </a:lnTo>
                  <a:cubicBezTo>
                    <a:pt x="237108" y="130936"/>
                    <a:pt x="228586" y="122411"/>
                    <a:pt x="228586" y="111886"/>
                  </a:cubicBezTo>
                  <a:cubicBezTo>
                    <a:pt x="228586" y="101361"/>
                    <a:pt x="237108" y="92836"/>
                    <a:pt x="247629" y="92836"/>
                  </a:cubicBezTo>
                  <a:close/>
                  <a:moveTo>
                    <a:pt x="172122" y="70928"/>
                  </a:moveTo>
                  <a:cubicBezTo>
                    <a:pt x="176978" y="70928"/>
                    <a:pt x="181882" y="72785"/>
                    <a:pt x="185548" y="76500"/>
                  </a:cubicBezTo>
                  <a:cubicBezTo>
                    <a:pt x="193022" y="83977"/>
                    <a:pt x="193022" y="96027"/>
                    <a:pt x="185548" y="103504"/>
                  </a:cubicBezTo>
                  <a:lnTo>
                    <a:pt x="155268" y="133794"/>
                  </a:lnTo>
                  <a:lnTo>
                    <a:pt x="141843" y="147224"/>
                  </a:lnTo>
                  <a:cubicBezTo>
                    <a:pt x="138129" y="150986"/>
                    <a:pt x="133273" y="152844"/>
                    <a:pt x="128370" y="152844"/>
                  </a:cubicBezTo>
                  <a:cubicBezTo>
                    <a:pt x="123466" y="152844"/>
                    <a:pt x="118610" y="150939"/>
                    <a:pt x="114944" y="147224"/>
                  </a:cubicBezTo>
                  <a:lnTo>
                    <a:pt x="101471" y="133794"/>
                  </a:lnTo>
                  <a:lnTo>
                    <a:pt x="89712" y="121982"/>
                  </a:lnTo>
                  <a:cubicBezTo>
                    <a:pt x="82237" y="114553"/>
                    <a:pt x="82237" y="102456"/>
                    <a:pt x="89712" y="95026"/>
                  </a:cubicBezTo>
                  <a:cubicBezTo>
                    <a:pt x="93377" y="91264"/>
                    <a:pt x="98233" y="89454"/>
                    <a:pt x="103137" y="89454"/>
                  </a:cubicBezTo>
                  <a:cubicBezTo>
                    <a:pt x="108041" y="89454"/>
                    <a:pt x="112897" y="91359"/>
                    <a:pt x="116610" y="95026"/>
                  </a:cubicBezTo>
                  <a:lnTo>
                    <a:pt x="128370" y="106838"/>
                  </a:lnTo>
                  <a:lnTo>
                    <a:pt x="158649" y="76500"/>
                  </a:lnTo>
                  <a:cubicBezTo>
                    <a:pt x="162362" y="72785"/>
                    <a:pt x="167218" y="70928"/>
                    <a:pt x="172122" y="70928"/>
                  </a:cubicBezTo>
                  <a:close/>
                  <a:moveTo>
                    <a:pt x="38148" y="38100"/>
                  </a:moveTo>
                  <a:lnTo>
                    <a:pt x="38101" y="38148"/>
                  </a:lnTo>
                  <a:lnTo>
                    <a:pt x="38101" y="495252"/>
                  </a:lnTo>
                  <a:lnTo>
                    <a:pt x="38148" y="495300"/>
                  </a:lnTo>
                  <a:lnTo>
                    <a:pt x="455969" y="495300"/>
                  </a:lnTo>
                  <a:lnTo>
                    <a:pt x="456016" y="495252"/>
                  </a:lnTo>
                  <a:lnTo>
                    <a:pt x="456016" y="38148"/>
                  </a:lnTo>
                  <a:lnTo>
                    <a:pt x="455969" y="38100"/>
                  </a:lnTo>
                  <a:close/>
                  <a:moveTo>
                    <a:pt x="38101" y="0"/>
                  </a:moveTo>
                  <a:lnTo>
                    <a:pt x="456016" y="0"/>
                  </a:lnTo>
                  <a:cubicBezTo>
                    <a:pt x="476972" y="0"/>
                    <a:pt x="494117" y="17145"/>
                    <a:pt x="494117" y="38100"/>
                  </a:cubicBezTo>
                  <a:lnTo>
                    <a:pt x="494117" y="495300"/>
                  </a:lnTo>
                  <a:cubicBezTo>
                    <a:pt x="494117" y="516255"/>
                    <a:pt x="476972" y="533400"/>
                    <a:pt x="456016" y="533400"/>
                  </a:cubicBezTo>
                  <a:lnTo>
                    <a:pt x="38101" y="533400"/>
                  </a:lnTo>
                  <a:cubicBezTo>
                    <a:pt x="17145" y="533400"/>
                    <a:pt x="0" y="516255"/>
                    <a:pt x="0" y="495300"/>
                  </a:cubicBezTo>
                  <a:lnTo>
                    <a:pt x="0" y="38100"/>
                  </a:lnTo>
                  <a:cubicBezTo>
                    <a:pt x="0" y="17145"/>
                    <a:pt x="17145" y="0"/>
                    <a:pt x="38101" y="0"/>
                  </a:cubicBezTo>
                  <a:close/>
                </a:path>
              </a:pathLst>
            </a:cu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sym typeface="Gill Sans MT" panose="020B0502020104020203" pitchFamily="34" charset="0"/>
              </a:endParaRPr>
            </a:p>
          </p:txBody>
        </p:sp>
      </p:grpSp>
      <p:grpSp>
        <p:nvGrpSpPr>
          <p:cNvPr id="21" name="组合 20"/>
          <p:cNvGrpSpPr/>
          <p:nvPr/>
        </p:nvGrpSpPr>
        <p:grpSpPr>
          <a:xfrm>
            <a:off x="1958520" y="6011522"/>
            <a:ext cx="416074" cy="416074"/>
            <a:chOff x="7506287" y="2283698"/>
            <a:chExt cx="457344" cy="457344"/>
          </a:xfrm>
          <a:solidFill>
            <a:schemeClr val="bg1"/>
          </a:solidFill>
        </p:grpSpPr>
        <p:sp>
          <p:nvSpPr>
            <p:cNvPr id="37" name="椭圆 49"/>
            <p:cNvSpPr/>
            <p:nvPr/>
          </p:nvSpPr>
          <p:spPr>
            <a:xfrm>
              <a:off x="7506287" y="2283698"/>
              <a:ext cx="457344" cy="457344"/>
            </a:xfrm>
            <a:prstGeom prst="ellipse">
              <a:avLst/>
            </a:prstGeom>
            <a:grpFill/>
            <a:ln w="9525" cap="flat" cmpd="sng" algn="ctr">
              <a:solidFill>
                <a:srgbClr val="FFFFFF"/>
              </a:solidFill>
              <a:prstDash val="solid"/>
              <a:miter lim="800000"/>
            </a:ln>
            <a:effectLst>
              <a:outerShdw blurRad="190500" dist="76200" dir="2700000" algn="tl" rotWithShape="0">
                <a:prstClr val="black">
                  <a:alpha val="15000"/>
                </a:prstClr>
              </a:outerShdw>
            </a:effectLst>
          </p:spPr>
          <p:txBody>
            <a:bodyPr rtlCol="0" anchor="ctr"/>
            <a:lstStyle/>
            <a:p>
              <a:pPr algn="ctr" defTabSz="685800"/>
              <a:endParaRPr lang="zh-CN" altLang="en-US" sz="1400" kern="0">
                <a:solidFill>
                  <a:schemeClr val="bg1"/>
                </a:solidFill>
                <a:sym typeface="Gill Sans MT" panose="020B0502020104020203" pitchFamily="34" charset="0"/>
              </a:endParaRPr>
            </a:p>
          </p:txBody>
        </p:sp>
        <p:sp>
          <p:nvSpPr>
            <p:cNvPr id="39" name="pills_291765"/>
            <p:cNvSpPr/>
            <p:nvPr/>
          </p:nvSpPr>
          <p:spPr>
            <a:xfrm>
              <a:off x="7601082" y="2368669"/>
              <a:ext cx="267754" cy="287403"/>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65230" h="606711">
                  <a:moveTo>
                    <a:pt x="134685" y="396730"/>
                  </a:moveTo>
                  <a:cubicBezTo>
                    <a:pt x="127565" y="396730"/>
                    <a:pt x="120445" y="398419"/>
                    <a:pt x="113948" y="401973"/>
                  </a:cubicBezTo>
                  <a:cubicBezTo>
                    <a:pt x="103713" y="407483"/>
                    <a:pt x="96237" y="416635"/>
                    <a:pt x="92855" y="427832"/>
                  </a:cubicBezTo>
                  <a:cubicBezTo>
                    <a:pt x="89563" y="439029"/>
                    <a:pt x="90719" y="450758"/>
                    <a:pt x="96326" y="461066"/>
                  </a:cubicBezTo>
                  <a:lnTo>
                    <a:pt x="118220" y="501587"/>
                  </a:lnTo>
                  <a:lnTo>
                    <a:pt x="161829" y="478039"/>
                  </a:lnTo>
                  <a:cubicBezTo>
                    <a:pt x="167258" y="475195"/>
                    <a:pt x="173933" y="477150"/>
                    <a:pt x="176870" y="482571"/>
                  </a:cubicBezTo>
                  <a:cubicBezTo>
                    <a:pt x="179807" y="487992"/>
                    <a:pt x="177760" y="494656"/>
                    <a:pt x="172331" y="497589"/>
                  </a:cubicBezTo>
                  <a:lnTo>
                    <a:pt x="128811" y="521048"/>
                  </a:lnTo>
                  <a:lnTo>
                    <a:pt x="150705" y="561658"/>
                  </a:lnTo>
                  <a:cubicBezTo>
                    <a:pt x="162096" y="582807"/>
                    <a:pt x="188707" y="590716"/>
                    <a:pt x="209889" y="579253"/>
                  </a:cubicBezTo>
                  <a:cubicBezTo>
                    <a:pt x="224039" y="571700"/>
                    <a:pt x="232761" y="556949"/>
                    <a:pt x="232761" y="540864"/>
                  </a:cubicBezTo>
                  <a:cubicBezTo>
                    <a:pt x="232761" y="533578"/>
                    <a:pt x="231070" y="526647"/>
                    <a:pt x="227599" y="520160"/>
                  </a:cubicBezTo>
                  <a:lnTo>
                    <a:pt x="200366" y="469864"/>
                  </a:lnTo>
                  <a:lnTo>
                    <a:pt x="173132" y="419568"/>
                  </a:lnTo>
                  <a:cubicBezTo>
                    <a:pt x="167614" y="409349"/>
                    <a:pt x="158447" y="401884"/>
                    <a:pt x="147234" y="398508"/>
                  </a:cubicBezTo>
                  <a:cubicBezTo>
                    <a:pt x="143140" y="397263"/>
                    <a:pt x="138868" y="396730"/>
                    <a:pt x="134685" y="396730"/>
                  </a:cubicBezTo>
                  <a:close/>
                  <a:moveTo>
                    <a:pt x="127999" y="374848"/>
                  </a:moveTo>
                  <a:cubicBezTo>
                    <a:pt x="136487" y="373982"/>
                    <a:pt x="145142" y="374782"/>
                    <a:pt x="153552" y="377270"/>
                  </a:cubicBezTo>
                  <a:cubicBezTo>
                    <a:pt x="170462" y="382335"/>
                    <a:pt x="184346" y="393620"/>
                    <a:pt x="192712" y="409082"/>
                  </a:cubicBezTo>
                  <a:lnTo>
                    <a:pt x="247090" y="509674"/>
                  </a:lnTo>
                  <a:cubicBezTo>
                    <a:pt x="252252" y="519271"/>
                    <a:pt x="255011" y="530023"/>
                    <a:pt x="255011" y="540864"/>
                  </a:cubicBezTo>
                  <a:cubicBezTo>
                    <a:pt x="255011" y="565124"/>
                    <a:pt x="241750" y="587339"/>
                    <a:pt x="220390" y="598803"/>
                  </a:cubicBezTo>
                  <a:cubicBezTo>
                    <a:pt x="210512" y="604134"/>
                    <a:pt x="199832" y="606711"/>
                    <a:pt x="189241" y="606711"/>
                  </a:cubicBezTo>
                  <a:cubicBezTo>
                    <a:pt x="165745" y="606711"/>
                    <a:pt x="143051" y="594182"/>
                    <a:pt x="131125" y="572144"/>
                  </a:cubicBezTo>
                  <a:lnTo>
                    <a:pt x="76747" y="471552"/>
                  </a:lnTo>
                  <a:cubicBezTo>
                    <a:pt x="68381" y="456090"/>
                    <a:pt x="66601" y="438318"/>
                    <a:pt x="71585" y="421523"/>
                  </a:cubicBezTo>
                  <a:cubicBezTo>
                    <a:pt x="76658" y="404639"/>
                    <a:pt x="87961" y="390777"/>
                    <a:pt x="103446" y="382424"/>
                  </a:cubicBezTo>
                  <a:cubicBezTo>
                    <a:pt x="111189" y="378247"/>
                    <a:pt x="119511" y="375714"/>
                    <a:pt x="127999" y="374848"/>
                  </a:cubicBezTo>
                  <a:close/>
                  <a:moveTo>
                    <a:pt x="493545" y="298303"/>
                  </a:moveTo>
                  <a:cubicBezTo>
                    <a:pt x="502056" y="297559"/>
                    <a:pt x="510712" y="298492"/>
                    <a:pt x="519079" y="301114"/>
                  </a:cubicBezTo>
                  <a:cubicBezTo>
                    <a:pt x="535902" y="306357"/>
                    <a:pt x="549609" y="317821"/>
                    <a:pt x="557798" y="333462"/>
                  </a:cubicBezTo>
                  <a:cubicBezTo>
                    <a:pt x="574531" y="365544"/>
                    <a:pt x="562070" y="405358"/>
                    <a:pt x="529849" y="422155"/>
                  </a:cubicBezTo>
                  <a:lnTo>
                    <a:pt x="455705" y="460813"/>
                  </a:lnTo>
                  <a:cubicBezTo>
                    <a:pt x="450275" y="463657"/>
                    <a:pt x="443600" y="461524"/>
                    <a:pt x="440752" y="456103"/>
                  </a:cubicBezTo>
                  <a:cubicBezTo>
                    <a:pt x="437903" y="450682"/>
                    <a:pt x="440039" y="443928"/>
                    <a:pt x="445469" y="441173"/>
                  </a:cubicBezTo>
                  <a:lnTo>
                    <a:pt x="458909" y="434063"/>
                  </a:lnTo>
                  <a:lnTo>
                    <a:pt x="430427" y="379586"/>
                  </a:lnTo>
                  <a:cubicBezTo>
                    <a:pt x="427578" y="374165"/>
                    <a:pt x="429715" y="367411"/>
                    <a:pt x="435144" y="364567"/>
                  </a:cubicBezTo>
                  <a:cubicBezTo>
                    <a:pt x="440574" y="361723"/>
                    <a:pt x="447249" y="363856"/>
                    <a:pt x="450097" y="369277"/>
                  </a:cubicBezTo>
                  <a:lnTo>
                    <a:pt x="478669" y="423843"/>
                  </a:lnTo>
                  <a:lnTo>
                    <a:pt x="519524" y="402514"/>
                  </a:lnTo>
                  <a:cubicBezTo>
                    <a:pt x="540886" y="391406"/>
                    <a:pt x="549253" y="365011"/>
                    <a:pt x="538038" y="343682"/>
                  </a:cubicBezTo>
                  <a:cubicBezTo>
                    <a:pt x="532697" y="333373"/>
                    <a:pt x="523529" y="325731"/>
                    <a:pt x="512403" y="322265"/>
                  </a:cubicBezTo>
                  <a:cubicBezTo>
                    <a:pt x="501277" y="318799"/>
                    <a:pt x="489439" y="319776"/>
                    <a:pt x="479114" y="325197"/>
                  </a:cubicBezTo>
                  <a:lnTo>
                    <a:pt x="377645" y="378075"/>
                  </a:lnTo>
                  <a:cubicBezTo>
                    <a:pt x="367320" y="383496"/>
                    <a:pt x="359665" y="392561"/>
                    <a:pt x="356194" y="403670"/>
                  </a:cubicBezTo>
                  <a:cubicBezTo>
                    <a:pt x="352633" y="414778"/>
                    <a:pt x="353701" y="426598"/>
                    <a:pt x="359131" y="436907"/>
                  </a:cubicBezTo>
                  <a:cubicBezTo>
                    <a:pt x="366697" y="451393"/>
                    <a:pt x="381561" y="460369"/>
                    <a:pt x="397850" y="460369"/>
                  </a:cubicBezTo>
                  <a:cubicBezTo>
                    <a:pt x="404970" y="460369"/>
                    <a:pt x="411735" y="458680"/>
                    <a:pt x="418054" y="455392"/>
                  </a:cubicBezTo>
                  <a:cubicBezTo>
                    <a:pt x="423484" y="452548"/>
                    <a:pt x="430160" y="454681"/>
                    <a:pt x="433008" y="460102"/>
                  </a:cubicBezTo>
                  <a:cubicBezTo>
                    <a:pt x="435856" y="465523"/>
                    <a:pt x="433720" y="472277"/>
                    <a:pt x="428290" y="475121"/>
                  </a:cubicBezTo>
                  <a:cubicBezTo>
                    <a:pt x="418945" y="480009"/>
                    <a:pt x="408442" y="482586"/>
                    <a:pt x="397850" y="482586"/>
                  </a:cubicBezTo>
                  <a:cubicBezTo>
                    <a:pt x="373194" y="482586"/>
                    <a:pt x="350853" y="468989"/>
                    <a:pt x="339371" y="447216"/>
                  </a:cubicBezTo>
                  <a:cubicBezTo>
                    <a:pt x="331271" y="431575"/>
                    <a:pt x="329669" y="413801"/>
                    <a:pt x="335009" y="397004"/>
                  </a:cubicBezTo>
                  <a:cubicBezTo>
                    <a:pt x="340261" y="380297"/>
                    <a:pt x="351743" y="366522"/>
                    <a:pt x="367320" y="358435"/>
                  </a:cubicBezTo>
                  <a:lnTo>
                    <a:pt x="468878" y="305557"/>
                  </a:lnTo>
                  <a:cubicBezTo>
                    <a:pt x="476666" y="301469"/>
                    <a:pt x="485033" y="299048"/>
                    <a:pt x="493545" y="298303"/>
                  </a:cubicBezTo>
                  <a:close/>
                  <a:moveTo>
                    <a:pt x="281516" y="154450"/>
                  </a:moveTo>
                  <a:cubicBezTo>
                    <a:pt x="260338" y="154450"/>
                    <a:pt x="242364" y="169559"/>
                    <a:pt x="238538" y="190358"/>
                  </a:cubicBezTo>
                  <a:lnTo>
                    <a:pt x="230352" y="235687"/>
                  </a:lnTo>
                  <a:lnTo>
                    <a:pt x="260961" y="241198"/>
                  </a:lnTo>
                  <a:cubicBezTo>
                    <a:pt x="267012" y="242264"/>
                    <a:pt x="271016" y="248042"/>
                    <a:pt x="269948" y="254086"/>
                  </a:cubicBezTo>
                  <a:cubicBezTo>
                    <a:pt x="268969" y="259418"/>
                    <a:pt x="264253" y="263240"/>
                    <a:pt x="259004" y="263240"/>
                  </a:cubicBezTo>
                  <a:cubicBezTo>
                    <a:pt x="258381" y="263240"/>
                    <a:pt x="257669" y="263151"/>
                    <a:pt x="257046" y="263063"/>
                  </a:cubicBezTo>
                  <a:lnTo>
                    <a:pt x="226437" y="257552"/>
                  </a:lnTo>
                  <a:lnTo>
                    <a:pt x="218250" y="302881"/>
                  </a:lnTo>
                  <a:cubicBezTo>
                    <a:pt x="216204" y="314347"/>
                    <a:pt x="218695" y="325902"/>
                    <a:pt x="225369" y="335501"/>
                  </a:cubicBezTo>
                  <a:cubicBezTo>
                    <a:pt x="232042" y="345100"/>
                    <a:pt x="242008" y="351499"/>
                    <a:pt x="253487" y="353544"/>
                  </a:cubicBezTo>
                  <a:cubicBezTo>
                    <a:pt x="264965" y="355588"/>
                    <a:pt x="276622" y="353099"/>
                    <a:pt x="286143" y="346433"/>
                  </a:cubicBezTo>
                  <a:cubicBezTo>
                    <a:pt x="295753" y="339767"/>
                    <a:pt x="302159" y="329812"/>
                    <a:pt x="304206" y="318347"/>
                  </a:cubicBezTo>
                  <a:lnTo>
                    <a:pt x="312392" y="273017"/>
                  </a:lnTo>
                  <a:lnTo>
                    <a:pt x="290414" y="269018"/>
                  </a:lnTo>
                  <a:cubicBezTo>
                    <a:pt x="284363" y="267951"/>
                    <a:pt x="280359" y="262174"/>
                    <a:pt x="281427" y="256130"/>
                  </a:cubicBezTo>
                  <a:cubicBezTo>
                    <a:pt x="282494" y="250086"/>
                    <a:pt x="288278" y="246086"/>
                    <a:pt x="294329" y="247242"/>
                  </a:cubicBezTo>
                  <a:lnTo>
                    <a:pt x="316307" y="251152"/>
                  </a:lnTo>
                  <a:lnTo>
                    <a:pt x="324493" y="205823"/>
                  </a:lnTo>
                  <a:cubicBezTo>
                    <a:pt x="326629" y="194357"/>
                    <a:pt x="324048" y="182803"/>
                    <a:pt x="317464" y="173204"/>
                  </a:cubicBezTo>
                  <a:cubicBezTo>
                    <a:pt x="310790" y="163604"/>
                    <a:pt x="300735" y="157205"/>
                    <a:pt x="289257" y="155161"/>
                  </a:cubicBezTo>
                  <a:cubicBezTo>
                    <a:pt x="286766" y="154716"/>
                    <a:pt x="284096" y="154450"/>
                    <a:pt x="281516" y="154450"/>
                  </a:cubicBezTo>
                  <a:close/>
                  <a:moveTo>
                    <a:pt x="281516" y="132229"/>
                  </a:moveTo>
                  <a:cubicBezTo>
                    <a:pt x="285431" y="132229"/>
                    <a:pt x="289346" y="132585"/>
                    <a:pt x="293261" y="133296"/>
                  </a:cubicBezTo>
                  <a:cubicBezTo>
                    <a:pt x="310523" y="136407"/>
                    <a:pt x="325650" y="146095"/>
                    <a:pt x="335616" y="160582"/>
                  </a:cubicBezTo>
                  <a:cubicBezTo>
                    <a:pt x="345671" y="174981"/>
                    <a:pt x="349497" y="192491"/>
                    <a:pt x="346383" y="209734"/>
                  </a:cubicBezTo>
                  <a:lnTo>
                    <a:pt x="326095" y="322258"/>
                  </a:lnTo>
                  <a:cubicBezTo>
                    <a:pt x="322981" y="339589"/>
                    <a:pt x="313282" y="354610"/>
                    <a:pt x="298867" y="364654"/>
                  </a:cubicBezTo>
                  <a:cubicBezTo>
                    <a:pt x="287655" y="372387"/>
                    <a:pt x="274664" y="376386"/>
                    <a:pt x="261406" y="376386"/>
                  </a:cubicBezTo>
                  <a:cubicBezTo>
                    <a:pt x="257491" y="376386"/>
                    <a:pt x="253487" y="376031"/>
                    <a:pt x="249572" y="375320"/>
                  </a:cubicBezTo>
                  <a:cubicBezTo>
                    <a:pt x="232220" y="372209"/>
                    <a:pt x="217183" y="362610"/>
                    <a:pt x="207128" y="348122"/>
                  </a:cubicBezTo>
                  <a:cubicBezTo>
                    <a:pt x="197073" y="333723"/>
                    <a:pt x="193336" y="316214"/>
                    <a:pt x="196450" y="298882"/>
                  </a:cubicBezTo>
                  <a:lnTo>
                    <a:pt x="216738" y="186447"/>
                  </a:lnTo>
                  <a:cubicBezTo>
                    <a:pt x="222344" y="155072"/>
                    <a:pt x="249661" y="132229"/>
                    <a:pt x="281516" y="132229"/>
                  </a:cubicBezTo>
                  <a:close/>
                  <a:moveTo>
                    <a:pt x="115454" y="114644"/>
                  </a:moveTo>
                  <a:cubicBezTo>
                    <a:pt x="110558" y="114644"/>
                    <a:pt x="105663" y="115444"/>
                    <a:pt x="100945" y="117133"/>
                  </a:cubicBezTo>
                  <a:cubicBezTo>
                    <a:pt x="89907" y="120954"/>
                    <a:pt x="81094" y="128864"/>
                    <a:pt x="76020" y="139439"/>
                  </a:cubicBezTo>
                  <a:lnTo>
                    <a:pt x="56081" y="180941"/>
                  </a:lnTo>
                  <a:lnTo>
                    <a:pt x="109134" y="206357"/>
                  </a:lnTo>
                  <a:cubicBezTo>
                    <a:pt x="114653" y="209023"/>
                    <a:pt x="116968" y="215600"/>
                    <a:pt x="114386" y="221110"/>
                  </a:cubicBezTo>
                  <a:cubicBezTo>
                    <a:pt x="112428" y="225109"/>
                    <a:pt x="108422" y="227419"/>
                    <a:pt x="104327" y="227419"/>
                  </a:cubicBezTo>
                  <a:cubicBezTo>
                    <a:pt x="102725" y="227419"/>
                    <a:pt x="101123" y="227064"/>
                    <a:pt x="99520" y="226353"/>
                  </a:cubicBezTo>
                  <a:lnTo>
                    <a:pt x="46467" y="200936"/>
                  </a:lnTo>
                  <a:lnTo>
                    <a:pt x="26527" y="242527"/>
                  </a:lnTo>
                  <a:cubicBezTo>
                    <a:pt x="16112" y="264211"/>
                    <a:pt x="25281" y="290250"/>
                    <a:pt x="47001" y="300647"/>
                  </a:cubicBezTo>
                  <a:cubicBezTo>
                    <a:pt x="52965" y="303491"/>
                    <a:pt x="59285" y="305002"/>
                    <a:pt x="65872" y="305002"/>
                  </a:cubicBezTo>
                  <a:cubicBezTo>
                    <a:pt x="82607" y="305002"/>
                    <a:pt x="98096" y="295226"/>
                    <a:pt x="105307" y="280207"/>
                  </a:cubicBezTo>
                  <a:lnTo>
                    <a:pt x="154799" y="177119"/>
                  </a:lnTo>
                  <a:cubicBezTo>
                    <a:pt x="165214" y="155435"/>
                    <a:pt x="156046" y="129308"/>
                    <a:pt x="134326" y="118910"/>
                  </a:cubicBezTo>
                  <a:cubicBezTo>
                    <a:pt x="128362" y="116066"/>
                    <a:pt x="121953" y="114644"/>
                    <a:pt x="115454" y="114644"/>
                  </a:cubicBezTo>
                  <a:close/>
                  <a:moveTo>
                    <a:pt x="119048" y="92538"/>
                  </a:moveTo>
                  <a:cubicBezTo>
                    <a:pt x="127583" y="93005"/>
                    <a:pt x="136017" y="95138"/>
                    <a:pt x="143939" y="98915"/>
                  </a:cubicBezTo>
                  <a:cubicBezTo>
                    <a:pt x="176697" y="114644"/>
                    <a:pt x="190584" y="154013"/>
                    <a:pt x="174828" y="186717"/>
                  </a:cubicBezTo>
                  <a:lnTo>
                    <a:pt x="125335" y="289805"/>
                  </a:lnTo>
                  <a:cubicBezTo>
                    <a:pt x="114475" y="312467"/>
                    <a:pt x="91064" y="327130"/>
                    <a:pt x="65872" y="327130"/>
                  </a:cubicBezTo>
                  <a:cubicBezTo>
                    <a:pt x="55992" y="327130"/>
                    <a:pt x="46378" y="324997"/>
                    <a:pt x="37387" y="320643"/>
                  </a:cubicBezTo>
                  <a:cubicBezTo>
                    <a:pt x="4629" y="305002"/>
                    <a:pt x="-9257" y="265633"/>
                    <a:pt x="6499" y="232929"/>
                  </a:cubicBezTo>
                  <a:lnTo>
                    <a:pt x="55992" y="129841"/>
                  </a:lnTo>
                  <a:cubicBezTo>
                    <a:pt x="63647" y="113934"/>
                    <a:pt x="76999" y="102025"/>
                    <a:pt x="93556" y="96160"/>
                  </a:cubicBezTo>
                  <a:cubicBezTo>
                    <a:pt x="101879" y="93272"/>
                    <a:pt x="110514" y="92072"/>
                    <a:pt x="119048" y="92538"/>
                  </a:cubicBezTo>
                  <a:close/>
                  <a:moveTo>
                    <a:pt x="417194" y="22216"/>
                  </a:moveTo>
                  <a:cubicBezTo>
                    <a:pt x="411675" y="22216"/>
                    <a:pt x="406068" y="23282"/>
                    <a:pt x="400728" y="25415"/>
                  </a:cubicBezTo>
                  <a:cubicBezTo>
                    <a:pt x="384174" y="32168"/>
                    <a:pt x="373494" y="47984"/>
                    <a:pt x="373494" y="65844"/>
                  </a:cubicBezTo>
                  <a:cubicBezTo>
                    <a:pt x="373494" y="71442"/>
                    <a:pt x="374562" y="76951"/>
                    <a:pt x="376698" y="82193"/>
                  </a:cubicBezTo>
                  <a:lnTo>
                    <a:pt x="394053" y="124933"/>
                  </a:lnTo>
                  <a:lnTo>
                    <a:pt x="439889" y="106362"/>
                  </a:lnTo>
                  <a:cubicBezTo>
                    <a:pt x="445496" y="104052"/>
                    <a:pt x="451993" y="106806"/>
                    <a:pt x="454307" y="112493"/>
                  </a:cubicBezTo>
                  <a:cubicBezTo>
                    <a:pt x="456621" y="118180"/>
                    <a:pt x="453862" y="124577"/>
                    <a:pt x="448166" y="126888"/>
                  </a:cubicBezTo>
                  <a:lnTo>
                    <a:pt x="402419" y="145458"/>
                  </a:lnTo>
                  <a:lnTo>
                    <a:pt x="419775" y="188109"/>
                  </a:lnTo>
                  <a:cubicBezTo>
                    <a:pt x="428853" y="210411"/>
                    <a:pt x="454396" y="221163"/>
                    <a:pt x="476647" y="212189"/>
                  </a:cubicBezTo>
                  <a:cubicBezTo>
                    <a:pt x="498986" y="203125"/>
                    <a:pt x="509756" y="177624"/>
                    <a:pt x="500677" y="155321"/>
                  </a:cubicBezTo>
                  <a:lnTo>
                    <a:pt x="483411" y="112671"/>
                  </a:lnTo>
                  <a:lnTo>
                    <a:pt x="479317" y="114270"/>
                  </a:lnTo>
                  <a:cubicBezTo>
                    <a:pt x="477893" y="114892"/>
                    <a:pt x="476469" y="115159"/>
                    <a:pt x="475134" y="115159"/>
                  </a:cubicBezTo>
                  <a:cubicBezTo>
                    <a:pt x="470773" y="115159"/>
                    <a:pt x="466590" y="112493"/>
                    <a:pt x="464810" y="108228"/>
                  </a:cubicBezTo>
                  <a:cubicBezTo>
                    <a:pt x="462496" y="102541"/>
                    <a:pt x="465255" y="96055"/>
                    <a:pt x="470951" y="93745"/>
                  </a:cubicBezTo>
                  <a:lnTo>
                    <a:pt x="475045" y="92145"/>
                  </a:lnTo>
                  <a:lnTo>
                    <a:pt x="457689" y="49406"/>
                  </a:lnTo>
                  <a:cubicBezTo>
                    <a:pt x="453328" y="38654"/>
                    <a:pt x="444962" y="30213"/>
                    <a:pt x="434193" y="25681"/>
                  </a:cubicBezTo>
                  <a:cubicBezTo>
                    <a:pt x="428764" y="23371"/>
                    <a:pt x="422979" y="22216"/>
                    <a:pt x="417194" y="22216"/>
                  </a:cubicBezTo>
                  <a:close/>
                  <a:moveTo>
                    <a:pt x="417672" y="2"/>
                  </a:moveTo>
                  <a:cubicBezTo>
                    <a:pt x="426205" y="69"/>
                    <a:pt x="434727" y="1824"/>
                    <a:pt x="442826" y="5245"/>
                  </a:cubicBezTo>
                  <a:cubicBezTo>
                    <a:pt x="459113" y="12087"/>
                    <a:pt x="471663" y="24793"/>
                    <a:pt x="478249" y="41142"/>
                  </a:cubicBezTo>
                  <a:lnTo>
                    <a:pt x="521326" y="146969"/>
                  </a:lnTo>
                  <a:cubicBezTo>
                    <a:pt x="534943" y="180645"/>
                    <a:pt x="518656" y="219030"/>
                    <a:pt x="485013" y="232714"/>
                  </a:cubicBezTo>
                  <a:cubicBezTo>
                    <a:pt x="476914" y="236002"/>
                    <a:pt x="468548" y="237512"/>
                    <a:pt x="460360" y="237512"/>
                  </a:cubicBezTo>
                  <a:cubicBezTo>
                    <a:pt x="434282" y="237512"/>
                    <a:pt x="409539" y="222051"/>
                    <a:pt x="399215" y="196461"/>
                  </a:cubicBezTo>
                  <a:lnTo>
                    <a:pt x="356138" y="90546"/>
                  </a:lnTo>
                  <a:cubicBezTo>
                    <a:pt x="352934" y="82638"/>
                    <a:pt x="351332" y="74374"/>
                    <a:pt x="351332" y="65844"/>
                  </a:cubicBezTo>
                  <a:cubicBezTo>
                    <a:pt x="351332" y="38921"/>
                    <a:pt x="367441" y="15019"/>
                    <a:pt x="392451" y="4889"/>
                  </a:cubicBezTo>
                  <a:cubicBezTo>
                    <a:pt x="400595" y="1557"/>
                    <a:pt x="409139" y="-64"/>
                    <a:pt x="417672" y="2"/>
                  </a:cubicBezTo>
                  <a:close/>
                </a:path>
              </a:pathLst>
            </a:cu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sym typeface="Gill Sans MT" panose="020B0502020104020203" pitchFamily="34" charset="0"/>
              </a:endParaRPr>
            </a:p>
          </p:txBody>
        </p:sp>
      </p:grpSp>
      <p:sp>
        <p:nvSpPr>
          <p:cNvPr id="7" name="标题 6"/>
          <p:cNvSpPr>
            <a:spLocks noGrp="1"/>
          </p:cNvSpPr>
          <p:nvPr>
            <p:ph type="ctrTitle"/>
          </p:nvPr>
        </p:nvSpPr>
        <p:spPr/>
        <p:txBody>
          <a:bodyPr wrap="square" anchor="ctr">
            <a:normAutofit/>
          </a:bodyPr>
          <a:lstStyle/>
          <a:p>
            <a:r>
              <a:rPr lang="zh-CN" altLang="en-US" b="1">
                <a:solidFill>
                  <a:srgbClr val="313F48"/>
                </a:solidFill>
                <a:latin typeface="+mj-ea"/>
                <a:cs typeface="Arial" panose="020B0604020202020204"/>
                <a:sym typeface="Gill Sans MT" panose="020B0502020104020203" pitchFamily="34" charset="0"/>
              </a:rPr>
              <a:t>苏州创新产业化基地</a:t>
            </a:r>
            <a:endParaRPr lang="zh-CN" altLang="en-US" b="1">
              <a:solidFill>
                <a:srgbClr val="313F48"/>
              </a:solidFill>
              <a:latin typeface="+mj-ea"/>
              <a:cs typeface="Arial" panose="020B0604020202020204"/>
            </a:endParaRPr>
          </a:p>
        </p:txBody>
      </p:sp>
      <p:sp>
        <p:nvSpPr>
          <p:cNvPr id="42" name="文本框 41"/>
          <p:cNvSpPr txBox="1"/>
          <p:nvPr/>
        </p:nvSpPr>
        <p:spPr>
          <a:xfrm>
            <a:off x="2393942" y="5470496"/>
            <a:ext cx="3208264" cy="286232"/>
          </a:xfrm>
          <a:prstGeom prst="rect">
            <a:avLst/>
          </a:prstGeom>
          <a:noFill/>
        </p:spPr>
        <p:txBody>
          <a:bodyPr wrap="square">
            <a:spAutoFit/>
          </a:bodyPr>
          <a:lstStyle/>
          <a:p>
            <a:pPr defTabSz="1219200">
              <a:lnSpc>
                <a:spcPct val="90000"/>
              </a:lnSpc>
              <a:spcBef>
                <a:spcPts val="600"/>
              </a:spcBef>
              <a:defRPr/>
            </a:pPr>
            <a:r>
              <a:rPr lang="zh-CN" altLang="en-US" sz="1400">
                <a:solidFill>
                  <a:schemeClr val="bg1"/>
                </a:solidFill>
                <a:sym typeface="Gill Sans MT" panose="020B0502020104020203" pitchFamily="34" charset="0"/>
              </a:rPr>
              <a:t>口服固体制剂，满足临床和商业化需求</a:t>
            </a:r>
            <a:endParaRPr lang="en-US" altLang="zh-CN" sz="1400">
              <a:solidFill>
                <a:schemeClr val="bg1"/>
              </a:solidFill>
              <a:sym typeface="Gill Sans MT" panose="020B0502020104020203" pitchFamily="34" charset="0"/>
            </a:endParaRPr>
          </a:p>
        </p:txBody>
      </p:sp>
      <p:sp>
        <p:nvSpPr>
          <p:cNvPr id="16" name="矩形 15"/>
          <p:cNvSpPr/>
          <p:nvPr/>
        </p:nvSpPr>
        <p:spPr>
          <a:xfrm>
            <a:off x="2167087" y="4286073"/>
            <a:ext cx="2060179" cy="615746"/>
          </a:xfrm>
          <a:prstGeom prst="rect">
            <a:avLst/>
          </a:prstGeom>
          <a:ln>
            <a:noFill/>
          </a:ln>
        </p:spPr>
        <p:txBody>
          <a:bodyPr wrap="square">
            <a:spAutoFit/>
          </a:bodyPr>
          <a:lstStyle/>
          <a:p>
            <a:pPr algn="ctr" defTabSz="609600">
              <a:lnSpc>
                <a:spcPct val="120000"/>
              </a:lnSpc>
            </a:pPr>
            <a:r>
              <a:rPr lang="en-US" altLang="zh-CN" sz="1465" b="1">
                <a:solidFill>
                  <a:srgbClr val="FFFFFF"/>
                </a:solidFill>
                <a:sym typeface="Gill Sans MT" panose="020B0502020104020203" pitchFamily="34" charset="0"/>
              </a:rPr>
              <a:t>2017</a:t>
            </a:r>
            <a:r>
              <a:rPr lang="zh-CN" altLang="en-US" sz="1465" b="1">
                <a:solidFill>
                  <a:srgbClr val="FFFFFF"/>
                </a:solidFill>
                <a:sym typeface="Gill Sans MT" panose="020B0502020104020203" pitchFamily="34" charset="0"/>
              </a:rPr>
              <a:t>年 </a:t>
            </a:r>
            <a:r>
              <a:rPr lang="en-US" altLang="zh-CN" sz="1465" b="1">
                <a:solidFill>
                  <a:srgbClr val="FFFFFF"/>
                </a:solidFill>
                <a:sym typeface="Gill Sans MT" panose="020B0502020104020203" pitchFamily="34" charset="0"/>
              </a:rPr>
              <a:t>11</a:t>
            </a:r>
            <a:r>
              <a:rPr lang="zh-CN" altLang="en-US" sz="1465" b="1">
                <a:solidFill>
                  <a:srgbClr val="FFFFFF"/>
                </a:solidFill>
                <a:sym typeface="Gill Sans MT" panose="020B0502020104020203" pitchFamily="34" charset="0"/>
              </a:rPr>
              <a:t>月</a:t>
            </a:r>
            <a:endParaRPr lang="en-US" altLang="zh-CN" sz="1465" b="1">
              <a:solidFill>
                <a:srgbClr val="FFFFFF"/>
              </a:solidFill>
              <a:sym typeface="Gill Sans MT" panose="020B0502020104020203" pitchFamily="34" charset="0"/>
            </a:endParaRPr>
          </a:p>
          <a:p>
            <a:pPr algn="ctr" defTabSz="609600">
              <a:lnSpc>
                <a:spcPct val="120000"/>
              </a:lnSpc>
            </a:pPr>
            <a:r>
              <a:rPr lang="zh-CN" altLang="en-US" sz="1465">
                <a:solidFill>
                  <a:srgbClr val="FFFFFF"/>
                </a:solidFill>
                <a:sym typeface="Gill Sans MT" panose="020B0502020104020203" pitchFamily="34" charset="0"/>
              </a:rPr>
              <a:t>小分子产业化基地落成</a:t>
            </a:r>
          </a:p>
        </p:txBody>
      </p:sp>
      <p:sp>
        <p:nvSpPr>
          <p:cNvPr id="40" name="矩形 39"/>
          <p:cNvSpPr/>
          <p:nvPr/>
        </p:nvSpPr>
        <p:spPr>
          <a:xfrm>
            <a:off x="7224026" y="4284478"/>
            <a:ext cx="3927155" cy="615746"/>
          </a:xfrm>
          <a:prstGeom prst="rect">
            <a:avLst/>
          </a:prstGeom>
          <a:ln>
            <a:noFill/>
          </a:ln>
        </p:spPr>
        <p:txBody>
          <a:bodyPr wrap="square">
            <a:spAutoFit/>
          </a:bodyPr>
          <a:lstStyle/>
          <a:p>
            <a:pPr algn="ctr" defTabSz="609600">
              <a:lnSpc>
                <a:spcPct val="120000"/>
              </a:lnSpc>
            </a:pPr>
            <a:r>
              <a:rPr lang="en-US" altLang="zh-CN" sz="1465" b="1">
                <a:solidFill>
                  <a:srgbClr val="FFFFFF"/>
                </a:solidFill>
                <a:sym typeface="Gill Sans MT" panose="020B0502020104020203" pitchFamily="34" charset="0"/>
              </a:rPr>
              <a:t>2023</a:t>
            </a:r>
            <a:r>
              <a:rPr lang="zh-CN" altLang="en-US" sz="1465" b="1">
                <a:solidFill>
                  <a:srgbClr val="FFFFFF"/>
                </a:solidFill>
                <a:sym typeface="Gill Sans MT" panose="020B0502020104020203" pitchFamily="34" charset="0"/>
              </a:rPr>
              <a:t>年</a:t>
            </a:r>
            <a:r>
              <a:rPr lang="en-US" altLang="zh-CN" sz="1465" b="1">
                <a:solidFill>
                  <a:srgbClr val="FFFFFF"/>
                </a:solidFill>
                <a:sym typeface="Gill Sans MT" panose="020B0502020104020203" pitchFamily="34" charset="0"/>
              </a:rPr>
              <a:t>11</a:t>
            </a:r>
            <a:r>
              <a:rPr lang="zh-CN" altLang="en-US" sz="1465" b="1">
                <a:solidFill>
                  <a:srgbClr val="FFFFFF"/>
                </a:solidFill>
                <a:sym typeface="Gill Sans MT" panose="020B0502020104020203" pitchFamily="34" charset="0"/>
              </a:rPr>
              <a:t>月</a:t>
            </a:r>
            <a:endParaRPr lang="en-US" altLang="zh-CN" sz="1465" b="1">
              <a:solidFill>
                <a:srgbClr val="FFFFFF"/>
              </a:solidFill>
              <a:sym typeface="Gill Sans MT" panose="020B0502020104020203" pitchFamily="34" charset="0"/>
            </a:endParaRPr>
          </a:p>
          <a:p>
            <a:pPr algn="ctr" defTabSz="609600">
              <a:lnSpc>
                <a:spcPct val="120000"/>
              </a:lnSpc>
            </a:pPr>
            <a:r>
              <a:rPr lang="zh-CN" altLang="en-US" sz="1465">
                <a:solidFill>
                  <a:srgbClr val="FFFFFF"/>
                </a:solidFill>
                <a:sym typeface="Gill Sans MT" panose="020B0502020104020203" pitchFamily="34" charset="0"/>
              </a:rPr>
              <a:t>创新药物全球产业化基地启用</a:t>
            </a:r>
          </a:p>
        </p:txBody>
      </p:sp>
      <p:sp>
        <p:nvSpPr>
          <p:cNvPr id="55" name="等腰三角形 54"/>
          <p:cNvSpPr/>
          <p:nvPr/>
        </p:nvSpPr>
        <p:spPr>
          <a:xfrm rot="5400000">
            <a:off x="6048223" y="3000741"/>
            <a:ext cx="364380" cy="268827"/>
          </a:xfrm>
          <a:prstGeom prst="triangle">
            <a:avLst/>
          </a:prstGeom>
          <a:gradFill flip="none" rotWithShape="1">
            <a:gsLst>
              <a:gs pos="0">
                <a:srgbClr val="FFFFFF">
                  <a:alpha val="0"/>
                </a:srgbClr>
              </a:gs>
              <a:gs pos="74000">
                <a:srgbClr val="FFFFFF">
                  <a:alpha val="4200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pic>
        <p:nvPicPr>
          <p:cNvPr id="10" name="图片 9" descr="城市中的建筑&#10;&#10;描述已自动生成">
            <a:extLst>
              <a:ext uri="{FF2B5EF4-FFF2-40B4-BE49-F238E27FC236}">
                <a16:creationId xmlns:a16="http://schemas.microsoft.com/office/drawing/2014/main" id="{216881C3-BFB2-8F1C-B529-130070EFDB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0043" y="2082366"/>
            <a:ext cx="3439483" cy="2095286"/>
          </a:xfrm>
          <a:prstGeom prst="rect">
            <a:avLst/>
          </a:prstGeom>
        </p:spPr>
      </p:pic>
      <p:sp>
        <p:nvSpPr>
          <p:cNvPr id="34" name="Rounded Rectangle 1"/>
          <p:cNvSpPr/>
          <p:nvPr/>
        </p:nvSpPr>
        <p:spPr>
          <a:xfrm>
            <a:off x="4920077" y="1157269"/>
            <a:ext cx="3264927" cy="601600"/>
          </a:xfrm>
          <a:prstGeom prst="roundRect">
            <a:avLst/>
          </a:prstGeom>
          <a:solidFill>
            <a:schemeClr val="accent4"/>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FFFFF"/>
                </a:solidFill>
              </a:rPr>
              <a:t>百济神州首个产业化基地</a:t>
            </a:r>
          </a:p>
        </p:txBody>
      </p:sp>
      <p:sp>
        <p:nvSpPr>
          <p:cNvPr id="5" name="矩形 4">
            <a:extLst>
              <a:ext uri="{FF2B5EF4-FFF2-40B4-BE49-F238E27FC236}">
                <a16:creationId xmlns:a16="http://schemas.microsoft.com/office/drawing/2014/main" id="{8F7AE7B5-E865-1255-267B-3BDBA862DD0C}"/>
              </a:ext>
            </a:extLst>
          </p:cNvPr>
          <p:cNvSpPr/>
          <p:nvPr/>
        </p:nvSpPr>
        <p:spPr>
          <a:xfrm>
            <a:off x="6924532" y="6099373"/>
            <a:ext cx="2896600" cy="307777"/>
          </a:xfrm>
          <a:prstGeom prst="rect">
            <a:avLst/>
          </a:prstGeom>
        </p:spPr>
        <p:txBody>
          <a:bodyPr wrap="square">
            <a:spAutoFit/>
          </a:bodyPr>
          <a:lstStyle/>
          <a:p>
            <a:pPr defTabSz="609600" fontAlgn="base">
              <a:buClr>
                <a:srgbClr val="686E9F"/>
              </a:buClr>
              <a:buSzPct val="120000"/>
              <a:defRPr/>
            </a:pPr>
            <a:r>
              <a:rPr lang="zh-CN" altLang="en-US" sz="1400">
                <a:solidFill>
                  <a:schemeClr val="bg1"/>
                </a:solidFill>
                <a:sym typeface="Gill Sans MT" panose="020B0502020104020203" pitchFamily="34" charset="0"/>
              </a:rPr>
              <a:t>获得对</a:t>
            </a:r>
            <a:r>
              <a:rPr lang="zh-CN" altLang="en-US" sz="1400" b="1">
                <a:solidFill>
                  <a:schemeClr val="bg1"/>
                </a:solidFill>
                <a:sym typeface="Gill Sans MT" panose="020B0502020104020203" pitchFamily="34" charset="0"/>
              </a:rPr>
              <a:t>美国市场商业化供货</a:t>
            </a:r>
            <a:r>
              <a:rPr lang="zh-CN" altLang="en-US" sz="1400">
                <a:solidFill>
                  <a:schemeClr val="bg1"/>
                </a:solidFill>
                <a:sym typeface="Gill Sans MT" panose="020B0502020104020203" pitchFamily="34" charset="0"/>
              </a:rPr>
              <a:t>的资格</a:t>
            </a:r>
          </a:p>
        </p:txBody>
      </p:sp>
      <p:sp>
        <p:nvSpPr>
          <p:cNvPr id="8" name="椭圆 49">
            <a:extLst>
              <a:ext uri="{FF2B5EF4-FFF2-40B4-BE49-F238E27FC236}">
                <a16:creationId xmlns:a16="http://schemas.microsoft.com/office/drawing/2014/main" id="{D63F5944-DE3B-8532-B44C-47A1D5E5414A}"/>
              </a:ext>
            </a:extLst>
          </p:cNvPr>
          <p:cNvSpPr/>
          <p:nvPr/>
        </p:nvSpPr>
        <p:spPr>
          <a:xfrm>
            <a:off x="6476237" y="6023998"/>
            <a:ext cx="416075" cy="416075"/>
          </a:xfrm>
          <a:prstGeom prst="ellipse">
            <a:avLst/>
          </a:prstGeom>
          <a:solidFill>
            <a:schemeClr val="bg1"/>
          </a:solidFill>
          <a:ln w="9525" cap="flat" cmpd="sng" algn="ctr">
            <a:solidFill>
              <a:srgbClr val="FFFFFF"/>
            </a:solidFill>
            <a:prstDash val="solid"/>
            <a:miter lim="800000"/>
          </a:ln>
          <a:effectLst>
            <a:outerShdw blurRad="190500" dist="76200" dir="2700000" algn="tl" rotWithShape="0">
              <a:prstClr val="black">
                <a:alpha val="15000"/>
              </a:prstClr>
            </a:outerShdw>
          </a:effectLst>
        </p:spPr>
        <p:txBody>
          <a:bodyPr rtlCol="0" anchor="ctr"/>
          <a:lstStyle/>
          <a:p>
            <a:pPr algn="ctr" defTabSz="685800"/>
            <a:endParaRPr lang="zh-CN" altLang="en-US" sz="1400" kern="0">
              <a:solidFill>
                <a:schemeClr val="bg1"/>
              </a:solidFill>
              <a:sym typeface="Gill Sans MT" panose="020B0502020104020203" pitchFamily="34" charset="0"/>
            </a:endParaRPr>
          </a:p>
        </p:txBody>
      </p:sp>
      <p:pic>
        <p:nvPicPr>
          <p:cNvPr id="18" name="图片 17" descr="图标&#10;&#10;描述已自动生成">
            <a:extLst>
              <a:ext uri="{FF2B5EF4-FFF2-40B4-BE49-F238E27FC236}">
                <a16:creationId xmlns:a16="http://schemas.microsoft.com/office/drawing/2014/main" id="{44A19CBC-CDAD-504C-74D7-5E2B06CD7914}"/>
              </a:ext>
            </a:extLst>
          </p:cNvPr>
          <p:cNvPicPr>
            <a:picLocks noChangeAspect="1"/>
          </p:cNvPicPr>
          <p:nvPr/>
        </p:nvPicPr>
        <p:blipFill>
          <a:blip r:embed="rId6"/>
          <a:stretch>
            <a:fillRect/>
          </a:stretch>
        </p:blipFill>
        <p:spPr>
          <a:xfrm>
            <a:off x="6565497" y="6099373"/>
            <a:ext cx="283340" cy="28334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descr="建筑与房屋的城市空拍图&#10;&#10;描述已自动生成"/>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61948" y="1432560"/>
            <a:ext cx="11730047" cy="4825275"/>
          </a:xfrm>
          <a:prstGeom prst="rect">
            <a:avLst/>
          </a:prstGeom>
        </p:spPr>
      </p:pic>
      <p:sp>
        <p:nvSpPr>
          <p:cNvPr id="52" name="矩形 51"/>
          <p:cNvSpPr/>
          <p:nvPr/>
        </p:nvSpPr>
        <p:spPr>
          <a:xfrm>
            <a:off x="430488" y="1432560"/>
            <a:ext cx="11761507" cy="4825275"/>
          </a:xfrm>
          <a:prstGeom prst="rect">
            <a:avLst/>
          </a:prstGeom>
          <a:gradFill flip="none" rotWithShape="1">
            <a:gsLst>
              <a:gs pos="0">
                <a:schemeClr val="accent1">
                  <a:alpha val="84000"/>
                </a:schemeClr>
              </a:gs>
              <a:gs pos="56000">
                <a:schemeClr val="accent1">
                  <a:lumMod val="75000"/>
                  <a:alpha val="85000"/>
                </a:schemeClr>
              </a:gs>
              <a:gs pos="100000">
                <a:schemeClr val="accent1">
                  <a:lumMod val="75000"/>
                  <a:alpha val="6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Gill Sans MT" panose="020B0502020104020203" pitchFamily="34" charset="0"/>
              <a:ea typeface="思源黑体" panose="020B0500000000090000" pitchFamily="34" charset="-122"/>
              <a:sym typeface="Gill Sans MT" panose="020B0502020104020203" pitchFamily="34" charset="0"/>
            </a:endParaRPr>
          </a:p>
        </p:txBody>
      </p:sp>
      <p:sp>
        <p:nvSpPr>
          <p:cNvPr id="53" name="矩形 52"/>
          <p:cNvSpPr/>
          <p:nvPr/>
        </p:nvSpPr>
        <p:spPr>
          <a:xfrm>
            <a:off x="954110" y="3073447"/>
            <a:ext cx="1784342" cy="690317"/>
          </a:xfrm>
          <a:prstGeom prst="rect">
            <a:avLst/>
          </a:prstGeom>
        </p:spPr>
        <p:txBody>
          <a:bodyPr wrap="square">
            <a:spAutoFit/>
          </a:bodyPr>
          <a:lstStyle/>
          <a:p>
            <a:pPr marL="0" lvl="2" fontAlgn="base">
              <a:lnSpc>
                <a:spcPct val="120000"/>
              </a:lnSpc>
              <a:buClr>
                <a:schemeClr val="accent2"/>
              </a:buClr>
              <a:buSzPct val="120000"/>
            </a:pPr>
            <a:r>
              <a:rPr lang="en-US" altLang="zh-CN" sz="1865" b="1">
                <a:solidFill>
                  <a:srgbClr val="FFFFFF"/>
                </a:solidFill>
                <a:cs typeface="+mn-ea"/>
                <a:sym typeface="Gill Sans MT" panose="020B0502020104020203" pitchFamily="34" charset="0"/>
              </a:rPr>
              <a:t>65,000</a:t>
            </a:r>
            <a:r>
              <a:rPr lang="zh-HK" altLang="en-US" sz="1865" b="1">
                <a:solidFill>
                  <a:srgbClr val="FFFFFF"/>
                </a:solidFill>
                <a:cs typeface="+mn-ea"/>
                <a:sym typeface="Gill Sans MT" panose="020B0502020104020203" pitchFamily="34" charset="0"/>
              </a:rPr>
              <a:t>升</a:t>
            </a:r>
            <a:endParaRPr lang="en-US" altLang="zh-HK" sz="1865" b="1">
              <a:solidFill>
                <a:srgbClr val="FFFFFF"/>
              </a:solidFill>
              <a:cs typeface="+mn-ea"/>
              <a:sym typeface="Gill Sans MT" panose="020B0502020104020203" pitchFamily="34" charset="0"/>
            </a:endParaRPr>
          </a:p>
          <a:p>
            <a:pPr marL="0" lvl="2" fontAlgn="base">
              <a:lnSpc>
                <a:spcPct val="120000"/>
              </a:lnSpc>
              <a:buClr>
                <a:schemeClr val="accent2"/>
              </a:buClr>
              <a:buSzPct val="120000"/>
            </a:pPr>
            <a:r>
              <a:rPr lang="zh-CN" altLang="en-US" sz="1400">
                <a:solidFill>
                  <a:srgbClr val="FFFFFF"/>
                </a:solidFill>
                <a:cs typeface="+mn-ea"/>
                <a:sym typeface="Gill Sans MT" panose="020B0502020104020203" pitchFamily="34" charset="0"/>
              </a:rPr>
              <a:t>已建成产能</a:t>
            </a:r>
            <a:endParaRPr lang="en-US" altLang="zh-CN" sz="1400">
              <a:solidFill>
                <a:srgbClr val="FFFFFF"/>
              </a:solidFill>
              <a:cs typeface="+mn-ea"/>
              <a:sym typeface="Gill Sans MT" panose="020B0502020104020203" pitchFamily="34" charset="0"/>
            </a:endParaRPr>
          </a:p>
        </p:txBody>
      </p:sp>
      <p:sp>
        <p:nvSpPr>
          <p:cNvPr id="54" name="矩形 53"/>
          <p:cNvSpPr/>
          <p:nvPr/>
        </p:nvSpPr>
        <p:spPr>
          <a:xfrm>
            <a:off x="939426" y="4079353"/>
            <a:ext cx="2073324" cy="689612"/>
          </a:xfrm>
          <a:prstGeom prst="rect">
            <a:avLst/>
          </a:prstGeom>
        </p:spPr>
        <p:txBody>
          <a:bodyPr wrap="square">
            <a:spAutoFit/>
          </a:bodyPr>
          <a:lstStyle/>
          <a:p>
            <a:pPr marL="0" lvl="2" fontAlgn="base">
              <a:lnSpc>
                <a:spcPct val="120000"/>
              </a:lnSpc>
              <a:buClr>
                <a:schemeClr val="accent2"/>
              </a:buClr>
              <a:buSzPct val="120000"/>
            </a:pPr>
            <a:r>
              <a:rPr lang="en-US" altLang="zh-CN" sz="1865" b="1">
                <a:solidFill>
                  <a:srgbClr val="FFFFFF"/>
                </a:solidFill>
                <a:cs typeface="+mn-ea"/>
                <a:sym typeface="Gill Sans MT" panose="020B0502020104020203" pitchFamily="34" charset="0"/>
              </a:rPr>
              <a:t>158,000</a:t>
            </a:r>
            <a:r>
              <a:rPr lang="zh-CN" altLang="en-US" sz="1865" b="1">
                <a:solidFill>
                  <a:srgbClr val="FFFFFF"/>
                </a:solidFill>
                <a:cs typeface="+mn-ea"/>
                <a:sym typeface="Gill Sans MT" panose="020B0502020104020203" pitchFamily="34" charset="0"/>
              </a:rPr>
              <a:t>平方米</a:t>
            </a:r>
            <a:endParaRPr lang="en-US" altLang="zh-CN" sz="1865" b="1">
              <a:solidFill>
                <a:srgbClr val="FFFFFF"/>
              </a:solidFill>
              <a:cs typeface="+mn-ea"/>
              <a:sym typeface="Gill Sans MT" panose="020B0502020104020203" pitchFamily="34" charset="0"/>
            </a:endParaRPr>
          </a:p>
          <a:p>
            <a:pPr marL="0" marR="0" lvl="2" indent="0" algn="l" defTabSz="914400" rtl="0" eaLnBrk="1" fontAlgn="base" latinLnBrk="0" hangingPunct="1">
              <a:lnSpc>
                <a:spcPct val="120000"/>
              </a:lnSpc>
              <a:spcBef>
                <a:spcPts val="0"/>
              </a:spcBef>
              <a:spcAft>
                <a:spcPts val="0"/>
              </a:spcAft>
              <a:buClr>
                <a:srgbClr val="ED1C24"/>
              </a:buClr>
              <a:buSzPct val="120000"/>
              <a:buFontTx/>
              <a:buNone/>
              <a:tabLst/>
              <a:defRPr/>
            </a:pPr>
            <a:r>
              <a:rPr kumimoji="0" lang="zh-CN" altLang="en-US" sz="1400" b="0" i="0" u="none" strike="noStrike" kern="1200" cap="none" spc="0" normalizeH="0" baseline="0" noProof="0">
                <a:ln>
                  <a:noFill/>
                </a:ln>
                <a:solidFill>
                  <a:srgbClr val="FFFFFF"/>
                </a:solidFill>
                <a:effectLst/>
                <a:uLnTx/>
                <a:uFillTx/>
                <a:latin typeface="Raleway"/>
                <a:ea typeface="方正兰亭黑简体"/>
                <a:cs typeface="+mn-ea"/>
                <a:sym typeface="Gill Sans MT" panose="020B0502020104020203" pitchFamily="34" charset="0"/>
              </a:rPr>
              <a:t>占地面积</a:t>
            </a:r>
            <a:endParaRPr kumimoji="0" lang="en-US" altLang="zh-CN" sz="1400" b="0" i="0" u="none" strike="noStrike" kern="1200" cap="none" spc="0" normalizeH="0" baseline="0" noProof="0">
              <a:ln>
                <a:noFill/>
              </a:ln>
              <a:solidFill>
                <a:srgbClr val="FFFFFF"/>
              </a:solidFill>
              <a:effectLst/>
              <a:uLnTx/>
              <a:uFillTx/>
              <a:latin typeface="Raleway"/>
              <a:ea typeface="方正兰亭黑简体"/>
              <a:cs typeface="+mn-ea"/>
              <a:sym typeface="Gill Sans MT" panose="020B0502020104020203" pitchFamily="34" charset="0"/>
            </a:endParaRPr>
          </a:p>
        </p:txBody>
      </p:sp>
      <p:sp>
        <p:nvSpPr>
          <p:cNvPr id="55" name="矩形 54"/>
          <p:cNvSpPr/>
          <p:nvPr/>
        </p:nvSpPr>
        <p:spPr>
          <a:xfrm>
            <a:off x="939426" y="2053267"/>
            <a:ext cx="1965455" cy="690317"/>
          </a:xfrm>
          <a:prstGeom prst="rect">
            <a:avLst/>
          </a:prstGeom>
        </p:spPr>
        <p:txBody>
          <a:bodyPr wrap="square">
            <a:spAutoFit/>
          </a:bodyPr>
          <a:lstStyle/>
          <a:p>
            <a:pPr marL="0" lvl="2" defTabSz="914400" fontAlgn="base">
              <a:lnSpc>
                <a:spcPct val="120000"/>
              </a:lnSpc>
              <a:buClr>
                <a:srgbClr val="71C5E7"/>
              </a:buClr>
              <a:buSzPct val="120000"/>
              <a:defRPr/>
            </a:pPr>
            <a:r>
              <a:rPr lang="en-US" altLang="zh-CN" sz="1865" b="1">
                <a:solidFill>
                  <a:srgbClr val="FFFFFF"/>
                </a:solidFill>
                <a:cs typeface="+mn-ea"/>
                <a:sym typeface="Gill Sans MT" panose="020B0502020104020203" pitchFamily="34" charset="0"/>
              </a:rPr>
              <a:t>24,000</a:t>
            </a:r>
            <a:r>
              <a:rPr lang="zh-CN" altLang="en-US" sz="1865" b="1">
                <a:solidFill>
                  <a:srgbClr val="FFFFFF"/>
                </a:solidFill>
                <a:cs typeface="+mn-ea"/>
                <a:sym typeface="Gill Sans MT" panose="020B0502020104020203" pitchFamily="34" charset="0"/>
              </a:rPr>
              <a:t>升</a:t>
            </a:r>
            <a:endParaRPr lang="zh-CN" altLang="en-US" sz="1465">
              <a:solidFill>
                <a:srgbClr val="FFFFFF"/>
              </a:solidFill>
              <a:cs typeface="+mn-ea"/>
              <a:sym typeface="Gill Sans MT" panose="020B0502020104020203" pitchFamily="34" charset="0"/>
            </a:endParaRPr>
          </a:p>
          <a:p>
            <a:pPr marL="0" lvl="2" fontAlgn="base">
              <a:lnSpc>
                <a:spcPct val="120000"/>
              </a:lnSpc>
              <a:buClr>
                <a:schemeClr val="accent2"/>
              </a:buClr>
              <a:buSzPct val="120000"/>
            </a:pPr>
            <a:r>
              <a:rPr lang="zh-CN" altLang="en-US" sz="1400">
                <a:solidFill>
                  <a:srgbClr val="FFFFFF"/>
                </a:solidFill>
                <a:cs typeface="+mn-ea"/>
                <a:sym typeface="Gill Sans MT" panose="020B0502020104020203" pitchFamily="34" charset="0"/>
              </a:rPr>
              <a:t>已获批商业化产能</a:t>
            </a:r>
            <a:endParaRPr lang="en-US" altLang="zh-CN" sz="1400">
              <a:solidFill>
                <a:srgbClr val="FFFFFF"/>
              </a:solidFill>
              <a:cs typeface="+mn-ea"/>
              <a:sym typeface="Gill Sans MT" panose="020B0502020104020203" pitchFamily="34" charset="0"/>
            </a:endParaRPr>
          </a:p>
        </p:txBody>
      </p:sp>
      <p:sp>
        <p:nvSpPr>
          <p:cNvPr id="56" name="矩形 55"/>
          <p:cNvSpPr/>
          <p:nvPr/>
        </p:nvSpPr>
        <p:spPr>
          <a:xfrm>
            <a:off x="8990619" y="3992285"/>
            <a:ext cx="3095118" cy="1195392"/>
          </a:xfrm>
          <a:prstGeom prst="rect">
            <a:avLst/>
          </a:prstGeom>
        </p:spPr>
        <p:txBody>
          <a:bodyPr wrap="square">
            <a:spAutoFit/>
          </a:bodyPr>
          <a:lstStyle/>
          <a:p>
            <a:pPr marL="0" lvl="2" fontAlgn="base">
              <a:lnSpc>
                <a:spcPct val="120000"/>
              </a:lnSpc>
              <a:buClr>
                <a:schemeClr val="accent2"/>
              </a:buClr>
              <a:buSzPct val="120000"/>
            </a:pPr>
            <a:r>
              <a:rPr lang="zh-CN" altLang="en-US" sz="1865" b="1">
                <a:solidFill>
                  <a:srgbClr val="FFFFFF"/>
                </a:solidFill>
                <a:cs typeface="+mn-ea"/>
                <a:sym typeface="Gill Sans MT" panose="020B0502020104020203" pitchFamily="34" charset="0"/>
              </a:rPr>
              <a:t>智能化工厂</a:t>
            </a:r>
            <a:endParaRPr lang="en-US" altLang="zh-CN" sz="1865" b="1">
              <a:solidFill>
                <a:srgbClr val="FFFFFF"/>
              </a:solidFill>
              <a:cs typeface="+mn-ea"/>
              <a:sym typeface="Gill Sans MT" panose="020B0502020104020203" pitchFamily="34" charset="0"/>
            </a:endParaRPr>
          </a:p>
          <a:p>
            <a:pPr marL="0" lvl="2" fontAlgn="base">
              <a:lnSpc>
                <a:spcPct val="120000"/>
              </a:lnSpc>
              <a:buClr>
                <a:schemeClr val="accent2"/>
              </a:buClr>
              <a:buSzPct val="120000"/>
            </a:pPr>
            <a:r>
              <a:rPr lang="zh-CN" altLang="en-US" sz="1400">
                <a:solidFill>
                  <a:srgbClr val="FFFFFF"/>
                </a:solidFill>
                <a:cs typeface="+mn-ea"/>
                <a:sym typeface="Gill Sans MT" panose="020B0502020104020203" pitchFamily="34" charset="0"/>
              </a:rPr>
              <a:t>不断引入自动化、无纸化、人工等创新生产工艺和技术，确保产品质量的稳定和生产的可视化与规模化</a:t>
            </a:r>
          </a:p>
        </p:txBody>
      </p:sp>
      <p:cxnSp>
        <p:nvCxnSpPr>
          <p:cNvPr id="57" name="直接连接符 56"/>
          <p:cNvCxnSpPr/>
          <p:nvPr/>
        </p:nvCxnSpPr>
        <p:spPr>
          <a:xfrm>
            <a:off x="459254" y="1591311"/>
            <a:ext cx="0" cy="652764"/>
          </a:xfrm>
          <a:prstGeom prst="line">
            <a:avLst/>
          </a:prstGeom>
          <a:ln w="3175">
            <a:solidFill>
              <a:schemeClr val="tx1">
                <a:lumMod val="50000"/>
                <a:alpha val="18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8967282" y="2093054"/>
            <a:ext cx="3118454" cy="1195392"/>
          </a:xfrm>
          <a:prstGeom prst="rect">
            <a:avLst/>
          </a:prstGeom>
          <a:noFill/>
        </p:spPr>
        <p:txBody>
          <a:bodyPr wrap="square">
            <a:spAutoFit/>
          </a:bodyPr>
          <a:lstStyle/>
          <a:p>
            <a:pPr marL="0" lvl="2" fontAlgn="base">
              <a:lnSpc>
                <a:spcPct val="120000"/>
              </a:lnSpc>
              <a:buClr>
                <a:schemeClr val="accent2"/>
              </a:buClr>
              <a:buSzPct val="120000"/>
            </a:pPr>
            <a:r>
              <a:rPr lang="zh-CN" altLang="en-US" sz="1865" b="1">
                <a:solidFill>
                  <a:srgbClr val="FFFFFF"/>
                </a:solidFill>
                <a:cs typeface="+mn-ea"/>
                <a:sym typeface="Gill Sans MT" panose="020B0502020104020203" pitchFamily="34" charset="0"/>
              </a:rPr>
              <a:t>具备生物药与</a:t>
            </a:r>
            <a:r>
              <a:rPr lang="en-US" altLang="zh-CN" sz="1865" b="1">
                <a:solidFill>
                  <a:srgbClr val="FFFFFF"/>
                </a:solidFill>
                <a:cs typeface="+mn-ea"/>
                <a:sym typeface="Gill Sans MT" panose="020B0502020104020203" pitchFamily="34" charset="0"/>
              </a:rPr>
              <a:t>ADC</a:t>
            </a:r>
            <a:r>
              <a:rPr lang="zh-CN" altLang="en-US" sz="1865" b="1">
                <a:solidFill>
                  <a:srgbClr val="FFFFFF"/>
                </a:solidFill>
                <a:cs typeface="+mn-ea"/>
                <a:sym typeface="Gill Sans MT" panose="020B0502020104020203" pitchFamily="34" charset="0"/>
              </a:rPr>
              <a:t>生产能力</a:t>
            </a:r>
            <a:endParaRPr lang="en-US" altLang="zh-CN" sz="1465">
              <a:solidFill>
                <a:srgbClr val="FFFFFF"/>
              </a:solidFill>
              <a:cs typeface="+mn-ea"/>
              <a:sym typeface="Gill Sans MT" panose="020B0502020104020203" pitchFamily="34" charset="0"/>
            </a:endParaRPr>
          </a:p>
          <a:p>
            <a:pPr marL="0" lvl="2" fontAlgn="base">
              <a:lnSpc>
                <a:spcPct val="120000"/>
              </a:lnSpc>
              <a:buClr>
                <a:schemeClr val="accent2"/>
              </a:buClr>
              <a:buSzPct val="120000"/>
            </a:pPr>
            <a:r>
              <a:rPr lang="en-US" altLang="zh-CN" sz="1400">
                <a:solidFill>
                  <a:srgbClr val="FFFFFF"/>
                </a:solidFill>
                <a:cs typeface="+mn-ea"/>
                <a:sym typeface="Gill Sans MT" panose="020B0502020104020203" pitchFamily="34" charset="0"/>
              </a:rPr>
              <a:t>2024</a:t>
            </a:r>
            <a:r>
              <a:rPr lang="zh-CN" altLang="en-US" sz="1400">
                <a:solidFill>
                  <a:srgbClr val="FFFFFF"/>
                </a:solidFill>
                <a:cs typeface="+mn-ea"/>
                <a:sym typeface="Gill Sans MT" panose="020B0502020104020203" pitchFamily="34" charset="0"/>
              </a:rPr>
              <a:t>年</a:t>
            </a:r>
            <a:r>
              <a:rPr lang="en-US" altLang="zh-CN" sz="1400">
                <a:solidFill>
                  <a:srgbClr val="FFFFFF"/>
                </a:solidFill>
                <a:cs typeface="+mn-ea"/>
                <a:sym typeface="Gill Sans MT" panose="020B0502020104020203" pitchFamily="34" charset="0"/>
              </a:rPr>
              <a:t>4</a:t>
            </a:r>
            <a:r>
              <a:rPr lang="zh-CN" altLang="en-US" sz="1400">
                <a:solidFill>
                  <a:srgbClr val="FFFFFF"/>
                </a:solidFill>
                <a:cs typeface="+mn-ea"/>
                <a:sym typeface="Gill Sans MT" panose="020B0502020104020203" pitchFamily="34" charset="0"/>
              </a:rPr>
              <a:t>月，</a:t>
            </a:r>
            <a:r>
              <a:rPr lang="en-US" altLang="zh-CN" sz="1400">
                <a:solidFill>
                  <a:srgbClr val="FFFFFF"/>
                </a:solidFill>
                <a:cs typeface="+mn-ea"/>
                <a:sym typeface="Gill Sans MT" panose="020B0502020104020203" pitchFamily="34" charset="0"/>
              </a:rPr>
              <a:t>ADC</a:t>
            </a:r>
            <a:r>
              <a:rPr lang="zh-CN" altLang="en-US" sz="1400">
                <a:solidFill>
                  <a:srgbClr val="FFFFFF"/>
                </a:solidFill>
                <a:cs typeface="+mn-ea"/>
                <a:sym typeface="Gill Sans MT" panose="020B0502020104020203" pitchFamily="34" charset="0"/>
              </a:rPr>
              <a:t>园区正式启用，成为公司</a:t>
            </a:r>
            <a:r>
              <a:rPr lang="en-US" altLang="zh-CN" sz="1400">
                <a:solidFill>
                  <a:srgbClr val="FFFFFF"/>
                </a:solidFill>
                <a:cs typeface="+mn-ea"/>
                <a:sym typeface="Gill Sans MT" panose="020B0502020104020203" pitchFamily="34" charset="0"/>
              </a:rPr>
              <a:t>ADC</a:t>
            </a:r>
            <a:r>
              <a:rPr lang="zh-CN" altLang="en-US" sz="1400">
                <a:solidFill>
                  <a:srgbClr val="FFFFFF"/>
                </a:solidFill>
                <a:cs typeface="+mn-ea"/>
                <a:sym typeface="Gill Sans MT" panose="020B0502020104020203" pitchFamily="34" charset="0"/>
              </a:rPr>
              <a:t>药物研发和生产的核心基地。</a:t>
            </a:r>
          </a:p>
        </p:txBody>
      </p:sp>
      <p:sp>
        <p:nvSpPr>
          <p:cNvPr id="59" name="标题 1"/>
          <p:cNvSpPr>
            <a:spLocks noGrp="1"/>
          </p:cNvSpPr>
          <p:nvPr>
            <p:ph type="ctrTitle"/>
          </p:nvPr>
        </p:nvSpPr>
        <p:spPr/>
        <p:txBody>
          <a:bodyPr/>
          <a:lstStyle/>
          <a:p>
            <a:r>
              <a:rPr lang="zh-CN" altLang="en-US" b="1">
                <a:solidFill>
                  <a:srgbClr val="313F48"/>
                </a:solidFill>
                <a:latin typeface="+mj-ea"/>
                <a:cs typeface="Arial" panose="020B0604020202020204"/>
                <a:sym typeface="Gill Sans MT" panose="020B0502020104020203" pitchFamily="34" charset="0"/>
              </a:rPr>
              <a:t>广州生物药生产基地</a:t>
            </a:r>
            <a:endParaRPr lang="zh-CN" altLang="en-US" b="1">
              <a:latin typeface="+mj-ea"/>
            </a:endParaRPr>
          </a:p>
        </p:txBody>
      </p:sp>
      <p:sp>
        <p:nvSpPr>
          <p:cNvPr id="60" name="椭圆 59"/>
          <p:cNvSpPr/>
          <p:nvPr/>
        </p:nvSpPr>
        <p:spPr>
          <a:xfrm>
            <a:off x="792412" y="5496018"/>
            <a:ext cx="11069117" cy="274981"/>
          </a:xfrm>
          <a:prstGeom prst="ellipse">
            <a:avLst/>
          </a:prstGeom>
          <a:gradFill flip="none" rotWithShape="1">
            <a:gsLst>
              <a:gs pos="0">
                <a:srgbClr val="FFFFFF">
                  <a:alpha val="0"/>
                </a:srgbClr>
              </a:gs>
              <a:gs pos="56000">
                <a:srgbClr val="FFFFFF">
                  <a:alpha val="28000"/>
                </a:srgbClr>
              </a:gs>
              <a:gs pos="100000">
                <a:srgbClr val="FFFFFF">
                  <a:alpha val="66000"/>
                </a:srgbClr>
              </a:gs>
            </a:gsLst>
            <a:lin ang="5400000" scaled="1"/>
            <a:tileRect/>
          </a:gradFill>
          <a:ln>
            <a:gradFill flip="none" rotWithShape="1">
              <a:gsLst>
                <a:gs pos="26000">
                  <a:schemeClr val="accent1">
                    <a:lumMod val="5000"/>
                    <a:lumOff val="95000"/>
                    <a:alpha val="0"/>
                  </a:schemeClr>
                </a:gs>
                <a:gs pos="74000">
                  <a:schemeClr val="bg1">
                    <a:alpha val="5600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pic>
        <p:nvPicPr>
          <p:cNvPr id="61" name="图片 6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52273" y="1942481"/>
            <a:ext cx="5624524" cy="3331357"/>
          </a:xfrm>
          <a:prstGeom prst="rect">
            <a:avLst/>
          </a:prstGeom>
          <a:effectLst>
            <a:outerShdw blurRad="190500" sx="102000" sy="102000" algn="ctr" rotWithShape="0">
              <a:prstClr val="black">
                <a:alpha val="10000"/>
              </a:prstClr>
            </a:outerShdw>
          </a:effectLst>
        </p:spPr>
      </p:pic>
      <p:cxnSp>
        <p:nvCxnSpPr>
          <p:cNvPr id="62" name="直接连接符 61"/>
          <p:cNvCxnSpPr/>
          <p:nvPr/>
        </p:nvCxnSpPr>
        <p:spPr>
          <a:xfrm flipV="1">
            <a:off x="875164" y="1763796"/>
            <a:ext cx="0" cy="345865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椭圆 62"/>
          <p:cNvSpPr/>
          <p:nvPr/>
        </p:nvSpPr>
        <p:spPr>
          <a:xfrm>
            <a:off x="822034" y="2235216"/>
            <a:ext cx="106261" cy="106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64" name="椭圆 63"/>
          <p:cNvSpPr/>
          <p:nvPr/>
        </p:nvSpPr>
        <p:spPr>
          <a:xfrm>
            <a:off x="822034" y="3322535"/>
            <a:ext cx="106261" cy="106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65" name="椭圆 64"/>
          <p:cNvSpPr/>
          <p:nvPr/>
        </p:nvSpPr>
        <p:spPr>
          <a:xfrm>
            <a:off x="822034" y="4446121"/>
            <a:ext cx="106261" cy="106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cxnSp>
        <p:nvCxnSpPr>
          <p:cNvPr id="66" name="直接连接符 65"/>
          <p:cNvCxnSpPr/>
          <p:nvPr/>
        </p:nvCxnSpPr>
        <p:spPr>
          <a:xfrm flipV="1">
            <a:off x="8935821" y="2093054"/>
            <a:ext cx="0" cy="345865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8877783" y="2190944"/>
            <a:ext cx="106261" cy="106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68" name="椭圆 67"/>
          <p:cNvSpPr/>
          <p:nvPr/>
        </p:nvSpPr>
        <p:spPr>
          <a:xfrm>
            <a:off x="8877783" y="4163634"/>
            <a:ext cx="106261" cy="106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FF"/>
              </a:solidFill>
            </a:endParaRPr>
          </a:p>
        </p:txBody>
      </p:sp>
      <p:sp>
        <p:nvSpPr>
          <p:cNvPr id="20" name="Rounded Rectangle 1"/>
          <p:cNvSpPr/>
          <p:nvPr/>
        </p:nvSpPr>
        <p:spPr>
          <a:xfrm>
            <a:off x="4394311" y="1693626"/>
            <a:ext cx="3038853" cy="497710"/>
          </a:xfrm>
          <a:prstGeom prst="roundRect">
            <a:avLst/>
          </a:prstGeom>
          <a:solidFill>
            <a:schemeClr val="accent4"/>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0">
                <a:solidFill>
                  <a:srgbClr val="FFFFFF"/>
                </a:solidFill>
              </a:rPr>
              <a:t>具备全球领先生产工艺</a:t>
            </a:r>
            <a:endParaRPr lang="en-US" sz="1870">
              <a:solidFill>
                <a:srgbClr val="FFFFFF"/>
              </a:solidFill>
            </a:endParaRPr>
          </a:p>
        </p:txBody>
      </p:sp>
      <p:sp>
        <p:nvSpPr>
          <p:cNvPr id="21" name="文本框 20"/>
          <p:cNvSpPr txBox="1"/>
          <p:nvPr/>
        </p:nvSpPr>
        <p:spPr>
          <a:xfrm>
            <a:off x="6810687" y="5438604"/>
            <a:ext cx="1865618" cy="307777"/>
          </a:xfrm>
          <a:prstGeom prst="rect">
            <a:avLst/>
          </a:prstGeom>
          <a:noFill/>
        </p:spPr>
        <p:txBody>
          <a:bodyPr wrap="square">
            <a:spAutoFit/>
          </a:bodyPr>
          <a:lstStyle/>
          <a:p>
            <a:r>
              <a:rPr lang="zh-CN" altLang="en-US" sz="1400">
                <a:solidFill>
                  <a:srgbClr val="FFFFFF"/>
                </a:solidFill>
              </a:rPr>
              <a:t>广州中新知识城</a:t>
            </a:r>
          </a:p>
        </p:txBody>
      </p:sp>
      <p:sp>
        <p:nvSpPr>
          <p:cNvPr id="22" name="图形 37"/>
          <p:cNvSpPr/>
          <p:nvPr/>
        </p:nvSpPr>
        <p:spPr>
          <a:xfrm>
            <a:off x="6548940" y="5347679"/>
            <a:ext cx="230287" cy="341360"/>
          </a:xfrm>
          <a:custGeom>
            <a:avLst/>
            <a:gdLst>
              <a:gd name="connsiteX0" fmla="*/ 606136 w 1211088"/>
              <a:gd name="connsiteY0" fmla="*/ 0 h 1795239"/>
              <a:gd name="connsiteX1" fmla="*/ 0 w 1211088"/>
              <a:gd name="connsiteY1" fmla="*/ 606137 h 1795239"/>
              <a:gd name="connsiteX2" fmla="*/ 540501 w 1211088"/>
              <a:gd name="connsiteY2" fmla="*/ 1570803 h 1795239"/>
              <a:gd name="connsiteX3" fmla="*/ 662283 w 1211088"/>
              <a:gd name="connsiteY3" fmla="*/ 1580291 h 1795239"/>
              <a:gd name="connsiteX4" fmla="*/ 671771 w 1211088"/>
              <a:gd name="connsiteY4" fmla="*/ 1570803 h 1795239"/>
              <a:gd name="connsiteX5" fmla="*/ 1212272 w 1211088"/>
              <a:gd name="connsiteY5" fmla="*/ 606137 h 1795239"/>
              <a:gd name="connsiteX6" fmla="*/ 606136 w 1211088"/>
              <a:gd name="connsiteY6" fmla="*/ 0 h 1795239"/>
              <a:gd name="connsiteX7" fmla="*/ 606136 w 1211088"/>
              <a:gd name="connsiteY7" fmla="*/ 129886 h 1795239"/>
              <a:gd name="connsiteX8" fmla="*/ 1082386 w 1211088"/>
              <a:gd name="connsiteY8" fmla="*/ 606137 h 1795239"/>
              <a:gd name="connsiteX9" fmla="*/ 606136 w 1211088"/>
              <a:gd name="connsiteY9" fmla="*/ 1447194 h 1795239"/>
              <a:gd name="connsiteX10" fmla="*/ 129886 w 1211088"/>
              <a:gd name="connsiteY10" fmla="*/ 606137 h 1795239"/>
              <a:gd name="connsiteX11" fmla="*/ 606136 w 1211088"/>
              <a:gd name="connsiteY11" fmla="*/ 129886 h 1795239"/>
              <a:gd name="connsiteX12" fmla="*/ 606136 w 1211088"/>
              <a:gd name="connsiteY12" fmla="*/ 303069 h 1795239"/>
              <a:gd name="connsiteX13" fmla="*/ 865888 w 1211088"/>
              <a:gd name="connsiteY13" fmla="*/ 562863 h 1795239"/>
              <a:gd name="connsiteX14" fmla="*/ 606136 w 1211088"/>
              <a:gd name="connsiteY14" fmla="*/ 822615 h 1795239"/>
              <a:gd name="connsiteX15" fmla="*/ 346384 w 1211088"/>
              <a:gd name="connsiteY15" fmla="*/ 562818 h 1795239"/>
              <a:gd name="connsiteX16" fmla="*/ 606136 w 1211088"/>
              <a:gd name="connsiteY16" fmla="*/ 303069 h 1795239"/>
              <a:gd name="connsiteX17" fmla="*/ 606136 w 1211088"/>
              <a:gd name="connsiteY17" fmla="*/ 432955 h 1795239"/>
              <a:gd name="connsiteX18" fmla="*/ 476250 w 1211088"/>
              <a:gd name="connsiteY18" fmla="*/ 562841 h 1795239"/>
              <a:gd name="connsiteX19" fmla="*/ 606136 w 1211088"/>
              <a:gd name="connsiteY19" fmla="*/ 692727 h 1795239"/>
              <a:gd name="connsiteX20" fmla="*/ 736022 w 1211088"/>
              <a:gd name="connsiteY20" fmla="*/ 562841 h 1795239"/>
              <a:gd name="connsiteX21" fmla="*/ 606136 w 1211088"/>
              <a:gd name="connsiteY21" fmla="*/ 432955 h 1795239"/>
              <a:gd name="connsiteX22" fmla="*/ 606136 w 1211088"/>
              <a:gd name="connsiteY22" fmla="*/ 1796762 h 1795239"/>
              <a:gd name="connsiteX23" fmla="*/ 21647 w 1211088"/>
              <a:gd name="connsiteY23" fmla="*/ 1558637 h 1795239"/>
              <a:gd name="connsiteX24" fmla="*/ 146598 w 1211088"/>
              <a:gd name="connsiteY24" fmla="*/ 1403595 h 1795239"/>
              <a:gd name="connsiteX25" fmla="*/ 190327 w 1211088"/>
              <a:gd name="connsiteY25" fmla="*/ 1384545 h 1795239"/>
              <a:gd name="connsiteX26" fmla="*/ 274050 w 1211088"/>
              <a:gd name="connsiteY26" fmla="*/ 1422301 h 1795239"/>
              <a:gd name="connsiteX27" fmla="*/ 237173 w 1211088"/>
              <a:gd name="connsiteY27" fmla="*/ 1505685 h 1795239"/>
              <a:gd name="connsiteX28" fmla="*/ 204138 w 1211088"/>
              <a:gd name="connsiteY28" fmla="*/ 1520018 h 1795239"/>
              <a:gd name="connsiteX29" fmla="*/ 151405 w 1211088"/>
              <a:gd name="connsiteY29" fmla="*/ 1559850 h 1795239"/>
              <a:gd name="connsiteX30" fmla="*/ 606136 w 1211088"/>
              <a:gd name="connsiteY30" fmla="*/ 1666876 h 1795239"/>
              <a:gd name="connsiteX31" fmla="*/ 1060867 w 1211088"/>
              <a:gd name="connsiteY31" fmla="*/ 1557424 h 1795239"/>
              <a:gd name="connsiteX32" fmla="*/ 978779 w 1211088"/>
              <a:gd name="connsiteY32" fmla="*/ 1507114 h 1795239"/>
              <a:gd name="connsiteX33" fmla="*/ 942130 w 1211088"/>
              <a:gd name="connsiteY33" fmla="*/ 1422928 h 1795239"/>
              <a:gd name="connsiteX34" fmla="*/ 1026319 w 1211088"/>
              <a:gd name="connsiteY34" fmla="*/ 1386277 h 1795239"/>
              <a:gd name="connsiteX35" fmla="*/ 1190625 w 1211088"/>
              <a:gd name="connsiteY35" fmla="*/ 1558637 h 1795239"/>
              <a:gd name="connsiteX36" fmla="*/ 606136 w 1211088"/>
              <a:gd name="connsiteY36" fmla="*/ 1796762 h 179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1088" h="1795239">
                <a:moveTo>
                  <a:pt x="606136" y="0"/>
                </a:moveTo>
                <a:cubicBezTo>
                  <a:pt x="271375" y="0"/>
                  <a:pt x="0" y="271376"/>
                  <a:pt x="0" y="606137"/>
                </a:cubicBezTo>
                <a:cubicBezTo>
                  <a:pt x="0" y="872446"/>
                  <a:pt x="383684" y="1388615"/>
                  <a:pt x="540501" y="1570803"/>
                </a:cubicBezTo>
                <a:cubicBezTo>
                  <a:pt x="571509" y="1607052"/>
                  <a:pt x="626033" y="1611301"/>
                  <a:pt x="662283" y="1580291"/>
                </a:cubicBezTo>
                <a:cubicBezTo>
                  <a:pt x="665688" y="1577380"/>
                  <a:pt x="668860" y="1574206"/>
                  <a:pt x="671771" y="1570803"/>
                </a:cubicBezTo>
                <a:cubicBezTo>
                  <a:pt x="828588" y="1388615"/>
                  <a:pt x="1212272" y="872446"/>
                  <a:pt x="1212272" y="606137"/>
                </a:cubicBezTo>
                <a:cubicBezTo>
                  <a:pt x="1212272" y="271376"/>
                  <a:pt x="940897" y="0"/>
                  <a:pt x="606136" y="0"/>
                </a:cubicBezTo>
                <a:moveTo>
                  <a:pt x="606136" y="129886"/>
                </a:moveTo>
                <a:cubicBezTo>
                  <a:pt x="868723" y="129886"/>
                  <a:pt x="1082386" y="343550"/>
                  <a:pt x="1082386" y="606137"/>
                </a:cubicBezTo>
                <a:cubicBezTo>
                  <a:pt x="1082386" y="784991"/>
                  <a:pt x="815774" y="1194132"/>
                  <a:pt x="606136" y="1447194"/>
                </a:cubicBezTo>
                <a:cubicBezTo>
                  <a:pt x="396499" y="1194132"/>
                  <a:pt x="129886" y="784991"/>
                  <a:pt x="129886" y="606137"/>
                </a:cubicBezTo>
                <a:cubicBezTo>
                  <a:pt x="129886" y="343550"/>
                  <a:pt x="343549" y="129886"/>
                  <a:pt x="606136" y="129886"/>
                </a:cubicBezTo>
                <a:moveTo>
                  <a:pt x="606136" y="303069"/>
                </a:moveTo>
                <a:cubicBezTo>
                  <a:pt x="749605" y="303080"/>
                  <a:pt x="865899" y="419395"/>
                  <a:pt x="865888" y="562863"/>
                </a:cubicBezTo>
                <a:cubicBezTo>
                  <a:pt x="865875" y="706315"/>
                  <a:pt x="749588" y="822602"/>
                  <a:pt x="606136" y="822615"/>
                </a:cubicBezTo>
                <a:cubicBezTo>
                  <a:pt x="462668" y="822602"/>
                  <a:pt x="346373" y="706287"/>
                  <a:pt x="346384" y="562818"/>
                </a:cubicBezTo>
                <a:cubicBezTo>
                  <a:pt x="346397" y="419368"/>
                  <a:pt x="462684" y="303080"/>
                  <a:pt x="606136" y="303069"/>
                </a:cubicBezTo>
                <a:close/>
                <a:moveTo>
                  <a:pt x="606136" y="432955"/>
                </a:moveTo>
                <a:cubicBezTo>
                  <a:pt x="534526" y="432955"/>
                  <a:pt x="476250" y="491230"/>
                  <a:pt x="476250" y="562841"/>
                </a:cubicBezTo>
                <a:cubicBezTo>
                  <a:pt x="476250" y="634451"/>
                  <a:pt x="534526" y="692727"/>
                  <a:pt x="606136" y="692727"/>
                </a:cubicBezTo>
                <a:cubicBezTo>
                  <a:pt x="677747" y="692727"/>
                  <a:pt x="736022" y="634451"/>
                  <a:pt x="736022" y="562841"/>
                </a:cubicBezTo>
                <a:cubicBezTo>
                  <a:pt x="736022" y="491230"/>
                  <a:pt x="677747" y="432955"/>
                  <a:pt x="606136" y="432955"/>
                </a:cubicBezTo>
                <a:close/>
                <a:moveTo>
                  <a:pt x="606136" y="1796762"/>
                </a:moveTo>
                <a:cubicBezTo>
                  <a:pt x="324629" y="1796762"/>
                  <a:pt x="21647" y="1722251"/>
                  <a:pt x="21647" y="1558637"/>
                </a:cubicBezTo>
                <a:cubicBezTo>
                  <a:pt x="21647" y="1516035"/>
                  <a:pt x="43339" y="1454554"/>
                  <a:pt x="146598" y="1403595"/>
                </a:cubicBezTo>
                <a:cubicBezTo>
                  <a:pt x="159977" y="1396972"/>
                  <a:pt x="174566" y="1390606"/>
                  <a:pt x="190327" y="1384545"/>
                </a:cubicBezTo>
                <a:cubicBezTo>
                  <a:pt x="223873" y="1371852"/>
                  <a:pt x="261357" y="1388755"/>
                  <a:pt x="274050" y="1422301"/>
                </a:cubicBezTo>
                <a:cubicBezTo>
                  <a:pt x="286615" y="1455504"/>
                  <a:pt x="270190" y="1492643"/>
                  <a:pt x="237173" y="1505685"/>
                </a:cubicBezTo>
                <a:cubicBezTo>
                  <a:pt x="225951" y="1509962"/>
                  <a:pt x="214926" y="1514744"/>
                  <a:pt x="204138" y="1520018"/>
                </a:cubicBezTo>
                <a:cubicBezTo>
                  <a:pt x="165041" y="1539326"/>
                  <a:pt x="152659" y="1555692"/>
                  <a:pt x="151405" y="1559850"/>
                </a:cubicBezTo>
                <a:cubicBezTo>
                  <a:pt x="160409" y="1587558"/>
                  <a:pt x="313934" y="1666876"/>
                  <a:pt x="606136" y="1666876"/>
                </a:cubicBezTo>
                <a:cubicBezTo>
                  <a:pt x="898338" y="1666876"/>
                  <a:pt x="1051863" y="1587558"/>
                  <a:pt x="1060867" y="1557424"/>
                </a:cubicBezTo>
                <a:cubicBezTo>
                  <a:pt x="1059093" y="1553831"/>
                  <a:pt x="1040130" y="1531230"/>
                  <a:pt x="978779" y="1507114"/>
                </a:cubicBezTo>
                <a:cubicBezTo>
                  <a:pt x="945412" y="1493988"/>
                  <a:pt x="929004" y="1456295"/>
                  <a:pt x="942130" y="1422928"/>
                </a:cubicBezTo>
                <a:cubicBezTo>
                  <a:pt x="955257" y="1389559"/>
                  <a:pt x="992950" y="1373150"/>
                  <a:pt x="1026319" y="1386277"/>
                </a:cubicBezTo>
                <a:cubicBezTo>
                  <a:pt x="1162136" y="1439617"/>
                  <a:pt x="1190625" y="1509453"/>
                  <a:pt x="1190625" y="1558637"/>
                </a:cubicBezTo>
                <a:cubicBezTo>
                  <a:pt x="1190625" y="1722251"/>
                  <a:pt x="887643" y="1796762"/>
                  <a:pt x="606136" y="1796762"/>
                </a:cubicBezTo>
                <a:close/>
              </a:path>
            </a:pathLst>
          </a:custGeom>
          <a:solidFill>
            <a:srgbClr val="FFFFFF"/>
          </a:solidFill>
          <a:ln w="1860" cap="flat">
            <a:noFill/>
            <a:prstDash val="solid"/>
            <a:miter/>
          </a:ln>
        </p:spPr>
        <p:txBody>
          <a:bodyPr rtlCol="0" anchor="ctr"/>
          <a:lstStyle/>
          <a:p>
            <a:endParaRPr lang="zh-CN" altLang="en-US" sz="2400">
              <a:solidFill>
                <a:schemeClr val="tx1">
                  <a:lumMod val="85000"/>
                  <a:lumOff val="15000"/>
                </a:schemeClr>
              </a:solidFill>
              <a:sym typeface="Gill Sans MT" panose="020B05020201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内容占位符 15"/>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449924" y="1268554"/>
            <a:ext cx="11746987" cy="5200826"/>
          </a:xfrm>
        </p:spPr>
      </p:pic>
      <p:sp>
        <p:nvSpPr>
          <p:cNvPr id="12" name="矩形 11"/>
          <p:cNvSpPr/>
          <p:nvPr/>
        </p:nvSpPr>
        <p:spPr>
          <a:xfrm>
            <a:off x="440299" y="1268554"/>
            <a:ext cx="11746987" cy="5200826"/>
          </a:xfrm>
          <a:prstGeom prst="rect">
            <a:avLst/>
          </a:prstGeom>
          <a:gradFill flip="none" rotWithShape="1">
            <a:gsLst>
              <a:gs pos="0">
                <a:schemeClr val="accent1">
                  <a:alpha val="84000"/>
                </a:schemeClr>
              </a:gs>
              <a:gs pos="56000">
                <a:schemeClr val="accent1">
                  <a:lumMod val="75000"/>
                  <a:alpha val="85000"/>
                </a:schemeClr>
              </a:gs>
              <a:gs pos="100000">
                <a:schemeClr val="accent1">
                  <a:lumMod val="75000"/>
                  <a:alpha val="6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ym typeface="Gill Sans MT" panose="020B0502020104020203" pitchFamily="34" charset="0"/>
            </a:endParaRPr>
          </a:p>
        </p:txBody>
      </p:sp>
      <p:sp>
        <p:nvSpPr>
          <p:cNvPr id="2" name="标题 1"/>
          <p:cNvSpPr>
            <a:spLocks noGrp="1"/>
          </p:cNvSpPr>
          <p:nvPr>
            <p:ph type="ctrTitle"/>
          </p:nvPr>
        </p:nvSpPr>
        <p:spPr/>
        <p:txBody>
          <a:bodyPr/>
          <a:lstStyle/>
          <a:p>
            <a:r>
              <a:rPr lang="zh-CN" altLang="en-US">
                <a:solidFill>
                  <a:schemeClr val="bg1"/>
                </a:solidFill>
                <a:latin typeface="方正兰亭中粗黑简体" panose="02000500000000000000" pitchFamily="2" charset="-122"/>
                <a:ea typeface="方正兰亭中粗黑简体" panose="02000500000000000000" pitchFamily="2" charset="-122"/>
              </a:rPr>
              <a:t>新泽西州霍普韦尔生产基地和临床研发中心</a:t>
            </a:r>
          </a:p>
        </p:txBody>
      </p:sp>
      <p:sp>
        <p:nvSpPr>
          <p:cNvPr id="20" name="矩形 19"/>
          <p:cNvSpPr/>
          <p:nvPr/>
        </p:nvSpPr>
        <p:spPr>
          <a:xfrm>
            <a:off x="1145222" y="3248323"/>
            <a:ext cx="4256488" cy="688843"/>
          </a:xfrm>
          <a:prstGeom prst="rect">
            <a:avLst/>
          </a:prstGeom>
        </p:spPr>
        <p:txBody>
          <a:bodyPr wrap="square">
            <a:spAutoFit/>
          </a:bodyPr>
          <a:lstStyle/>
          <a:p>
            <a:pPr marL="0" lvl="2" defTabSz="914400" fontAlgn="base">
              <a:lnSpc>
                <a:spcPct val="120000"/>
              </a:lnSpc>
              <a:buClr>
                <a:srgbClr val="71C5E7"/>
              </a:buClr>
              <a:buSzPct val="120000"/>
              <a:defRPr/>
            </a:pPr>
            <a:r>
              <a:rPr lang="en-US" altLang="zh-CN" sz="1865" b="1">
                <a:solidFill>
                  <a:srgbClr val="FFFFFF"/>
                </a:solidFill>
                <a:cs typeface="+mn-ea"/>
                <a:sym typeface="Gill Sans MT" panose="020B0502020104020203" pitchFamily="34" charset="0"/>
              </a:rPr>
              <a:t>~17</a:t>
            </a:r>
            <a:r>
              <a:rPr lang="zh-CN" altLang="en-US" sz="1865" b="1">
                <a:solidFill>
                  <a:srgbClr val="FFFFFF"/>
                </a:solidFill>
                <a:cs typeface="+mn-ea"/>
                <a:sym typeface="Gill Sans MT" panose="020B0502020104020203" pitchFamily="34" charset="0"/>
              </a:rPr>
              <a:t>万</a:t>
            </a:r>
            <a:r>
              <a:rPr lang="en-US" altLang="zh-CN" sz="1865" b="1">
                <a:solidFill>
                  <a:srgbClr val="FFFFFF"/>
                </a:solidFill>
                <a:cs typeface="+mn-ea"/>
                <a:sym typeface="Gill Sans MT" panose="020B0502020104020203" pitchFamily="34" charset="0"/>
              </a:rPr>
              <a:t> </a:t>
            </a:r>
            <a:r>
              <a:rPr lang="zh-CN" altLang="en-US" sz="1865" b="1">
                <a:solidFill>
                  <a:srgbClr val="FFFFFF"/>
                </a:solidFill>
                <a:cs typeface="+mn-ea"/>
                <a:sym typeface="Gill Sans MT" panose="020B0502020104020203" pitchFamily="34" charset="0"/>
              </a:rPr>
              <a:t>平方米</a:t>
            </a:r>
            <a:endParaRPr lang="en-US" altLang="zh-CN" sz="1865" b="1">
              <a:solidFill>
                <a:srgbClr val="FFFFFF"/>
              </a:solidFill>
              <a:cs typeface="+mn-ea"/>
              <a:sym typeface="Gill Sans MT" panose="020B0502020104020203" pitchFamily="34" charset="0"/>
            </a:endParaRPr>
          </a:p>
          <a:p>
            <a:pPr marL="0" lvl="2" defTabSz="914400" fontAlgn="base">
              <a:lnSpc>
                <a:spcPct val="120000"/>
              </a:lnSpc>
              <a:buClr>
                <a:srgbClr val="71C5E7"/>
              </a:buClr>
              <a:buSzPct val="120000"/>
              <a:defRPr/>
            </a:pPr>
            <a:r>
              <a:rPr lang="zh-CN" altLang="en-US" sz="1465">
                <a:solidFill>
                  <a:srgbClr val="FFFFFF"/>
                </a:solidFill>
                <a:cs typeface="+mn-ea"/>
                <a:sym typeface="Gill Sans MT" panose="020B0502020104020203" pitchFamily="34" charset="0"/>
              </a:rPr>
              <a:t>占地面积</a:t>
            </a:r>
          </a:p>
        </p:txBody>
      </p:sp>
      <p:cxnSp>
        <p:nvCxnSpPr>
          <p:cNvPr id="21" name="直接连接符 20"/>
          <p:cNvCxnSpPr>
            <a:cxnSpLocks/>
          </p:cNvCxnSpPr>
          <p:nvPr/>
        </p:nvCxnSpPr>
        <p:spPr>
          <a:xfrm flipV="1">
            <a:off x="1029285" y="2129483"/>
            <a:ext cx="0" cy="357689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985831" y="2537786"/>
            <a:ext cx="106261" cy="1062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椭圆 23"/>
          <p:cNvSpPr/>
          <p:nvPr/>
        </p:nvSpPr>
        <p:spPr>
          <a:xfrm>
            <a:off x="985831" y="3403610"/>
            <a:ext cx="106261" cy="1062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文本框 25"/>
          <p:cNvSpPr txBox="1"/>
          <p:nvPr/>
        </p:nvSpPr>
        <p:spPr>
          <a:xfrm>
            <a:off x="9497265" y="5757208"/>
            <a:ext cx="2433897" cy="523220"/>
          </a:xfrm>
          <a:prstGeom prst="rect">
            <a:avLst/>
          </a:prstGeom>
          <a:noFill/>
        </p:spPr>
        <p:txBody>
          <a:bodyPr wrap="square">
            <a:spAutoFit/>
          </a:bodyPr>
          <a:lstStyle/>
          <a:p>
            <a:r>
              <a:rPr lang="zh-CN" altLang="en-US" sz="1400">
                <a:solidFill>
                  <a:srgbClr val="FFFFFF"/>
                </a:solidFill>
              </a:rPr>
              <a:t>新泽西州霍普韦尔普林斯顿西部创新园区</a:t>
            </a:r>
          </a:p>
        </p:txBody>
      </p:sp>
      <p:sp>
        <p:nvSpPr>
          <p:cNvPr id="27" name="图形 37"/>
          <p:cNvSpPr/>
          <p:nvPr/>
        </p:nvSpPr>
        <p:spPr>
          <a:xfrm>
            <a:off x="9266978" y="5688611"/>
            <a:ext cx="230287" cy="341360"/>
          </a:xfrm>
          <a:custGeom>
            <a:avLst/>
            <a:gdLst>
              <a:gd name="connsiteX0" fmla="*/ 606136 w 1211088"/>
              <a:gd name="connsiteY0" fmla="*/ 0 h 1795239"/>
              <a:gd name="connsiteX1" fmla="*/ 0 w 1211088"/>
              <a:gd name="connsiteY1" fmla="*/ 606137 h 1795239"/>
              <a:gd name="connsiteX2" fmla="*/ 540501 w 1211088"/>
              <a:gd name="connsiteY2" fmla="*/ 1570803 h 1795239"/>
              <a:gd name="connsiteX3" fmla="*/ 662283 w 1211088"/>
              <a:gd name="connsiteY3" fmla="*/ 1580291 h 1795239"/>
              <a:gd name="connsiteX4" fmla="*/ 671771 w 1211088"/>
              <a:gd name="connsiteY4" fmla="*/ 1570803 h 1795239"/>
              <a:gd name="connsiteX5" fmla="*/ 1212272 w 1211088"/>
              <a:gd name="connsiteY5" fmla="*/ 606137 h 1795239"/>
              <a:gd name="connsiteX6" fmla="*/ 606136 w 1211088"/>
              <a:gd name="connsiteY6" fmla="*/ 0 h 1795239"/>
              <a:gd name="connsiteX7" fmla="*/ 606136 w 1211088"/>
              <a:gd name="connsiteY7" fmla="*/ 129886 h 1795239"/>
              <a:gd name="connsiteX8" fmla="*/ 1082386 w 1211088"/>
              <a:gd name="connsiteY8" fmla="*/ 606137 h 1795239"/>
              <a:gd name="connsiteX9" fmla="*/ 606136 w 1211088"/>
              <a:gd name="connsiteY9" fmla="*/ 1447194 h 1795239"/>
              <a:gd name="connsiteX10" fmla="*/ 129886 w 1211088"/>
              <a:gd name="connsiteY10" fmla="*/ 606137 h 1795239"/>
              <a:gd name="connsiteX11" fmla="*/ 606136 w 1211088"/>
              <a:gd name="connsiteY11" fmla="*/ 129886 h 1795239"/>
              <a:gd name="connsiteX12" fmla="*/ 606136 w 1211088"/>
              <a:gd name="connsiteY12" fmla="*/ 303069 h 1795239"/>
              <a:gd name="connsiteX13" fmla="*/ 865888 w 1211088"/>
              <a:gd name="connsiteY13" fmla="*/ 562863 h 1795239"/>
              <a:gd name="connsiteX14" fmla="*/ 606136 w 1211088"/>
              <a:gd name="connsiteY14" fmla="*/ 822615 h 1795239"/>
              <a:gd name="connsiteX15" fmla="*/ 346384 w 1211088"/>
              <a:gd name="connsiteY15" fmla="*/ 562818 h 1795239"/>
              <a:gd name="connsiteX16" fmla="*/ 606136 w 1211088"/>
              <a:gd name="connsiteY16" fmla="*/ 303069 h 1795239"/>
              <a:gd name="connsiteX17" fmla="*/ 606136 w 1211088"/>
              <a:gd name="connsiteY17" fmla="*/ 432955 h 1795239"/>
              <a:gd name="connsiteX18" fmla="*/ 476250 w 1211088"/>
              <a:gd name="connsiteY18" fmla="*/ 562841 h 1795239"/>
              <a:gd name="connsiteX19" fmla="*/ 606136 w 1211088"/>
              <a:gd name="connsiteY19" fmla="*/ 692727 h 1795239"/>
              <a:gd name="connsiteX20" fmla="*/ 736022 w 1211088"/>
              <a:gd name="connsiteY20" fmla="*/ 562841 h 1795239"/>
              <a:gd name="connsiteX21" fmla="*/ 606136 w 1211088"/>
              <a:gd name="connsiteY21" fmla="*/ 432955 h 1795239"/>
              <a:gd name="connsiteX22" fmla="*/ 606136 w 1211088"/>
              <a:gd name="connsiteY22" fmla="*/ 1796762 h 1795239"/>
              <a:gd name="connsiteX23" fmla="*/ 21647 w 1211088"/>
              <a:gd name="connsiteY23" fmla="*/ 1558637 h 1795239"/>
              <a:gd name="connsiteX24" fmla="*/ 146598 w 1211088"/>
              <a:gd name="connsiteY24" fmla="*/ 1403595 h 1795239"/>
              <a:gd name="connsiteX25" fmla="*/ 190327 w 1211088"/>
              <a:gd name="connsiteY25" fmla="*/ 1384545 h 1795239"/>
              <a:gd name="connsiteX26" fmla="*/ 274050 w 1211088"/>
              <a:gd name="connsiteY26" fmla="*/ 1422301 h 1795239"/>
              <a:gd name="connsiteX27" fmla="*/ 237173 w 1211088"/>
              <a:gd name="connsiteY27" fmla="*/ 1505685 h 1795239"/>
              <a:gd name="connsiteX28" fmla="*/ 204138 w 1211088"/>
              <a:gd name="connsiteY28" fmla="*/ 1520018 h 1795239"/>
              <a:gd name="connsiteX29" fmla="*/ 151405 w 1211088"/>
              <a:gd name="connsiteY29" fmla="*/ 1559850 h 1795239"/>
              <a:gd name="connsiteX30" fmla="*/ 606136 w 1211088"/>
              <a:gd name="connsiteY30" fmla="*/ 1666876 h 1795239"/>
              <a:gd name="connsiteX31" fmla="*/ 1060867 w 1211088"/>
              <a:gd name="connsiteY31" fmla="*/ 1557424 h 1795239"/>
              <a:gd name="connsiteX32" fmla="*/ 978779 w 1211088"/>
              <a:gd name="connsiteY32" fmla="*/ 1507114 h 1795239"/>
              <a:gd name="connsiteX33" fmla="*/ 942130 w 1211088"/>
              <a:gd name="connsiteY33" fmla="*/ 1422928 h 1795239"/>
              <a:gd name="connsiteX34" fmla="*/ 1026319 w 1211088"/>
              <a:gd name="connsiteY34" fmla="*/ 1386277 h 1795239"/>
              <a:gd name="connsiteX35" fmla="*/ 1190625 w 1211088"/>
              <a:gd name="connsiteY35" fmla="*/ 1558637 h 1795239"/>
              <a:gd name="connsiteX36" fmla="*/ 606136 w 1211088"/>
              <a:gd name="connsiteY36" fmla="*/ 1796762 h 179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1088" h="1795239">
                <a:moveTo>
                  <a:pt x="606136" y="0"/>
                </a:moveTo>
                <a:cubicBezTo>
                  <a:pt x="271375" y="0"/>
                  <a:pt x="0" y="271376"/>
                  <a:pt x="0" y="606137"/>
                </a:cubicBezTo>
                <a:cubicBezTo>
                  <a:pt x="0" y="872446"/>
                  <a:pt x="383684" y="1388615"/>
                  <a:pt x="540501" y="1570803"/>
                </a:cubicBezTo>
                <a:cubicBezTo>
                  <a:pt x="571509" y="1607052"/>
                  <a:pt x="626033" y="1611301"/>
                  <a:pt x="662283" y="1580291"/>
                </a:cubicBezTo>
                <a:cubicBezTo>
                  <a:pt x="665688" y="1577380"/>
                  <a:pt x="668860" y="1574206"/>
                  <a:pt x="671771" y="1570803"/>
                </a:cubicBezTo>
                <a:cubicBezTo>
                  <a:pt x="828588" y="1388615"/>
                  <a:pt x="1212272" y="872446"/>
                  <a:pt x="1212272" y="606137"/>
                </a:cubicBezTo>
                <a:cubicBezTo>
                  <a:pt x="1212272" y="271376"/>
                  <a:pt x="940897" y="0"/>
                  <a:pt x="606136" y="0"/>
                </a:cubicBezTo>
                <a:moveTo>
                  <a:pt x="606136" y="129886"/>
                </a:moveTo>
                <a:cubicBezTo>
                  <a:pt x="868723" y="129886"/>
                  <a:pt x="1082386" y="343550"/>
                  <a:pt x="1082386" y="606137"/>
                </a:cubicBezTo>
                <a:cubicBezTo>
                  <a:pt x="1082386" y="784991"/>
                  <a:pt x="815774" y="1194132"/>
                  <a:pt x="606136" y="1447194"/>
                </a:cubicBezTo>
                <a:cubicBezTo>
                  <a:pt x="396499" y="1194132"/>
                  <a:pt x="129886" y="784991"/>
                  <a:pt x="129886" y="606137"/>
                </a:cubicBezTo>
                <a:cubicBezTo>
                  <a:pt x="129886" y="343550"/>
                  <a:pt x="343549" y="129886"/>
                  <a:pt x="606136" y="129886"/>
                </a:cubicBezTo>
                <a:moveTo>
                  <a:pt x="606136" y="303069"/>
                </a:moveTo>
                <a:cubicBezTo>
                  <a:pt x="749605" y="303080"/>
                  <a:pt x="865899" y="419395"/>
                  <a:pt x="865888" y="562863"/>
                </a:cubicBezTo>
                <a:cubicBezTo>
                  <a:pt x="865875" y="706315"/>
                  <a:pt x="749588" y="822602"/>
                  <a:pt x="606136" y="822615"/>
                </a:cubicBezTo>
                <a:cubicBezTo>
                  <a:pt x="462668" y="822602"/>
                  <a:pt x="346373" y="706287"/>
                  <a:pt x="346384" y="562818"/>
                </a:cubicBezTo>
                <a:cubicBezTo>
                  <a:pt x="346397" y="419368"/>
                  <a:pt x="462684" y="303080"/>
                  <a:pt x="606136" y="303069"/>
                </a:cubicBezTo>
                <a:close/>
                <a:moveTo>
                  <a:pt x="606136" y="432955"/>
                </a:moveTo>
                <a:cubicBezTo>
                  <a:pt x="534526" y="432955"/>
                  <a:pt x="476250" y="491230"/>
                  <a:pt x="476250" y="562841"/>
                </a:cubicBezTo>
                <a:cubicBezTo>
                  <a:pt x="476250" y="634451"/>
                  <a:pt x="534526" y="692727"/>
                  <a:pt x="606136" y="692727"/>
                </a:cubicBezTo>
                <a:cubicBezTo>
                  <a:pt x="677747" y="692727"/>
                  <a:pt x="736022" y="634451"/>
                  <a:pt x="736022" y="562841"/>
                </a:cubicBezTo>
                <a:cubicBezTo>
                  <a:pt x="736022" y="491230"/>
                  <a:pt x="677747" y="432955"/>
                  <a:pt x="606136" y="432955"/>
                </a:cubicBezTo>
                <a:close/>
                <a:moveTo>
                  <a:pt x="606136" y="1796762"/>
                </a:moveTo>
                <a:cubicBezTo>
                  <a:pt x="324629" y="1796762"/>
                  <a:pt x="21647" y="1722251"/>
                  <a:pt x="21647" y="1558637"/>
                </a:cubicBezTo>
                <a:cubicBezTo>
                  <a:pt x="21647" y="1516035"/>
                  <a:pt x="43339" y="1454554"/>
                  <a:pt x="146598" y="1403595"/>
                </a:cubicBezTo>
                <a:cubicBezTo>
                  <a:pt x="159977" y="1396972"/>
                  <a:pt x="174566" y="1390606"/>
                  <a:pt x="190327" y="1384545"/>
                </a:cubicBezTo>
                <a:cubicBezTo>
                  <a:pt x="223873" y="1371852"/>
                  <a:pt x="261357" y="1388755"/>
                  <a:pt x="274050" y="1422301"/>
                </a:cubicBezTo>
                <a:cubicBezTo>
                  <a:pt x="286615" y="1455504"/>
                  <a:pt x="270190" y="1492643"/>
                  <a:pt x="237173" y="1505685"/>
                </a:cubicBezTo>
                <a:cubicBezTo>
                  <a:pt x="225951" y="1509962"/>
                  <a:pt x="214926" y="1514744"/>
                  <a:pt x="204138" y="1520018"/>
                </a:cubicBezTo>
                <a:cubicBezTo>
                  <a:pt x="165041" y="1539326"/>
                  <a:pt x="152659" y="1555692"/>
                  <a:pt x="151405" y="1559850"/>
                </a:cubicBezTo>
                <a:cubicBezTo>
                  <a:pt x="160409" y="1587558"/>
                  <a:pt x="313934" y="1666876"/>
                  <a:pt x="606136" y="1666876"/>
                </a:cubicBezTo>
                <a:cubicBezTo>
                  <a:pt x="898338" y="1666876"/>
                  <a:pt x="1051863" y="1587558"/>
                  <a:pt x="1060867" y="1557424"/>
                </a:cubicBezTo>
                <a:cubicBezTo>
                  <a:pt x="1059093" y="1553831"/>
                  <a:pt x="1040130" y="1531230"/>
                  <a:pt x="978779" y="1507114"/>
                </a:cubicBezTo>
                <a:cubicBezTo>
                  <a:pt x="945412" y="1493988"/>
                  <a:pt x="929004" y="1456295"/>
                  <a:pt x="942130" y="1422928"/>
                </a:cubicBezTo>
                <a:cubicBezTo>
                  <a:pt x="955257" y="1389559"/>
                  <a:pt x="992950" y="1373150"/>
                  <a:pt x="1026319" y="1386277"/>
                </a:cubicBezTo>
                <a:cubicBezTo>
                  <a:pt x="1162136" y="1439617"/>
                  <a:pt x="1190625" y="1509453"/>
                  <a:pt x="1190625" y="1558637"/>
                </a:cubicBezTo>
                <a:cubicBezTo>
                  <a:pt x="1190625" y="1722251"/>
                  <a:pt x="887643" y="1796762"/>
                  <a:pt x="606136" y="1796762"/>
                </a:cubicBezTo>
                <a:close/>
              </a:path>
            </a:pathLst>
          </a:custGeom>
          <a:solidFill>
            <a:srgbClr val="FFFFFF"/>
          </a:solidFill>
          <a:ln w="1860" cap="flat">
            <a:noFill/>
            <a:prstDash val="solid"/>
            <a:miter/>
          </a:ln>
        </p:spPr>
        <p:txBody>
          <a:bodyPr rtlCol="0" anchor="ctr"/>
          <a:lstStyle/>
          <a:p>
            <a:endParaRPr lang="zh-CN" altLang="en-US" sz="2400">
              <a:solidFill>
                <a:schemeClr val="tx1">
                  <a:lumMod val="85000"/>
                  <a:lumOff val="15000"/>
                </a:schemeClr>
              </a:solidFill>
              <a:sym typeface="Gill Sans MT" panose="020B0502020104020203" pitchFamily="34" charset="0"/>
            </a:endParaRPr>
          </a:p>
        </p:txBody>
      </p:sp>
      <p:sp>
        <p:nvSpPr>
          <p:cNvPr id="28" name="矩形 27"/>
          <p:cNvSpPr/>
          <p:nvPr/>
        </p:nvSpPr>
        <p:spPr>
          <a:xfrm>
            <a:off x="1145222" y="2310915"/>
            <a:ext cx="3488692" cy="688843"/>
          </a:xfrm>
          <a:prstGeom prst="rect">
            <a:avLst/>
          </a:prstGeom>
        </p:spPr>
        <p:txBody>
          <a:bodyPr wrap="square">
            <a:spAutoFit/>
          </a:bodyPr>
          <a:lstStyle/>
          <a:p>
            <a:pPr marL="0" lvl="2" defTabSz="914400" fontAlgn="base">
              <a:lnSpc>
                <a:spcPct val="120000"/>
              </a:lnSpc>
              <a:buClr>
                <a:srgbClr val="71C5E7"/>
              </a:buClr>
              <a:buSzPct val="120000"/>
              <a:defRPr/>
            </a:pPr>
            <a:r>
              <a:rPr lang="en-US" altLang="zh-CN" sz="1865" b="1">
                <a:solidFill>
                  <a:srgbClr val="FFFFFF"/>
                </a:solidFill>
                <a:cs typeface="+mn-ea"/>
                <a:sym typeface="Gill Sans MT" panose="020B0502020104020203" pitchFamily="34" charset="0"/>
              </a:rPr>
              <a:t>8,000 </a:t>
            </a:r>
            <a:r>
              <a:rPr lang="zh-CN" altLang="en-US" sz="1865" b="1">
                <a:solidFill>
                  <a:srgbClr val="FFFFFF"/>
                </a:solidFill>
                <a:cs typeface="+mn-ea"/>
                <a:sym typeface="Gill Sans MT" panose="020B0502020104020203" pitchFamily="34" charset="0"/>
              </a:rPr>
              <a:t>升</a:t>
            </a:r>
            <a:endParaRPr lang="en-US" altLang="zh-CN" sz="1865" b="1">
              <a:solidFill>
                <a:srgbClr val="FFFFFF"/>
              </a:solidFill>
              <a:cs typeface="+mn-ea"/>
              <a:sym typeface="Gill Sans MT" panose="020B0502020104020203" pitchFamily="34" charset="0"/>
            </a:endParaRPr>
          </a:p>
          <a:p>
            <a:pPr marL="0" lvl="2" defTabSz="914400" fontAlgn="base">
              <a:lnSpc>
                <a:spcPct val="120000"/>
              </a:lnSpc>
              <a:buClr>
                <a:srgbClr val="71C5E7"/>
              </a:buClr>
              <a:buSzPct val="120000"/>
              <a:defRPr/>
            </a:pPr>
            <a:r>
              <a:rPr lang="zh-CN" altLang="en-US" sz="1465">
                <a:solidFill>
                  <a:srgbClr val="FFFFFF"/>
                </a:solidFill>
                <a:cs typeface="+mn-ea"/>
                <a:sym typeface="Gill Sans MT" panose="020B0502020104020203" pitchFamily="34" charset="0"/>
              </a:rPr>
              <a:t>大分子生物药产能</a:t>
            </a:r>
            <a:endParaRPr lang="en-US" altLang="zh-CN" sz="1465">
              <a:solidFill>
                <a:srgbClr val="FFFFFF"/>
              </a:solidFill>
              <a:cs typeface="+mn-ea"/>
              <a:sym typeface="Gill Sans MT" panose="020B0502020104020203" pitchFamily="34" charset="0"/>
            </a:endParaRPr>
          </a:p>
        </p:txBody>
      </p:sp>
      <p:sp>
        <p:nvSpPr>
          <p:cNvPr id="29" name="椭圆 28"/>
          <p:cNvSpPr/>
          <p:nvPr/>
        </p:nvSpPr>
        <p:spPr>
          <a:xfrm>
            <a:off x="976155" y="4386377"/>
            <a:ext cx="106261" cy="1062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矩形 29"/>
          <p:cNvSpPr/>
          <p:nvPr/>
        </p:nvSpPr>
        <p:spPr>
          <a:xfrm>
            <a:off x="1145221" y="4191759"/>
            <a:ext cx="4256487" cy="689612"/>
          </a:xfrm>
          <a:prstGeom prst="rect">
            <a:avLst/>
          </a:prstGeom>
        </p:spPr>
        <p:txBody>
          <a:bodyPr wrap="square">
            <a:spAutoFit/>
          </a:bodyPr>
          <a:lstStyle/>
          <a:p>
            <a:pPr marL="0" lvl="2" defTabSz="914400" fontAlgn="base">
              <a:lnSpc>
                <a:spcPct val="120000"/>
              </a:lnSpc>
              <a:buClr>
                <a:srgbClr val="71C5E7"/>
              </a:buClr>
              <a:buSzPct val="120000"/>
              <a:defRPr/>
            </a:pPr>
            <a:r>
              <a:rPr lang="en-US" altLang="zh-CN" sz="1865" b="1">
                <a:solidFill>
                  <a:srgbClr val="FFFFFF"/>
                </a:solidFill>
                <a:cs typeface="+mn-ea"/>
                <a:sym typeface="Gill Sans MT" panose="020B0502020104020203" pitchFamily="34" charset="0"/>
              </a:rPr>
              <a:t>~93,000 </a:t>
            </a:r>
            <a:r>
              <a:rPr lang="zh-CN" altLang="en-US" sz="1865" b="1">
                <a:solidFill>
                  <a:srgbClr val="FFFFFF"/>
                </a:solidFill>
                <a:cs typeface="+mn-ea"/>
                <a:sym typeface="Gill Sans MT" panose="020B0502020104020203" pitchFamily="34" charset="0"/>
              </a:rPr>
              <a:t>平方米</a:t>
            </a:r>
            <a:endParaRPr lang="en-US" altLang="zh-CN" sz="1465" b="1">
              <a:solidFill>
                <a:srgbClr val="FFFFFF"/>
              </a:solidFill>
              <a:cs typeface="+mn-ea"/>
              <a:sym typeface="Gill Sans MT" panose="020B0502020104020203" pitchFamily="34" charset="0"/>
            </a:endParaRPr>
          </a:p>
          <a:p>
            <a:pPr marL="0" lvl="2" defTabSz="914400" fontAlgn="base">
              <a:lnSpc>
                <a:spcPct val="120000"/>
              </a:lnSpc>
              <a:buClr>
                <a:srgbClr val="71C5E7"/>
              </a:buClr>
              <a:buSzPct val="120000"/>
              <a:defRPr/>
            </a:pPr>
            <a:r>
              <a:rPr lang="zh-CN" altLang="en-US" sz="1465">
                <a:solidFill>
                  <a:srgbClr val="FFFFFF"/>
                </a:solidFill>
                <a:cs typeface="+mn-ea"/>
                <a:sym typeface="Gill Sans MT" panose="020B0502020104020203" pitchFamily="34" charset="0"/>
              </a:rPr>
              <a:t>预留可开发地产以备进一步扩展</a:t>
            </a:r>
            <a:endParaRPr lang="en-US" altLang="zh-CN" sz="1465">
              <a:solidFill>
                <a:srgbClr val="FFFFFF"/>
              </a:solidFill>
              <a:cs typeface="+mn-ea"/>
              <a:sym typeface="Gill Sans MT" panose="020B0502020104020203" pitchFamily="34" charset="0"/>
            </a:endParaRPr>
          </a:p>
        </p:txBody>
      </p:sp>
      <p:sp>
        <p:nvSpPr>
          <p:cNvPr id="22" name="Rounded Rectangle 1"/>
          <p:cNvSpPr/>
          <p:nvPr/>
        </p:nvSpPr>
        <p:spPr>
          <a:xfrm>
            <a:off x="603299" y="1631773"/>
            <a:ext cx="3564255" cy="497710"/>
          </a:xfrm>
          <a:prstGeom prst="roundRect">
            <a:avLst/>
          </a:prstGeom>
          <a:solidFill>
            <a:schemeClr val="accent4"/>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defTabSz="914400" fontAlgn="base">
              <a:lnSpc>
                <a:spcPct val="120000"/>
              </a:lnSpc>
              <a:buClr>
                <a:srgbClr val="71C5E7"/>
              </a:buClr>
              <a:buSzPct val="120000"/>
              <a:defRPr/>
            </a:pPr>
            <a:r>
              <a:rPr lang="zh-CN" altLang="en-US" sz="1600" b="1">
                <a:solidFill>
                  <a:srgbClr val="FFFFFF"/>
                </a:solidFill>
                <a:cs typeface="+mn-ea"/>
                <a:sym typeface="Gill Sans MT" panose="020B0502020104020203" pitchFamily="34" charset="0"/>
              </a:rPr>
              <a:t>首个海外生产基地及临床研发中心</a:t>
            </a:r>
          </a:p>
        </p:txBody>
      </p:sp>
      <p:sp>
        <p:nvSpPr>
          <p:cNvPr id="4" name="椭圆 3">
            <a:extLst>
              <a:ext uri="{FF2B5EF4-FFF2-40B4-BE49-F238E27FC236}">
                <a16:creationId xmlns:a16="http://schemas.microsoft.com/office/drawing/2014/main" id="{27DDAEBB-D18B-963F-93B8-BEB54C172FBD}"/>
              </a:ext>
            </a:extLst>
          </p:cNvPr>
          <p:cNvSpPr/>
          <p:nvPr/>
        </p:nvSpPr>
        <p:spPr>
          <a:xfrm>
            <a:off x="976154" y="5237520"/>
            <a:ext cx="106261" cy="10626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2">
            <a:extLst>
              <a:ext uri="{FF2B5EF4-FFF2-40B4-BE49-F238E27FC236}">
                <a16:creationId xmlns:a16="http://schemas.microsoft.com/office/drawing/2014/main" id="{F000DCC6-4705-1A2F-0033-585CE573D6D2}"/>
              </a:ext>
            </a:extLst>
          </p:cNvPr>
          <p:cNvPicPr>
            <a:picLocks noChangeAspect="1"/>
          </p:cNvPicPr>
          <p:nvPr/>
        </p:nvPicPr>
        <p:blipFill>
          <a:blip r:embed="rId4"/>
          <a:srcRect t="2162" b="2162"/>
          <a:stretch/>
        </p:blipFill>
        <p:spPr>
          <a:xfrm>
            <a:off x="5975858" y="1999545"/>
            <a:ext cx="5633731" cy="3528902"/>
          </a:xfrm>
          <a:prstGeom prst="rect">
            <a:avLst/>
          </a:prstGeom>
        </p:spPr>
      </p:pic>
      <p:sp>
        <p:nvSpPr>
          <p:cNvPr id="8" name="文本框 7">
            <a:extLst>
              <a:ext uri="{FF2B5EF4-FFF2-40B4-BE49-F238E27FC236}">
                <a16:creationId xmlns:a16="http://schemas.microsoft.com/office/drawing/2014/main" id="{934ACB84-39F7-468E-1C4B-68921027ACD7}"/>
              </a:ext>
            </a:extLst>
          </p:cNvPr>
          <p:cNvSpPr txBox="1"/>
          <p:nvPr/>
        </p:nvSpPr>
        <p:spPr>
          <a:xfrm>
            <a:off x="1173708" y="5159115"/>
            <a:ext cx="2589400" cy="369332"/>
          </a:xfrm>
          <a:prstGeom prst="rect">
            <a:avLst/>
          </a:prstGeom>
          <a:noFill/>
        </p:spPr>
        <p:txBody>
          <a:bodyPr wrap="square">
            <a:spAutoFit/>
          </a:bodyPr>
          <a:lstStyle/>
          <a:p>
            <a:r>
              <a:rPr lang="en-US" altLang="zh-CN" b="1">
                <a:solidFill>
                  <a:srgbClr val="FFFFFF"/>
                </a:solidFill>
              </a:rPr>
              <a:t>2024</a:t>
            </a:r>
            <a:r>
              <a:rPr lang="zh-CN" altLang="en-US" b="1">
                <a:solidFill>
                  <a:srgbClr val="FFFFFF"/>
                </a:solidFill>
              </a:rPr>
              <a:t>年</a:t>
            </a:r>
            <a:r>
              <a:rPr lang="en-US" altLang="zh-CN" b="1">
                <a:solidFill>
                  <a:srgbClr val="FFFFFF"/>
                </a:solidFill>
              </a:rPr>
              <a:t>7</a:t>
            </a:r>
            <a:r>
              <a:rPr lang="zh-CN" altLang="en-US" b="1">
                <a:solidFill>
                  <a:srgbClr val="FFFFFF"/>
                </a:solidFill>
              </a:rPr>
              <a:t>月正式启用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77246" y="1033039"/>
            <a:ext cx="5514754" cy="4791897"/>
          </a:xfrm>
        </p:spPr>
        <p:txBody>
          <a:bodyPr/>
          <a:lstStyle/>
          <a:p>
            <a:pPr>
              <a:lnSpc>
                <a:spcPct val="150000"/>
              </a:lnSpc>
            </a:pPr>
            <a:r>
              <a:rPr lang="zh-CN" altLang="en-US"/>
              <a:t>我们的</a:t>
            </a:r>
            <a:br>
              <a:rPr lang="en-US" altLang="zh-CN"/>
            </a:br>
            <a:r>
              <a:rPr lang="zh-CN" altLang="en-US"/>
              <a:t>全球合作</a:t>
            </a:r>
            <a:endParaRPr lang="en-US" b="0">
              <a:solidFill>
                <a:schemeClr val="accent1"/>
              </a:solidFill>
            </a:endParaRPr>
          </a:p>
        </p:txBody>
      </p:sp>
      <p:pic>
        <p:nvPicPr>
          <p:cNvPr id="2" name="Graphic 4" descr="Caret Left with solid fill"/>
          <p:cNvPicPr>
            <a:picLocks noChangeAspect="1"/>
          </p:cNvPicPr>
          <p:nvPr/>
        </p:nvPicPr>
        <p:blipFill>
          <a:blip r:embed="rId2" cstate="print"/>
          <a:stretch>
            <a:fillRect/>
          </a:stretch>
        </p:blipFill>
        <p:spPr>
          <a:xfrm rot="10800000">
            <a:off x="10709397" y="3846632"/>
            <a:ext cx="622630" cy="622630"/>
          </a:xfrm>
          <a:prstGeom prst="rect">
            <a:avLst/>
          </a:prstGeom>
        </p:spPr>
      </p:pic>
      <p:sp>
        <p:nvSpPr>
          <p:cNvPr id="5" name="文本框 4">
            <a:extLst>
              <a:ext uri="{FF2B5EF4-FFF2-40B4-BE49-F238E27FC236}">
                <a16:creationId xmlns:a16="http://schemas.microsoft.com/office/drawing/2014/main" id="{62CF6B4D-1C47-DFD5-3E78-EC7900A2A07A}"/>
              </a:ext>
            </a:extLst>
          </p:cNvPr>
          <p:cNvSpPr txBox="1"/>
          <p:nvPr/>
        </p:nvSpPr>
        <p:spPr>
          <a:xfrm>
            <a:off x="3043238" y="3252498"/>
            <a:ext cx="6102802" cy="369332"/>
          </a:xfrm>
          <a:prstGeom prst="rect">
            <a:avLst/>
          </a:prstGeom>
          <a:noFill/>
        </p:spPr>
        <p:txBody>
          <a:bodyPr wrap="square">
            <a:spAutoFit/>
          </a:bodyPr>
          <a:lstStyle/>
          <a:p>
            <a:r>
              <a:rPr lang="zh-CN" altLang="en-US"/>
              <a:t> </a:t>
            </a:r>
          </a:p>
        </p:txBody>
      </p:sp>
    </p:spTree>
    <p:extLst>
      <p:ext uri="{BB962C8B-B14F-4D97-AF65-F5344CB8AC3E}">
        <p14:creationId xmlns:p14="http://schemas.microsoft.com/office/powerpoint/2010/main" val="269762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913382" y="1673351"/>
            <a:ext cx="10717342" cy="4274531"/>
            <a:chOff x="-9912" y="1484243"/>
            <a:chExt cx="12201912" cy="4866641"/>
          </a:xfrm>
        </p:grpSpPr>
        <p:pic>
          <p:nvPicPr>
            <p:cNvPr id="19"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912" y="1484244"/>
              <a:ext cx="12201912" cy="4866640"/>
            </a:xfrm>
            <a:prstGeom prst="rect">
              <a:avLst/>
            </a:prstGeom>
          </p:spPr>
        </p:pic>
        <p:sp>
          <p:nvSpPr>
            <p:cNvPr id="2" name="矩形 1"/>
            <p:cNvSpPr/>
            <p:nvPr/>
          </p:nvSpPr>
          <p:spPr>
            <a:xfrm>
              <a:off x="1" y="1484244"/>
              <a:ext cx="3050479" cy="4866639"/>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n-ea"/>
                <a:sym typeface="Gill Sans MT" panose="020B0502020104020203" pitchFamily="34" charset="0"/>
              </a:endParaRPr>
            </a:p>
          </p:txBody>
        </p:sp>
        <p:sp>
          <p:nvSpPr>
            <p:cNvPr id="20" name="矩形 19"/>
            <p:cNvSpPr/>
            <p:nvPr/>
          </p:nvSpPr>
          <p:spPr>
            <a:xfrm>
              <a:off x="3050479" y="1484244"/>
              <a:ext cx="3050479" cy="4866640"/>
            </a:xfrm>
            <a:prstGeom prst="rect">
              <a:avLst/>
            </a:prstGeom>
            <a:solidFill>
              <a:schemeClr val="accent6">
                <a:alpha val="76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n-ea"/>
                <a:sym typeface="Gill Sans MT" panose="020B0502020104020203" pitchFamily="34" charset="0"/>
              </a:endParaRPr>
            </a:p>
          </p:txBody>
        </p:sp>
        <p:sp>
          <p:nvSpPr>
            <p:cNvPr id="21" name="矩形 20"/>
            <p:cNvSpPr/>
            <p:nvPr/>
          </p:nvSpPr>
          <p:spPr>
            <a:xfrm>
              <a:off x="6100957" y="1484244"/>
              <a:ext cx="3050479" cy="4866640"/>
            </a:xfrm>
            <a:prstGeom prst="rect">
              <a:avLst/>
            </a:prstGeom>
            <a:solidFill>
              <a:schemeClr val="bg2">
                <a:alpha val="76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400">
                <a:latin typeface="+mn-ea"/>
                <a:sym typeface="Gill Sans MT" panose="020B0502020104020203" pitchFamily="34" charset="0"/>
              </a:endParaRPr>
            </a:p>
          </p:txBody>
        </p:sp>
        <p:sp>
          <p:nvSpPr>
            <p:cNvPr id="22" name="矩形 21"/>
            <p:cNvSpPr/>
            <p:nvPr/>
          </p:nvSpPr>
          <p:spPr>
            <a:xfrm>
              <a:off x="9138181" y="1484243"/>
              <a:ext cx="3050479" cy="4866640"/>
            </a:xfrm>
            <a:prstGeom prst="rect">
              <a:avLst/>
            </a:prstGeom>
            <a:solidFill>
              <a:schemeClr val="tx2">
                <a:alpha val="76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n-ea"/>
                <a:sym typeface="Gill Sans MT" panose="020B0502020104020203" pitchFamily="34" charset="0"/>
              </a:endParaRPr>
            </a:p>
          </p:txBody>
        </p:sp>
        <p:pic>
          <p:nvPicPr>
            <p:cNvPr id="14" name="Graphic 35"/>
            <p:cNvPicPr>
              <a:picLocks noChangeAspect="1"/>
            </p:cNvPicPr>
            <p:nvPr/>
          </p:nvPicPr>
          <p:blipFill>
            <a:blip r:embed="rId4" cstate="screen">
              <a:biLevel thresh="25000"/>
              <a:extLst>
                <a:ext uri="{96DAC541-7B7A-43D3-8B79-37D633B846F1}">
                  <asvg:svgBlip xmlns:asvg="http://schemas.microsoft.com/office/drawing/2016/SVG/main" r:embed="rId5"/>
                </a:ext>
              </a:extLst>
            </a:blip>
            <a:stretch>
              <a:fillRect/>
            </a:stretch>
          </p:blipFill>
          <p:spPr>
            <a:xfrm>
              <a:off x="10197669" y="2606208"/>
              <a:ext cx="958013" cy="958013"/>
            </a:xfrm>
            <a:prstGeom prst="rect">
              <a:avLst/>
            </a:prstGeom>
            <a:effectLst>
              <a:outerShdw blurRad="101600" dist="63500" dir="2700000" algn="tl" rotWithShape="0">
                <a:prstClr val="black">
                  <a:alpha val="40000"/>
                </a:prstClr>
              </a:outerShdw>
            </a:effectLst>
          </p:spPr>
        </p:pic>
        <p:pic>
          <p:nvPicPr>
            <p:cNvPr id="15" name="Graphic 37"/>
            <p:cNvPicPr>
              <a:picLocks noChangeAspect="1"/>
            </p:cNvPicPr>
            <p:nvPr/>
          </p:nvPicPr>
          <p:blipFill>
            <a:blip r:embed="rId6" cstate="screen">
              <a:biLevel thresh="25000"/>
              <a:extLst>
                <a:ext uri="{96DAC541-7B7A-43D3-8B79-37D633B846F1}">
                  <asvg:svgBlip xmlns:asvg="http://schemas.microsoft.com/office/drawing/2016/SVG/main" r:embed="rId7"/>
                </a:ext>
              </a:extLst>
            </a:blip>
            <a:stretch>
              <a:fillRect/>
            </a:stretch>
          </p:blipFill>
          <p:spPr>
            <a:xfrm>
              <a:off x="991832" y="2606208"/>
              <a:ext cx="958013" cy="958013"/>
            </a:xfrm>
            <a:prstGeom prst="rect">
              <a:avLst/>
            </a:prstGeom>
            <a:effectLst>
              <a:outerShdw blurRad="101600" dist="63500" dir="2700000" algn="tl" rotWithShape="0">
                <a:prstClr val="black">
                  <a:alpha val="40000"/>
                </a:prstClr>
              </a:outerShdw>
            </a:effectLst>
          </p:spPr>
        </p:pic>
        <p:pic>
          <p:nvPicPr>
            <p:cNvPr id="16" name="Graphic 41"/>
            <p:cNvPicPr>
              <a:picLocks noChangeAspect="1"/>
            </p:cNvPicPr>
            <p:nvPr/>
          </p:nvPicPr>
          <p:blipFill>
            <a:blip r:embed="rId8" cstate="screen">
              <a:biLevel thresh="25000"/>
              <a:extLst>
                <a:ext uri="{96DAC541-7B7A-43D3-8B79-37D633B846F1}">
                  <asvg:svgBlip xmlns:asvg="http://schemas.microsoft.com/office/drawing/2016/SVG/main" r:embed="rId9"/>
                </a:ext>
              </a:extLst>
            </a:blip>
            <a:stretch>
              <a:fillRect/>
            </a:stretch>
          </p:blipFill>
          <p:spPr>
            <a:xfrm>
              <a:off x="3994410" y="2558307"/>
              <a:ext cx="1053813" cy="1053813"/>
            </a:xfrm>
            <a:prstGeom prst="rect">
              <a:avLst/>
            </a:prstGeom>
            <a:effectLst>
              <a:outerShdw blurRad="101600" dist="63500" dir="2700000" algn="tl" rotWithShape="0">
                <a:prstClr val="black">
                  <a:alpha val="40000"/>
                </a:prstClr>
              </a:outerShdw>
            </a:effectLst>
          </p:spPr>
        </p:pic>
        <p:pic>
          <p:nvPicPr>
            <p:cNvPr id="17" name="Graphic 59"/>
            <p:cNvPicPr>
              <a:picLocks noChangeAspect="1"/>
            </p:cNvPicPr>
            <p:nvPr/>
          </p:nvPicPr>
          <p:blipFill>
            <a:blip r:embed="rId10" cstate="screen">
              <a:biLevel thresh="25000"/>
              <a:extLst>
                <a:ext uri="{96DAC541-7B7A-43D3-8B79-37D633B846F1}">
                  <asvg:svgBlip xmlns:asvg="http://schemas.microsoft.com/office/drawing/2016/SVG/main" r:embed="rId11"/>
                </a:ext>
              </a:extLst>
            </a:blip>
            <a:stretch>
              <a:fillRect/>
            </a:stretch>
          </p:blipFill>
          <p:spPr>
            <a:xfrm>
              <a:off x="7147190" y="2606208"/>
              <a:ext cx="958013" cy="958013"/>
            </a:xfrm>
            <a:prstGeom prst="rect">
              <a:avLst/>
            </a:prstGeom>
            <a:effectLst>
              <a:outerShdw blurRad="101600" dist="63500" dir="2700000" algn="tl" rotWithShape="0">
                <a:prstClr val="black">
                  <a:alpha val="40000"/>
                </a:prstClr>
              </a:outerShdw>
            </a:effectLst>
          </p:spPr>
        </p:pic>
        <p:cxnSp>
          <p:nvCxnSpPr>
            <p:cNvPr id="23" name="直接连接符 22"/>
            <p:cNvCxnSpPr/>
            <p:nvPr/>
          </p:nvCxnSpPr>
          <p:spPr>
            <a:xfrm>
              <a:off x="3050479" y="1484244"/>
              <a:ext cx="0" cy="486664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096000" y="1484244"/>
              <a:ext cx="0" cy="486664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9151435" y="1484244"/>
              <a:ext cx="0" cy="486664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308789" y="4132867"/>
              <a:ext cx="2634813" cy="1004800"/>
            </a:xfrm>
            <a:prstGeom prst="rect">
              <a:avLst/>
            </a:prstGeom>
          </p:spPr>
          <p:txBody>
            <a:bodyPr wrap="square">
              <a:spAutoFit/>
            </a:bodyPr>
            <a:lstStyle/>
            <a:p>
              <a:pPr algn="ctr">
                <a:lnSpc>
                  <a:spcPct val="150000"/>
                </a:lnSpc>
              </a:pPr>
              <a:r>
                <a:rPr lang="zh-CN" altLang="en-US">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rPr>
                <a:t>以科学为主导、规模化的全球商业化团队 </a:t>
              </a:r>
            </a:p>
          </p:txBody>
        </p:sp>
        <p:sp>
          <p:nvSpPr>
            <p:cNvPr id="11" name="Rectangle 10"/>
            <p:cNvSpPr/>
            <p:nvPr/>
          </p:nvSpPr>
          <p:spPr>
            <a:xfrm>
              <a:off x="248983" y="4132867"/>
              <a:ext cx="2443713" cy="1004800"/>
            </a:xfrm>
            <a:prstGeom prst="rect">
              <a:avLst/>
            </a:prstGeom>
          </p:spPr>
          <p:txBody>
            <a:bodyPr wrap="square">
              <a:spAutoFit/>
            </a:bodyPr>
            <a:lstStyle/>
            <a:p>
              <a:pPr algn="ctr">
                <a:lnSpc>
                  <a:spcPct val="150000"/>
                </a:lnSpc>
              </a:pPr>
              <a:r>
                <a:rPr lang="zh-CN" altLang="en-US">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rPr>
                <a:t>强大且丰富的</a:t>
              </a:r>
              <a:endParaRPr lang="en-US" altLang="zh-CN">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endParaRPr>
            </a:p>
            <a:p>
              <a:pPr algn="ctr">
                <a:lnSpc>
                  <a:spcPct val="150000"/>
                </a:lnSpc>
              </a:pPr>
              <a:r>
                <a:rPr lang="zh-CN" altLang="en-US">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rPr>
                <a:t>创新研发管线 </a:t>
              </a:r>
            </a:p>
          </p:txBody>
        </p:sp>
        <p:sp>
          <p:nvSpPr>
            <p:cNvPr id="12" name="Rectangle 11"/>
            <p:cNvSpPr/>
            <p:nvPr/>
          </p:nvSpPr>
          <p:spPr>
            <a:xfrm>
              <a:off x="9579469" y="4132867"/>
              <a:ext cx="2194410" cy="1004800"/>
            </a:xfrm>
            <a:prstGeom prst="rect">
              <a:avLst/>
            </a:prstGeom>
          </p:spPr>
          <p:txBody>
            <a:bodyPr wrap="square">
              <a:spAutoFit/>
            </a:bodyPr>
            <a:lstStyle/>
            <a:p>
              <a:pPr algn="ctr">
                <a:lnSpc>
                  <a:spcPct val="150000"/>
                </a:lnSpc>
              </a:pPr>
              <a:r>
                <a:rPr lang="zh-CN" altLang="en-US">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rPr>
                <a:t>规模化的</a:t>
              </a:r>
              <a:endParaRPr lang="en-US" altLang="zh-CN">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endParaRPr>
            </a:p>
            <a:p>
              <a:pPr algn="ctr">
                <a:lnSpc>
                  <a:spcPct val="150000"/>
                </a:lnSpc>
              </a:pPr>
              <a:r>
                <a:rPr lang="zh-CN" altLang="en-US">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rPr>
                <a:t>自主生产能力</a:t>
              </a:r>
            </a:p>
          </p:txBody>
        </p:sp>
        <p:sp>
          <p:nvSpPr>
            <p:cNvPr id="13" name="Rectangle 12"/>
            <p:cNvSpPr/>
            <p:nvPr/>
          </p:nvSpPr>
          <p:spPr>
            <a:xfrm>
              <a:off x="3299462" y="4132867"/>
              <a:ext cx="2443711" cy="1004800"/>
            </a:xfrm>
            <a:prstGeom prst="rect">
              <a:avLst/>
            </a:prstGeom>
          </p:spPr>
          <p:txBody>
            <a:bodyPr wrap="square">
              <a:spAutoFit/>
            </a:bodyPr>
            <a:lstStyle/>
            <a:p>
              <a:pPr algn="ctr">
                <a:lnSpc>
                  <a:spcPct val="150000"/>
                </a:lnSpc>
              </a:pPr>
              <a:r>
                <a:rPr lang="zh-CN" altLang="en-US">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rPr>
                <a:t>全面整合的</a:t>
              </a:r>
              <a:endParaRPr lang="en-US" altLang="zh-CN">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endParaRPr>
            </a:p>
            <a:p>
              <a:pPr algn="ctr">
                <a:lnSpc>
                  <a:spcPct val="150000"/>
                </a:lnSpc>
              </a:pPr>
              <a:r>
                <a:rPr lang="zh-CN" altLang="en-US">
                  <a:solidFill>
                    <a:srgbClr val="FFFFFF"/>
                  </a:solidFill>
                  <a:effectLst>
                    <a:outerShdw blurRad="101600" dist="76200" dir="2700000" algn="tl" rotWithShape="0">
                      <a:prstClr val="black">
                        <a:alpha val="40000"/>
                      </a:prstClr>
                    </a:outerShdw>
                  </a:effectLst>
                  <a:latin typeface="+mn-ea"/>
                  <a:sym typeface="Gill Sans MT" panose="020B0502020104020203" pitchFamily="34" charset="0"/>
                </a:rPr>
                <a:t>全球临床开发</a:t>
              </a:r>
            </a:p>
          </p:txBody>
        </p:sp>
        <p:cxnSp>
          <p:nvCxnSpPr>
            <p:cNvPr id="28" name="直接连接符 27"/>
            <p:cNvCxnSpPr/>
            <p:nvPr/>
          </p:nvCxnSpPr>
          <p:spPr>
            <a:xfrm>
              <a:off x="1145477" y="5440605"/>
              <a:ext cx="906668"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122384" y="5440605"/>
              <a:ext cx="906668"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7172862" y="5440605"/>
              <a:ext cx="906668"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0223341" y="5440605"/>
              <a:ext cx="906668"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3" name="标题 2"/>
          <p:cNvSpPr>
            <a:spLocks noGrp="1"/>
          </p:cNvSpPr>
          <p:nvPr>
            <p:ph type="ctrTitle"/>
          </p:nvPr>
        </p:nvSpPr>
        <p:spPr/>
        <p:txBody>
          <a:bodyPr/>
          <a:lstStyle/>
          <a:p>
            <a:r>
              <a:rPr lang="zh-CN" altLang="en-US" b="1">
                <a:solidFill>
                  <a:srgbClr val="313F48"/>
                </a:solidFill>
                <a:latin typeface="+mj-ea"/>
                <a:cs typeface="Arial" panose="020B0604020202020204"/>
                <a:sym typeface="Gill Sans MT" panose="020B0502020104020203" pitchFamily="34" charset="0"/>
              </a:rPr>
              <a:t>我们为合作伙伴带来可持续的竞争优势</a:t>
            </a:r>
            <a:endParaRPr lang="zh-CN" altLang="en-US">
              <a:latin typeface="+mj-ea"/>
            </a:endParaRPr>
          </a:p>
        </p:txBody>
      </p:sp>
    </p:spTree>
    <p:extLst>
      <p:ext uri="{BB962C8B-B14F-4D97-AF65-F5344CB8AC3E}">
        <p14:creationId xmlns:p14="http://schemas.microsoft.com/office/powerpoint/2010/main" val="343898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18889" y="1909140"/>
            <a:ext cx="10816939" cy="3150414"/>
          </a:xfrm>
          <a:prstGeom prst="rect">
            <a:avLst/>
          </a:prstGeom>
          <a:noFill/>
        </p:spPr>
        <p:txBody>
          <a:bodyPr wrap="square">
            <a:spAutoFit/>
          </a:bodyPr>
          <a:lstStyle/>
          <a:p>
            <a:pPr marL="381000" indent="-381000" defTabSz="1219200">
              <a:lnSpc>
                <a:spcPct val="150000"/>
              </a:lnSpc>
              <a:spcBef>
                <a:spcPts val="1335"/>
              </a:spcBef>
              <a:buClr>
                <a:schemeClr val="accent2"/>
              </a:buClr>
              <a:buFont typeface="Tahoma" panose="020B0604030504040204" pitchFamily="34" charset="0"/>
              <a:buChar char="‣"/>
              <a:defRPr/>
            </a:pPr>
            <a:r>
              <a:rPr lang="zh-CN" altLang="en-US" sz="2000">
                <a:solidFill>
                  <a:schemeClr val="bg1"/>
                </a:solidFill>
                <a:sym typeface="Gill Sans MT" panose="020B0502020104020203" pitchFamily="34" charset="0"/>
              </a:rPr>
              <a:t>除特殊标注外，本文档所有数据均截至</a:t>
            </a:r>
            <a:r>
              <a:rPr lang="en-US" altLang="zh-CN" sz="2000">
                <a:solidFill>
                  <a:schemeClr val="bg1"/>
                </a:solidFill>
                <a:sym typeface="Gill Sans MT" panose="020B0502020104020203" pitchFamily="34" charset="0"/>
              </a:rPr>
              <a:t>2025</a:t>
            </a:r>
            <a:r>
              <a:rPr lang="zh-CN" altLang="en-US" sz="2000">
                <a:solidFill>
                  <a:schemeClr val="bg1"/>
                </a:solidFill>
                <a:sym typeface="Gill Sans MT" panose="020B0502020104020203" pitchFamily="34" charset="0"/>
              </a:rPr>
              <a:t>年</a:t>
            </a:r>
            <a:r>
              <a:rPr lang="en-US" altLang="zh-CN" sz="2000">
                <a:solidFill>
                  <a:schemeClr val="bg1"/>
                </a:solidFill>
                <a:sym typeface="Gill Sans MT" panose="020B0502020104020203" pitchFamily="34" charset="0"/>
              </a:rPr>
              <a:t>2</a:t>
            </a:r>
            <a:r>
              <a:rPr lang="zh-CN" altLang="en-US" sz="2000">
                <a:solidFill>
                  <a:schemeClr val="bg1"/>
                </a:solidFill>
                <a:sym typeface="Gill Sans MT" panose="020B0502020104020203" pitchFamily="34" charset="0"/>
              </a:rPr>
              <a:t>月</a:t>
            </a:r>
            <a:r>
              <a:rPr lang="en-US" altLang="zh-CN" sz="2000">
                <a:solidFill>
                  <a:schemeClr val="bg1"/>
                </a:solidFill>
                <a:sym typeface="Gill Sans MT" panose="020B0502020104020203" pitchFamily="34" charset="0"/>
              </a:rPr>
              <a:t>27</a:t>
            </a:r>
            <a:r>
              <a:rPr lang="zh-CN" altLang="en-US" sz="2000">
                <a:solidFill>
                  <a:schemeClr val="bg1"/>
                </a:solidFill>
                <a:sym typeface="Gill Sans MT" panose="020B0502020104020203" pitchFamily="34" charset="0"/>
              </a:rPr>
              <a:t>日</a:t>
            </a:r>
            <a:endParaRPr lang="en-US" altLang="zh-CN" sz="2000">
              <a:solidFill>
                <a:schemeClr val="bg1"/>
              </a:solidFill>
              <a:sym typeface="Gill Sans MT" panose="020B0502020104020203" pitchFamily="34" charset="0"/>
            </a:endParaRPr>
          </a:p>
          <a:p>
            <a:pPr marL="381000" indent="-381000" defTabSz="1219200">
              <a:lnSpc>
                <a:spcPct val="150000"/>
              </a:lnSpc>
              <a:spcBef>
                <a:spcPts val="1335"/>
              </a:spcBef>
              <a:buClr>
                <a:schemeClr val="accent2"/>
              </a:buClr>
              <a:buFont typeface="Tahoma" panose="020B0604030504040204" pitchFamily="34" charset="0"/>
              <a:buChar char="‣"/>
              <a:defRPr/>
            </a:pPr>
            <a:r>
              <a:rPr lang="zh-CN" altLang="en-US" sz="2000">
                <a:solidFill>
                  <a:schemeClr val="bg1"/>
                </a:solidFill>
                <a:latin typeface="+mn-ea"/>
                <a:sym typeface="Gill Sans MT" panose="020B0502020104020203" pitchFamily="34" charset="0"/>
              </a:rPr>
              <a:t>本文档目的仅在于向公众介绍百济神州的创立初心和愿景、发展历程及研发实力，非广告用途，不应被视为对任何药物的商业推广或对诊疗方案的推荐，亦不能代替医疗卫生专业人士的意见，如有任何问题请向医疗卫生专业人士咨询。</a:t>
            </a:r>
            <a:endParaRPr lang="en-US" altLang="zh-CN" sz="2000">
              <a:solidFill>
                <a:schemeClr val="bg1"/>
              </a:solidFill>
              <a:latin typeface="+mn-ea"/>
              <a:sym typeface="Gill Sans MT" panose="020B0502020104020203" pitchFamily="34" charset="0"/>
            </a:endParaRPr>
          </a:p>
          <a:p>
            <a:pPr marL="381000" indent="-381000" defTabSz="1219200">
              <a:lnSpc>
                <a:spcPct val="150000"/>
              </a:lnSpc>
              <a:spcBef>
                <a:spcPts val="1335"/>
              </a:spcBef>
              <a:buClr>
                <a:schemeClr val="accent2"/>
              </a:buClr>
              <a:buFont typeface="Tahoma" panose="020B0604030504040204" pitchFamily="34" charset="0"/>
              <a:buChar char="‣"/>
              <a:defRPr/>
            </a:pPr>
            <a:r>
              <a:rPr lang="zh-CN" altLang="en-US" sz="2000">
                <a:solidFill>
                  <a:schemeClr val="bg1"/>
                </a:solidFill>
                <a:latin typeface="+mn-ea"/>
                <a:sym typeface="Gill Sans MT" panose="020B0502020104020203" pitchFamily="34" charset="0"/>
              </a:rPr>
              <a:t>本文档</a:t>
            </a:r>
            <a:r>
              <a:rPr lang="zh-CN" altLang="en-US" sz="2000" b="1">
                <a:solidFill>
                  <a:srgbClr val="FF0000"/>
                </a:solidFill>
                <a:latin typeface="+mn-ea"/>
                <a:sym typeface="Gill Sans MT" panose="020B0502020104020203" pitchFamily="34" charset="0"/>
              </a:rPr>
              <a:t>每季度更新，</a:t>
            </a:r>
            <a:r>
              <a:rPr lang="zh-CN" altLang="en-US" sz="2000">
                <a:solidFill>
                  <a:schemeClr val="bg1"/>
                </a:solidFill>
                <a:latin typeface="+mn-ea"/>
                <a:sym typeface="Gill Sans MT" panose="020B0502020104020203" pitchFamily="34" charset="0"/>
              </a:rPr>
              <a:t>传播部会分别在</a:t>
            </a:r>
            <a:r>
              <a:rPr lang="en-US" altLang="zh-CN" sz="2000">
                <a:solidFill>
                  <a:schemeClr val="bg1"/>
                </a:solidFill>
                <a:latin typeface="+mn-ea"/>
                <a:sym typeface="Gill Sans MT" panose="020B0502020104020203" pitchFamily="34" charset="0"/>
              </a:rPr>
              <a:t>3</a:t>
            </a:r>
            <a:r>
              <a:rPr lang="zh-CN" altLang="en-US" sz="2000">
                <a:solidFill>
                  <a:schemeClr val="bg1"/>
                </a:solidFill>
                <a:latin typeface="+mn-ea"/>
                <a:sym typeface="Gill Sans MT" panose="020B0502020104020203" pitchFamily="34" charset="0"/>
              </a:rPr>
              <a:t>、</a:t>
            </a:r>
            <a:r>
              <a:rPr lang="en-US" altLang="zh-CN" sz="2000">
                <a:solidFill>
                  <a:schemeClr val="bg1"/>
                </a:solidFill>
                <a:latin typeface="+mn-ea"/>
                <a:sym typeface="Gill Sans MT" panose="020B0502020104020203" pitchFamily="34" charset="0"/>
              </a:rPr>
              <a:t>5</a:t>
            </a:r>
            <a:r>
              <a:rPr lang="zh-CN" altLang="en-US" sz="2000">
                <a:solidFill>
                  <a:schemeClr val="bg1"/>
                </a:solidFill>
                <a:latin typeface="+mn-ea"/>
                <a:sym typeface="Gill Sans MT" panose="020B0502020104020203" pitchFamily="34" charset="0"/>
              </a:rPr>
              <a:t>、</a:t>
            </a:r>
            <a:r>
              <a:rPr lang="en-US" altLang="zh-CN" sz="2000">
                <a:solidFill>
                  <a:schemeClr val="bg1"/>
                </a:solidFill>
                <a:latin typeface="+mn-ea"/>
                <a:sym typeface="Gill Sans MT" panose="020B0502020104020203" pitchFamily="34" charset="0"/>
              </a:rPr>
              <a:t>8</a:t>
            </a:r>
            <a:r>
              <a:rPr lang="zh-CN" altLang="en-US" sz="2000">
                <a:solidFill>
                  <a:schemeClr val="bg1"/>
                </a:solidFill>
                <a:latin typeface="+mn-ea"/>
                <a:sym typeface="Gill Sans MT" panose="020B0502020104020203" pitchFamily="34" charset="0"/>
              </a:rPr>
              <a:t>和</a:t>
            </a:r>
            <a:r>
              <a:rPr lang="en-US" altLang="zh-CN" sz="2000">
                <a:solidFill>
                  <a:schemeClr val="bg1"/>
                </a:solidFill>
                <a:latin typeface="+mn-ea"/>
                <a:sym typeface="Gill Sans MT" panose="020B0502020104020203" pitchFamily="34" charset="0"/>
              </a:rPr>
              <a:t>11</a:t>
            </a:r>
            <a:r>
              <a:rPr lang="zh-CN" altLang="en-US" sz="2000">
                <a:solidFill>
                  <a:schemeClr val="bg1"/>
                </a:solidFill>
                <a:latin typeface="+mn-ea"/>
                <a:sym typeface="Gill Sans MT" panose="020B0502020104020203" pitchFamily="34" charset="0"/>
              </a:rPr>
              <a:t>月的</a:t>
            </a:r>
            <a:r>
              <a:rPr lang="en-US" altLang="zh-CN" sz="2000">
                <a:solidFill>
                  <a:schemeClr val="bg1"/>
                </a:solidFill>
                <a:latin typeface="+mn-ea"/>
                <a:sym typeface="Gill Sans MT" panose="020B0502020104020203" pitchFamily="34" charset="0"/>
              </a:rPr>
              <a:t>30</a:t>
            </a:r>
            <a:r>
              <a:rPr lang="zh-CN" altLang="en-US" sz="2000">
                <a:solidFill>
                  <a:schemeClr val="bg1"/>
                </a:solidFill>
                <a:latin typeface="+mn-ea"/>
                <a:sym typeface="Gill Sans MT" panose="020B0502020104020203" pitchFamily="34" charset="0"/>
              </a:rPr>
              <a:t>日前将最新版本上传至</a:t>
            </a:r>
            <a:r>
              <a:rPr lang="en-US" altLang="zh-CN" sz="2000">
                <a:solidFill>
                  <a:schemeClr val="bg1"/>
                </a:solidFill>
                <a:latin typeface="+mn-ea"/>
                <a:sym typeface="Gill Sans MT" panose="020B0502020104020203" pitchFamily="34" charset="0"/>
              </a:rPr>
              <a:t>Beep</a:t>
            </a:r>
            <a:r>
              <a:rPr lang="zh-CN" altLang="en-US" sz="2000">
                <a:solidFill>
                  <a:schemeClr val="bg1"/>
                </a:solidFill>
                <a:latin typeface="+mn-ea"/>
                <a:sym typeface="Gill Sans MT" panose="020B0502020104020203" pitchFamily="34" charset="0"/>
              </a:rPr>
              <a:t>与企业微信平台，请根据您的目标受众和使用场景按需制定您的幻灯片。</a:t>
            </a:r>
            <a:endParaRPr lang="en-US" altLang="zh-CN" sz="2000">
              <a:solidFill>
                <a:schemeClr val="bg1"/>
              </a:solidFill>
              <a:latin typeface="+mn-ea"/>
              <a:sym typeface="Gill Sans MT" panose="020B05020201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6000" spc="600">
                <a:latin typeface="Noto Sans S Chinese Bold" panose="020B0800000000000000" pitchFamily="34" charset="-122"/>
                <a:ea typeface="Noto Sans S Chinese Bold" panose="020B0800000000000000" pitchFamily="34" charset="-122"/>
              </a:rPr>
              <a:t>谢谢！</a:t>
            </a:r>
            <a:endParaRPr lang="en-US" sz="6000" spc="600">
              <a:latin typeface="Noto Sans S Chinese Bold" panose="020B0800000000000000" pitchFamily="34" charset="-122"/>
              <a:ea typeface="Noto Sans S Chinese Bold" panose="020B0800000000000000" pitchFamily="34" charset="-122"/>
            </a:endParaRPr>
          </a:p>
        </p:txBody>
      </p:sp>
      <p:sp>
        <p:nvSpPr>
          <p:cNvPr id="5" name="文本框 4">
            <a:extLst>
              <a:ext uri="{FF2B5EF4-FFF2-40B4-BE49-F238E27FC236}">
                <a16:creationId xmlns:a16="http://schemas.microsoft.com/office/drawing/2014/main" id="{45B6C077-112D-F836-53C6-22E7ABAE6404}"/>
              </a:ext>
            </a:extLst>
          </p:cNvPr>
          <p:cNvSpPr txBox="1"/>
          <p:nvPr/>
        </p:nvSpPr>
        <p:spPr>
          <a:xfrm>
            <a:off x="331532" y="6642556"/>
            <a:ext cx="11528936" cy="215444"/>
          </a:xfrm>
          <a:prstGeom prst="rect">
            <a:avLst/>
          </a:prstGeom>
          <a:noFill/>
        </p:spPr>
        <p:txBody>
          <a:bodyPr wrap="square">
            <a:spAutoFit/>
          </a:bodyPr>
          <a:lstStyle/>
          <a:p>
            <a:r>
              <a:rPr lang="zh-CN" altLang="en-US" sz="800" i="1"/>
              <a:t>免责声明：此材料目的仅在于向公众介绍百济神州的创立初心和愿景、发展历程及研发实力，非广告用途，不应被视为对任何药物的商业推广或对诊疗方案的推荐，亦不能代替医疗卫生专业人士的意见，如有任何问题请向医疗卫生专业人士咨询。</a:t>
            </a:r>
            <a:endParaRPr lang="en-US" altLang="zh-CN" sz="800" i="1"/>
          </a:p>
        </p:txBody>
      </p:sp>
    </p:spTree>
    <p:extLst>
      <p:ext uri="{BB962C8B-B14F-4D97-AF65-F5344CB8AC3E}">
        <p14:creationId xmlns:p14="http://schemas.microsoft.com/office/powerpoint/2010/main" val="30696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2926" y="3596249"/>
            <a:ext cx="7061200" cy="995362"/>
          </a:xfrm>
        </p:spPr>
        <p:txBody>
          <a:bodyPr/>
          <a:lstStyle/>
          <a:p>
            <a:pPr algn="ctr"/>
            <a:r>
              <a:rPr lang="zh-CN" altLang="en-US" sz="6000" spc="600">
                <a:solidFill>
                  <a:srgbClr val="FFFFFF"/>
                </a:solidFill>
                <a:latin typeface="Noto Sans S Chinese Bold" panose="020B0800000000000000" pitchFamily="34" charset="-122"/>
                <a:ea typeface="Noto Sans S Chinese Bold" panose="020B0800000000000000" pitchFamily="34" charset="-122"/>
              </a:rPr>
              <a:t>后 附 附 录</a:t>
            </a:r>
            <a:endParaRPr lang="en-US" sz="6000" spc="600">
              <a:solidFill>
                <a:srgbClr val="FFFFFF"/>
              </a:solidFill>
              <a:latin typeface="Noto Sans S Chinese Bold" panose="020B0800000000000000" pitchFamily="34" charset="-122"/>
              <a:ea typeface="Noto Sans S Chinese Bold" panose="020B08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7DBB8FA-5085-A63D-ACA1-6FED9C96CD8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a:ext>
            </a:extLst>
          </a:blip>
          <a:srcRect/>
          <a:stretch/>
        </p:blipFill>
        <p:spPr>
          <a:xfrm>
            <a:off x="802666" y="1397285"/>
            <a:ext cx="11241458" cy="4898741"/>
          </a:xfrm>
          <a:prstGeom prst="rect">
            <a:avLst/>
          </a:prstGeom>
        </p:spPr>
      </p:pic>
      <p:sp>
        <p:nvSpPr>
          <p:cNvPr id="2" name="矩形 1">
            <a:extLst>
              <a:ext uri="{FF2B5EF4-FFF2-40B4-BE49-F238E27FC236}">
                <a16:creationId xmlns:a16="http://schemas.microsoft.com/office/drawing/2014/main" id="{55C27DE6-2DA4-9B46-260E-F67D7012333D}"/>
              </a:ext>
            </a:extLst>
          </p:cNvPr>
          <p:cNvSpPr/>
          <p:nvPr/>
        </p:nvSpPr>
        <p:spPr>
          <a:xfrm>
            <a:off x="802668" y="1397286"/>
            <a:ext cx="11241455" cy="4898740"/>
          </a:xfrm>
          <a:prstGeom prst="rect">
            <a:avLst/>
          </a:prstGeom>
          <a:gradFill flip="none" rotWithShape="1">
            <a:gsLst>
              <a:gs pos="5000">
                <a:schemeClr val="accent1">
                  <a:alpha val="55000"/>
                </a:schemeClr>
              </a:gs>
              <a:gs pos="56000">
                <a:schemeClr val="accent1">
                  <a:lumMod val="75000"/>
                  <a:alpha val="14000"/>
                </a:schemeClr>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nvGrpSpPr>
          <p:cNvPr id="26" name="组合 25">
            <a:extLst>
              <a:ext uri="{FF2B5EF4-FFF2-40B4-BE49-F238E27FC236}">
                <a16:creationId xmlns:a16="http://schemas.microsoft.com/office/drawing/2014/main" id="{62199268-1346-6730-793E-A9904DFC7129}"/>
              </a:ext>
            </a:extLst>
          </p:cNvPr>
          <p:cNvGrpSpPr/>
          <p:nvPr/>
        </p:nvGrpSpPr>
        <p:grpSpPr>
          <a:xfrm>
            <a:off x="585506" y="2158558"/>
            <a:ext cx="5924909" cy="3376193"/>
            <a:chOff x="982461" y="2246126"/>
            <a:chExt cx="5924909" cy="3376193"/>
          </a:xfrm>
        </p:grpSpPr>
        <p:sp>
          <p:nvSpPr>
            <p:cNvPr id="31" name="Rectangle 17">
              <a:extLst>
                <a:ext uri="{FF2B5EF4-FFF2-40B4-BE49-F238E27FC236}">
                  <a16:creationId xmlns:a16="http://schemas.microsoft.com/office/drawing/2014/main" id="{D51F70B1-8C81-92D9-C7D6-F880443D16AF}"/>
                </a:ext>
              </a:extLst>
            </p:cNvPr>
            <p:cNvSpPr/>
            <p:nvPr/>
          </p:nvSpPr>
          <p:spPr>
            <a:xfrm>
              <a:off x="982462" y="2246126"/>
              <a:ext cx="5924908" cy="618971"/>
            </a:xfrm>
            <a:prstGeom prst="roundRect">
              <a:avLst>
                <a:gd name="adj" fmla="val 50000"/>
              </a:avLst>
            </a:prstGeom>
            <a:solidFill>
              <a:sysClr val="window" lastClr="FFFFFF"/>
            </a:solidFill>
            <a:ln w="15875" cap="flat" cmpd="sng" algn="ctr">
              <a:noFill/>
              <a:prstDash val="solid"/>
              <a:miter lim="800000"/>
            </a:ln>
            <a:effectLst>
              <a:outerShdw blurRad="444500" dist="203200" dir="2700000" algn="tl" rotWithShape="0">
                <a:srgbClr val="455682">
                  <a:alpha val="40000"/>
                </a:srgbClr>
              </a:outerShdw>
            </a:effectLst>
          </p:spPr>
          <p:txBody>
            <a:bodyPr rtlCol="0" anchor="ctr"/>
            <a:lstStyle/>
            <a:p>
              <a:pPr algn="ctr"/>
              <a:endParaRPr lang="en-US" kern="0">
                <a:solidFill>
                  <a:prstClr val="white"/>
                </a:solidFill>
                <a:latin typeface="Arial" panose="020F0502020204030204"/>
                <a:ea typeface="微软雅黑"/>
                <a:sym typeface="+mn-lt"/>
              </a:endParaRPr>
            </a:p>
          </p:txBody>
        </p:sp>
        <p:sp>
          <p:nvSpPr>
            <p:cNvPr id="11" name="Rectangle 17">
              <a:extLst>
                <a:ext uri="{FF2B5EF4-FFF2-40B4-BE49-F238E27FC236}">
                  <a16:creationId xmlns:a16="http://schemas.microsoft.com/office/drawing/2014/main" id="{5296161D-869C-869C-3A69-A003ADAE84D0}"/>
                </a:ext>
              </a:extLst>
            </p:cNvPr>
            <p:cNvSpPr/>
            <p:nvPr/>
          </p:nvSpPr>
          <p:spPr>
            <a:xfrm>
              <a:off x="982461" y="3192041"/>
              <a:ext cx="5291311" cy="618971"/>
            </a:xfrm>
            <a:prstGeom prst="roundRect">
              <a:avLst>
                <a:gd name="adj" fmla="val 50000"/>
              </a:avLst>
            </a:prstGeom>
            <a:solidFill>
              <a:sysClr val="window" lastClr="FFFFFF"/>
            </a:solidFill>
            <a:ln w="15875" cap="flat" cmpd="sng" algn="ctr">
              <a:noFill/>
              <a:prstDash val="solid"/>
              <a:miter lim="800000"/>
            </a:ln>
            <a:effectLst>
              <a:outerShdw blurRad="444500" dist="203200" dir="2700000" algn="tl" rotWithShape="0">
                <a:srgbClr val="455682">
                  <a:alpha val="40000"/>
                </a:srgbClr>
              </a:outerShdw>
            </a:effectLst>
          </p:spPr>
          <p:txBody>
            <a:bodyPr rtlCol="0" anchor="ctr"/>
            <a:lstStyle/>
            <a:p>
              <a:pPr algn="ctr"/>
              <a:endParaRPr lang="en-US" kern="0">
                <a:solidFill>
                  <a:prstClr val="white"/>
                </a:solidFill>
                <a:latin typeface="Arial" panose="020F0502020204030204"/>
                <a:ea typeface="微软雅黑"/>
                <a:sym typeface="+mn-lt"/>
              </a:endParaRPr>
            </a:p>
          </p:txBody>
        </p:sp>
        <p:sp>
          <p:nvSpPr>
            <p:cNvPr id="13" name="Rectangle 17">
              <a:extLst>
                <a:ext uri="{FF2B5EF4-FFF2-40B4-BE49-F238E27FC236}">
                  <a16:creationId xmlns:a16="http://schemas.microsoft.com/office/drawing/2014/main" id="{13528A05-FB45-EC4B-F057-DC8623595AB2}"/>
                </a:ext>
              </a:extLst>
            </p:cNvPr>
            <p:cNvSpPr/>
            <p:nvPr/>
          </p:nvSpPr>
          <p:spPr>
            <a:xfrm>
              <a:off x="982462" y="4137956"/>
              <a:ext cx="4886047" cy="618971"/>
            </a:xfrm>
            <a:prstGeom prst="roundRect">
              <a:avLst>
                <a:gd name="adj" fmla="val 50000"/>
              </a:avLst>
            </a:prstGeom>
            <a:solidFill>
              <a:sysClr val="window" lastClr="FFFFFF"/>
            </a:solidFill>
            <a:ln w="15875" cap="flat" cmpd="sng" algn="ctr">
              <a:noFill/>
              <a:prstDash val="solid"/>
              <a:miter lim="800000"/>
            </a:ln>
            <a:effectLst>
              <a:outerShdw blurRad="444500" dist="203200" dir="2700000" algn="tl" rotWithShape="0">
                <a:srgbClr val="455682">
                  <a:alpha val="40000"/>
                </a:srgbClr>
              </a:outerShdw>
            </a:effectLst>
          </p:spPr>
          <p:txBody>
            <a:bodyPr rtlCol="0" anchor="ctr"/>
            <a:lstStyle/>
            <a:p>
              <a:pPr algn="ctr"/>
              <a:endParaRPr lang="en-US" kern="0">
                <a:solidFill>
                  <a:prstClr val="white"/>
                </a:solidFill>
                <a:latin typeface="Arial" panose="020F0502020204030204"/>
                <a:ea typeface="微软雅黑"/>
                <a:sym typeface="+mn-lt"/>
              </a:endParaRPr>
            </a:p>
          </p:txBody>
        </p:sp>
        <p:sp>
          <p:nvSpPr>
            <p:cNvPr id="15" name="Rectangle 17">
              <a:extLst>
                <a:ext uri="{FF2B5EF4-FFF2-40B4-BE49-F238E27FC236}">
                  <a16:creationId xmlns:a16="http://schemas.microsoft.com/office/drawing/2014/main" id="{14E56AB7-0B0A-F95E-04D9-D00836963EC6}"/>
                </a:ext>
              </a:extLst>
            </p:cNvPr>
            <p:cNvSpPr/>
            <p:nvPr/>
          </p:nvSpPr>
          <p:spPr>
            <a:xfrm>
              <a:off x="982463" y="5083873"/>
              <a:ext cx="4181702" cy="538446"/>
            </a:xfrm>
            <a:prstGeom prst="roundRect">
              <a:avLst>
                <a:gd name="adj" fmla="val 50000"/>
              </a:avLst>
            </a:prstGeom>
            <a:solidFill>
              <a:sysClr val="window" lastClr="FFFFFF"/>
            </a:solidFill>
            <a:ln w="15875" cap="flat" cmpd="sng" algn="ctr">
              <a:noFill/>
              <a:prstDash val="solid"/>
              <a:miter lim="800000"/>
            </a:ln>
            <a:effectLst>
              <a:outerShdw blurRad="444500" dist="203200" dir="2700000" algn="tl" rotWithShape="0">
                <a:srgbClr val="455682">
                  <a:alpha val="40000"/>
                </a:srgbClr>
              </a:outerShdw>
            </a:effectLst>
          </p:spPr>
          <p:txBody>
            <a:bodyPr rtlCol="0" anchor="ctr"/>
            <a:lstStyle/>
            <a:p>
              <a:pPr algn="ctr"/>
              <a:endParaRPr lang="en-US" kern="0">
                <a:solidFill>
                  <a:prstClr val="white"/>
                </a:solidFill>
                <a:latin typeface="Arial" panose="020F0502020204030204"/>
                <a:ea typeface="微软雅黑"/>
                <a:sym typeface="+mn-lt"/>
              </a:endParaRPr>
            </a:p>
          </p:txBody>
        </p:sp>
        <p:sp>
          <p:nvSpPr>
            <p:cNvPr id="34" name="图形 6">
              <a:extLst>
                <a:ext uri="{FF2B5EF4-FFF2-40B4-BE49-F238E27FC236}">
                  <a16:creationId xmlns:a16="http://schemas.microsoft.com/office/drawing/2014/main" id="{6BF44667-E816-BADF-75D4-2372AC0A2ADE}"/>
                </a:ext>
              </a:extLst>
            </p:cNvPr>
            <p:cNvSpPr/>
            <p:nvPr/>
          </p:nvSpPr>
          <p:spPr>
            <a:xfrm>
              <a:off x="1199621" y="2361935"/>
              <a:ext cx="418515" cy="387353"/>
            </a:xfrm>
            <a:custGeom>
              <a:avLst/>
              <a:gdLst>
                <a:gd name="connsiteX0" fmla="*/ 1596368 w 1628923"/>
                <a:gd name="connsiteY0" fmla="*/ 1515198 h 1666816"/>
                <a:gd name="connsiteX1" fmla="*/ 1515256 w 1628923"/>
                <a:gd name="connsiteY1" fmla="*/ 1515198 h 1666816"/>
                <a:gd name="connsiteX2" fmla="*/ 1515256 w 1628923"/>
                <a:gd name="connsiteY2" fmla="*/ 460007 h 1666816"/>
                <a:gd name="connsiteX3" fmla="*/ 1498327 w 1628923"/>
                <a:gd name="connsiteY3" fmla="*/ 431916 h 1666816"/>
                <a:gd name="connsiteX4" fmla="*/ 1032867 w 1628923"/>
                <a:gd name="connsiteY4" fmla="*/ 188209 h 1666816"/>
                <a:gd name="connsiteX5" fmla="*/ 984312 w 1628923"/>
                <a:gd name="connsiteY5" fmla="*/ 216301 h 1666816"/>
                <a:gd name="connsiteX6" fmla="*/ 984312 w 1628923"/>
                <a:gd name="connsiteY6" fmla="*/ 1515384 h 1666816"/>
                <a:gd name="connsiteX7" fmla="*/ 927385 w 1628923"/>
                <a:gd name="connsiteY7" fmla="*/ 1515384 h 1666816"/>
                <a:gd name="connsiteX8" fmla="*/ 927385 w 1628923"/>
                <a:gd name="connsiteY8" fmla="*/ 31754 h 1666816"/>
                <a:gd name="connsiteX9" fmla="*/ 883109 w 1628923"/>
                <a:gd name="connsiteY9" fmla="*/ 1988 h 1666816"/>
                <a:gd name="connsiteX10" fmla="*/ 173013 w 1628923"/>
                <a:gd name="connsiteY10" fmla="*/ 256670 h 1666816"/>
                <a:gd name="connsiteX11" fmla="*/ 151619 w 1628923"/>
                <a:gd name="connsiteY11" fmla="*/ 286436 h 1666816"/>
                <a:gd name="connsiteX12" fmla="*/ 151619 w 1628923"/>
                <a:gd name="connsiteY12" fmla="*/ 1515198 h 1666816"/>
                <a:gd name="connsiteX13" fmla="*/ 32556 w 1628923"/>
                <a:gd name="connsiteY13" fmla="*/ 1515198 h 1666816"/>
                <a:gd name="connsiteX14" fmla="*/ 0 w 1628923"/>
                <a:gd name="connsiteY14" fmla="*/ 1553149 h 1666816"/>
                <a:gd name="connsiteX15" fmla="*/ 0 w 1628923"/>
                <a:gd name="connsiteY15" fmla="*/ 1628866 h 1666816"/>
                <a:gd name="connsiteX16" fmla="*/ 32556 w 1628923"/>
                <a:gd name="connsiteY16" fmla="*/ 1666817 h 1666816"/>
                <a:gd name="connsiteX17" fmla="*/ 1596368 w 1628923"/>
                <a:gd name="connsiteY17" fmla="*/ 1666817 h 1666816"/>
                <a:gd name="connsiteX18" fmla="*/ 1628924 w 1628923"/>
                <a:gd name="connsiteY18" fmla="*/ 1628866 h 1666816"/>
                <a:gd name="connsiteX19" fmla="*/ 1628924 w 1628923"/>
                <a:gd name="connsiteY19" fmla="*/ 1553149 h 1666816"/>
                <a:gd name="connsiteX20" fmla="*/ 1596368 w 1628923"/>
                <a:gd name="connsiteY20" fmla="*/ 1515198 h 1666816"/>
                <a:gd name="connsiteX21" fmla="*/ 1150813 w 1628923"/>
                <a:gd name="connsiteY21" fmla="*/ 473215 h 1666816"/>
                <a:gd name="connsiteX22" fmla="*/ 1200113 w 1628923"/>
                <a:gd name="connsiteY22" fmla="*/ 425404 h 1666816"/>
                <a:gd name="connsiteX23" fmla="*/ 1286433 w 1628923"/>
                <a:gd name="connsiteY23" fmla="*/ 425404 h 1666816"/>
                <a:gd name="connsiteX24" fmla="*/ 1335732 w 1628923"/>
                <a:gd name="connsiteY24" fmla="*/ 473215 h 1666816"/>
                <a:gd name="connsiteX25" fmla="*/ 1335732 w 1628923"/>
                <a:gd name="connsiteY25" fmla="*/ 505027 h 1666816"/>
                <a:gd name="connsiteX26" fmla="*/ 1286433 w 1628923"/>
                <a:gd name="connsiteY26" fmla="*/ 552838 h 1666816"/>
                <a:gd name="connsiteX27" fmla="*/ 1200113 w 1628923"/>
                <a:gd name="connsiteY27" fmla="*/ 552838 h 1666816"/>
                <a:gd name="connsiteX28" fmla="*/ 1150813 w 1628923"/>
                <a:gd name="connsiteY28" fmla="*/ 505027 h 1666816"/>
                <a:gd name="connsiteX29" fmla="*/ 1150813 w 1628923"/>
                <a:gd name="connsiteY29" fmla="*/ 473215 h 1666816"/>
                <a:gd name="connsiteX30" fmla="*/ 1150813 w 1628923"/>
                <a:gd name="connsiteY30" fmla="*/ 665018 h 1666816"/>
                <a:gd name="connsiteX31" fmla="*/ 1200113 w 1628923"/>
                <a:gd name="connsiteY31" fmla="*/ 617207 h 1666816"/>
                <a:gd name="connsiteX32" fmla="*/ 1286433 w 1628923"/>
                <a:gd name="connsiteY32" fmla="*/ 617207 h 1666816"/>
                <a:gd name="connsiteX33" fmla="*/ 1335732 w 1628923"/>
                <a:gd name="connsiteY33" fmla="*/ 665018 h 1666816"/>
                <a:gd name="connsiteX34" fmla="*/ 1335732 w 1628923"/>
                <a:gd name="connsiteY34" fmla="*/ 696830 h 1666816"/>
                <a:gd name="connsiteX35" fmla="*/ 1286433 w 1628923"/>
                <a:gd name="connsiteY35" fmla="*/ 744641 h 1666816"/>
                <a:gd name="connsiteX36" fmla="*/ 1200113 w 1628923"/>
                <a:gd name="connsiteY36" fmla="*/ 744641 h 1666816"/>
                <a:gd name="connsiteX37" fmla="*/ 1150813 w 1628923"/>
                <a:gd name="connsiteY37" fmla="*/ 696830 h 1666816"/>
                <a:gd name="connsiteX38" fmla="*/ 1150813 w 1628923"/>
                <a:gd name="connsiteY38" fmla="*/ 665018 h 1666816"/>
                <a:gd name="connsiteX39" fmla="*/ 1150813 w 1628923"/>
                <a:gd name="connsiteY39" fmla="*/ 857192 h 1666816"/>
                <a:gd name="connsiteX40" fmla="*/ 1200113 w 1628923"/>
                <a:gd name="connsiteY40" fmla="*/ 809381 h 1666816"/>
                <a:gd name="connsiteX41" fmla="*/ 1286433 w 1628923"/>
                <a:gd name="connsiteY41" fmla="*/ 809381 h 1666816"/>
                <a:gd name="connsiteX42" fmla="*/ 1335732 w 1628923"/>
                <a:gd name="connsiteY42" fmla="*/ 857192 h 1666816"/>
                <a:gd name="connsiteX43" fmla="*/ 1335732 w 1628923"/>
                <a:gd name="connsiteY43" fmla="*/ 889004 h 1666816"/>
                <a:gd name="connsiteX44" fmla="*/ 1286433 w 1628923"/>
                <a:gd name="connsiteY44" fmla="*/ 936815 h 1666816"/>
                <a:gd name="connsiteX45" fmla="*/ 1200113 w 1628923"/>
                <a:gd name="connsiteY45" fmla="*/ 936815 h 1666816"/>
                <a:gd name="connsiteX46" fmla="*/ 1150813 w 1628923"/>
                <a:gd name="connsiteY46" fmla="*/ 889004 h 1666816"/>
                <a:gd name="connsiteX47" fmla="*/ 1150813 w 1628923"/>
                <a:gd name="connsiteY47" fmla="*/ 857192 h 1666816"/>
                <a:gd name="connsiteX48" fmla="*/ 1150813 w 1628923"/>
                <a:gd name="connsiteY48" fmla="*/ 1053087 h 1666816"/>
                <a:gd name="connsiteX49" fmla="*/ 1200113 w 1628923"/>
                <a:gd name="connsiteY49" fmla="*/ 1005276 h 1666816"/>
                <a:gd name="connsiteX50" fmla="*/ 1286433 w 1628923"/>
                <a:gd name="connsiteY50" fmla="*/ 1005276 h 1666816"/>
                <a:gd name="connsiteX51" fmla="*/ 1335732 w 1628923"/>
                <a:gd name="connsiteY51" fmla="*/ 1053087 h 1666816"/>
                <a:gd name="connsiteX52" fmla="*/ 1335732 w 1628923"/>
                <a:gd name="connsiteY52" fmla="*/ 1084899 h 1666816"/>
                <a:gd name="connsiteX53" fmla="*/ 1286433 w 1628923"/>
                <a:gd name="connsiteY53" fmla="*/ 1132710 h 1666816"/>
                <a:gd name="connsiteX54" fmla="*/ 1200113 w 1628923"/>
                <a:gd name="connsiteY54" fmla="*/ 1132710 h 1666816"/>
                <a:gd name="connsiteX55" fmla="*/ 1150813 w 1628923"/>
                <a:gd name="connsiteY55" fmla="*/ 1084899 h 1666816"/>
                <a:gd name="connsiteX56" fmla="*/ 1150813 w 1628923"/>
                <a:gd name="connsiteY56" fmla="*/ 1053087 h 1666816"/>
                <a:gd name="connsiteX57" fmla="*/ 1150813 w 1628923"/>
                <a:gd name="connsiteY57" fmla="*/ 1239308 h 1666816"/>
                <a:gd name="connsiteX58" fmla="*/ 1200113 w 1628923"/>
                <a:gd name="connsiteY58" fmla="*/ 1191497 h 1666816"/>
                <a:gd name="connsiteX59" fmla="*/ 1286433 w 1628923"/>
                <a:gd name="connsiteY59" fmla="*/ 1191497 h 1666816"/>
                <a:gd name="connsiteX60" fmla="*/ 1335732 w 1628923"/>
                <a:gd name="connsiteY60" fmla="*/ 1239308 h 1666816"/>
                <a:gd name="connsiteX61" fmla="*/ 1335732 w 1628923"/>
                <a:gd name="connsiteY61" fmla="*/ 1271120 h 1666816"/>
                <a:gd name="connsiteX62" fmla="*/ 1286433 w 1628923"/>
                <a:gd name="connsiteY62" fmla="*/ 1318931 h 1666816"/>
                <a:gd name="connsiteX63" fmla="*/ 1200113 w 1628923"/>
                <a:gd name="connsiteY63" fmla="*/ 1318931 h 1666816"/>
                <a:gd name="connsiteX64" fmla="*/ 1150813 w 1628923"/>
                <a:gd name="connsiteY64" fmla="*/ 1271120 h 1666816"/>
                <a:gd name="connsiteX65" fmla="*/ 1150813 w 1628923"/>
                <a:gd name="connsiteY65" fmla="*/ 1239308 h 1666816"/>
                <a:gd name="connsiteX66" fmla="*/ 595126 w 1628923"/>
                <a:gd name="connsiteY66" fmla="*/ 285878 h 1666816"/>
                <a:gd name="connsiteX67" fmla="*/ 644426 w 1628923"/>
                <a:gd name="connsiteY67" fmla="*/ 238067 h 1666816"/>
                <a:gd name="connsiteX68" fmla="*/ 730746 w 1628923"/>
                <a:gd name="connsiteY68" fmla="*/ 238067 h 1666816"/>
                <a:gd name="connsiteX69" fmla="*/ 780045 w 1628923"/>
                <a:gd name="connsiteY69" fmla="*/ 285878 h 1666816"/>
                <a:gd name="connsiteX70" fmla="*/ 780045 w 1628923"/>
                <a:gd name="connsiteY70" fmla="*/ 317690 h 1666816"/>
                <a:gd name="connsiteX71" fmla="*/ 730746 w 1628923"/>
                <a:gd name="connsiteY71" fmla="*/ 365501 h 1666816"/>
                <a:gd name="connsiteX72" fmla="*/ 644426 w 1628923"/>
                <a:gd name="connsiteY72" fmla="*/ 365501 h 1666816"/>
                <a:gd name="connsiteX73" fmla="*/ 595126 w 1628923"/>
                <a:gd name="connsiteY73" fmla="*/ 317690 h 1666816"/>
                <a:gd name="connsiteX74" fmla="*/ 595126 w 1628923"/>
                <a:gd name="connsiteY74" fmla="*/ 285878 h 1666816"/>
                <a:gd name="connsiteX75" fmla="*/ 595126 w 1628923"/>
                <a:gd name="connsiteY75" fmla="*/ 473215 h 1666816"/>
                <a:gd name="connsiteX76" fmla="*/ 644426 w 1628923"/>
                <a:gd name="connsiteY76" fmla="*/ 425404 h 1666816"/>
                <a:gd name="connsiteX77" fmla="*/ 730746 w 1628923"/>
                <a:gd name="connsiteY77" fmla="*/ 425404 h 1666816"/>
                <a:gd name="connsiteX78" fmla="*/ 780045 w 1628923"/>
                <a:gd name="connsiteY78" fmla="*/ 473215 h 1666816"/>
                <a:gd name="connsiteX79" fmla="*/ 780045 w 1628923"/>
                <a:gd name="connsiteY79" fmla="*/ 505027 h 1666816"/>
                <a:gd name="connsiteX80" fmla="*/ 730746 w 1628923"/>
                <a:gd name="connsiteY80" fmla="*/ 552838 h 1666816"/>
                <a:gd name="connsiteX81" fmla="*/ 644426 w 1628923"/>
                <a:gd name="connsiteY81" fmla="*/ 552838 h 1666816"/>
                <a:gd name="connsiteX82" fmla="*/ 595126 w 1628923"/>
                <a:gd name="connsiteY82" fmla="*/ 505027 h 1666816"/>
                <a:gd name="connsiteX83" fmla="*/ 595126 w 1628923"/>
                <a:gd name="connsiteY83" fmla="*/ 473215 h 1666816"/>
                <a:gd name="connsiteX84" fmla="*/ 595126 w 1628923"/>
                <a:gd name="connsiteY84" fmla="*/ 665018 h 1666816"/>
                <a:gd name="connsiteX85" fmla="*/ 644426 w 1628923"/>
                <a:gd name="connsiteY85" fmla="*/ 617207 h 1666816"/>
                <a:gd name="connsiteX86" fmla="*/ 730746 w 1628923"/>
                <a:gd name="connsiteY86" fmla="*/ 617207 h 1666816"/>
                <a:gd name="connsiteX87" fmla="*/ 780045 w 1628923"/>
                <a:gd name="connsiteY87" fmla="*/ 665018 h 1666816"/>
                <a:gd name="connsiteX88" fmla="*/ 780045 w 1628923"/>
                <a:gd name="connsiteY88" fmla="*/ 696830 h 1666816"/>
                <a:gd name="connsiteX89" fmla="*/ 730746 w 1628923"/>
                <a:gd name="connsiteY89" fmla="*/ 744641 h 1666816"/>
                <a:gd name="connsiteX90" fmla="*/ 644426 w 1628923"/>
                <a:gd name="connsiteY90" fmla="*/ 744641 h 1666816"/>
                <a:gd name="connsiteX91" fmla="*/ 595126 w 1628923"/>
                <a:gd name="connsiteY91" fmla="*/ 696830 h 1666816"/>
                <a:gd name="connsiteX92" fmla="*/ 595126 w 1628923"/>
                <a:gd name="connsiteY92" fmla="*/ 665018 h 1666816"/>
                <a:gd name="connsiteX93" fmla="*/ 595126 w 1628923"/>
                <a:gd name="connsiteY93" fmla="*/ 857192 h 1666816"/>
                <a:gd name="connsiteX94" fmla="*/ 644426 w 1628923"/>
                <a:gd name="connsiteY94" fmla="*/ 809381 h 1666816"/>
                <a:gd name="connsiteX95" fmla="*/ 730746 w 1628923"/>
                <a:gd name="connsiteY95" fmla="*/ 809381 h 1666816"/>
                <a:gd name="connsiteX96" fmla="*/ 780045 w 1628923"/>
                <a:gd name="connsiteY96" fmla="*/ 857192 h 1666816"/>
                <a:gd name="connsiteX97" fmla="*/ 780045 w 1628923"/>
                <a:gd name="connsiteY97" fmla="*/ 889004 h 1666816"/>
                <a:gd name="connsiteX98" fmla="*/ 730746 w 1628923"/>
                <a:gd name="connsiteY98" fmla="*/ 936815 h 1666816"/>
                <a:gd name="connsiteX99" fmla="*/ 644426 w 1628923"/>
                <a:gd name="connsiteY99" fmla="*/ 936815 h 1666816"/>
                <a:gd name="connsiteX100" fmla="*/ 595126 w 1628923"/>
                <a:gd name="connsiteY100" fmla="*/ 889004 h 1666816"/>
                <a:gd name="connsiteX101" fmla="*/ 595126 w 1628923"/>
                <a:gd name="connsiteY101" fmla="*/ 857192 h 1666816"/>
                <a:gd name="connsiteX102" fmla="*/ 595126 w 1628923"/>
                <a:gd name="connsiteY102" fmla="*/ 1053087 h 1666816"/>
                <a:gd name="connsiteX103" fmla="*/ 644426 w 1628923"/>
                <a:gd name="connsiteY103" fmla="*/ 1005276 h 1666816"/>
                <a:gd name="connsiteX104" fmla="*/ 730746 w 1628923"/>
                <a:gd name="connsiteY104" fmla="*/ 1005276 h 1666816"/>
                <a:gd name="connsiteX105" fmla="*/ 780045 w 1628923"/>
                <a:gd name="connsiteY105" fmla="*/ 1053087 h 1666816"/>
                <a:gd name="connsiteX106" fmla="*/ 780045 w 1628923"/>
                <a:gd name="connsiteY106" fmla="*/ 1084899 h 1666816"/>
                <a:gd name="connsiteX107" fmla="*/ 730746 w 1628923"/>
                <a:gd name="connsiteY107" fmla="*/ 1132710 h 1666816"/>
                <a:gd name="connsiteX108" fmla="*/ 644426 w 1628923"/>
                <a:gd name="connsiteY108" fmla="*/ 1132710 h 1666816"/>
                <a:gd name="connsiteX109" fmla="*/ 595126 w 1628923"/>
                <a:gd name="connsiteY109" fmla="*/ 1084899 h 1666816"/>
                <a:gd name="connsiteX110" fmla="*/ 595126 w 1628923"/>
                <a:gd name="connsiteY110" fmla="*/ 1053087 h 1666816"/>
                <a:gd name="connsiteX111" fmla="*/ 595126 w 1628923"/>
                <a:gd name="connsiteY111" fmla="*/ 1239308 h 1666816"/>
                <a:gd name="connsiteX112" fmla="*/ 644426 w 1628923"/>
                <a:gd name="connsiteY112" fmla="*/ 1191497 h 1666816"/>
                <a:gd name="connsiteX113" fmla="*/ 730746 w 1628923"/>
                <a:gd name="connsiteY113" fmla="*/ 1191497 h 1666816"/>
                <a:gd name="connsiteX114" fmla="*/ 780045 w 1628923"/>
                <a:gd name="connsiteY114" fmla="*/ 1239308 h 1666816"/>
                <a:gd name="connsiteX115" fmla="*/ 780045 w 1628923"/>
                <a:gd name="connsiteY115" fmla="*/ 1271120 h 1666816"/>
                <a:gd name="connsiteX116" fmla="*/ 730746 w 1628923"/>
                <a:gd name="connsiteY116" fmla="*/ 1318931 h 1666816"/>
                <a:gd name="connsiteX117" fmla="*/ 644426 w 1628923"/>
                <a:gd name="connsiteY117" fmla="*/ 1318931 h 1666816"/>
                <a:gd name="connsiteX118" fmla="*/ 595126 w 1628923"/>
                <a:gd name="connsiteY118" fmla="*/ 1271120 h 1666816"/>
                <a:gd name="connsiteX119" fmla="*/ 595126 w 1628923"/>
                <a:gd name="connsiteY119" fmla="*/ 1239308 h 1666816"/>
                <a:gd name="connsiteX120" fmla="*/ 303795 w 1628923"/>
                <a:gd name="connsiteY120" fmla="*/ 473215 h 1666816"/>
                <a:gd name="connsiteX121" fmla="*/ 353095 w 1628923"/>
                <a:gd name="connsiteY121" fmla="*/ 425404 h 1666816"/>
                <a:gd name="connsiteX122" fmla="*/ 439415 w 1628923"/>
                <a:gd name="connsiteY122" fmla="*/ 425404 h 1666816"/>
                <a:gd name="connsiteX123" fmla="*/ 488714 w 1628923"/>
                <a:gd name="connsiteY123" fmla="*/ 473215 h 1666816"/>
                <a:gd name="connsiteX124" fmla="*/ 488714 w 1628923"/>
                <a:gd name="connsiteY124" fmla="*/ 505027 h 1666816"/>
                <a:gd name="connsiteX125" fmla="*/ 439415 w 1628923"/>
                <a:gd name="connsiteY125" fmla="*/ 552838 h 1666816"/>
                <a:gd name="connsiteX126" fmla="*/ 353095 w 1628923"/>
                <a:gd name="connsiteY126" fmla="*/ 552838 h 1666816"/>
                <a:gd name="connsiteX127" fmla="*/ 303795 w 1628923"/>
                <a:gd name="connsiteY127" fmla="*/ 505027 h 1666816"/>
                <a:gd name="connsiteX128" fmla="*/ 303795 w 1628923"/>
                <a:gd name="connsiteY128" fmla="*/ 473215 h 1666816"/>
                <a:gd name="connsiteX129" fmla="*/ 303795 w 1628923"/>
                <a:gd name="connsiteY129" fmla="*/ 665018 h 1666816"/>
                <a:gd name="connsiteX130" fmla="*/ 353095 w 1628923"/>
                <a:gd name="connsiteY130" fmla="*/ 617207 h 1666816"/>
                <a:gd name="connsiteX131" fmla="*/ 439415 w 1628923"/>
                <a:gd name="connsiteY131" fmla="*/ 617207 h 1666816"/>
                <a:gd name="connsiteX132" fmla="*/ 488714 w 1628923"/>
                <a:gd name="connsiteY132" fmla="*/ 665018 h 1666816"/>
                <a:gd name="connsiteX133" fmla="*/ 488714 w 1628923"/>
                <a:gd name="connsiteY133" fmla="*/ 696830 h 1666816"/>
                <a:gd name="connsiteX134" fmla="*/ 439415 w 1628923"/>
                <a:gd name="connsiteY134" fmla="*/ 744641 h 1666816"/>
                <a:gd name="connsiteX135" fmla="*/ 353095 w 1628923"/>
                <a:gd name="connsiteY135" fmla="*/ 744641 h 1666816"/>
                <a:gd name="connsiteX136" fmla="*/ 303795 w 1628923"/>
                <a:gd name="connsiteY136" fmla="*/ 696830 h 1666816"/>
                <a:gd name="connsiteX137" fmla="*/ 303795 w 1628923"/>
                <a:gd name="connsiteY137" fmla="*/ 665018 h 1666816"/>
                <a:gd name="connsiteX138" fmla="*/ 303795 w 1628923"/>
                <a:gd name="connsiteY138" fmla="*/ 857192 h 1666816"/>
                <a:gd name="connsiteX139" fmla="*/ 353095 w 1628923"/>
                <a:gd name="connsiteY139" fmla="*/ 809381 h 1666816"/>
                <a:gd name="connsiteX140" fmla="*/ 439415 w 1628923"/>
                <a:gd name="connsiteY140" fmla="*/ 809381 h 1666816"/>
                <a:gd name="connsiteX141" fmla="*/ 488714 w 1628923"/>
                <a:gd name="connsiteY141" fmla="*/ 857192 h 1666816"/>
                <a:gd name="connsiteX142" fmla="*/ 488714 w 1628923"/>
                <a:gd name="connsiteY142" fmla="*/ 889004 h 1666816"/>
                <a:gd name="connsiteX143" fmla="*/ 439415 w 1628923"/>
                <a:gd name="connsiteY143" fmla="*/ 936815 h 1666816"/>
                <a:gd name="connsiteX144" fmla="*/ 353095 w 1628923"/>
                <a:gd name="connsiteY144" fmla="*/ 936815 h 1666816"/>
                <a:gd name="connsiteX145" fmla="*/ 303795 w 1628923"/>
                <a:gd name="connsiteY145" fmla="*/ 889004 h 1666816"/>
                <a:gd name="connsiteX146" fmla="*/ 303795 w 1628923"/>
                <a:gd name="connsiteY146" fmla="*/ 857192 h 1666816"/>
                <a:gd name="connsiteX147" fmla="*/ 303795 w 1628923"/>
                <a:gd name="connsiteY147" fmla="*/ 1053087 h 1666816"/>
                <a:gd name="connsiteX148" fmla="*/ 353095 w 1628923"/>
                <a:gd name="connsiteY148" fmla="*/ 1005276 h 1666816"/>
                <a:gd name="connsiteX149" fmla="*/ 439415 w 1628923"/>
                <a:gd name="connsiteY149" fmla="*/ 1005276 h 1666816"/>
                <a:gd name="connsiteX150" fmla="*/ 488714 w 1628923"/>
                <a:gd name="connsiteY150" fmla="*/ 1053087 h 1666816"/>
                <a:gd name="connsiteX151" fmla="*/ 488714 w 1628923"/>
                <a:gd name="connsiteY151" fmla="*/ 1084899 h 1666816"/>
                <a:gd name="connsiteX152" fmla="*/ 439415 w 1628923"/>
                <a:gd name="connsiteY152" fmla="*/ 1132710 h 1666816"/>
                <a:gd name="connsiteX153" fmla="*/ 353095 w 1628923"/>
                <a:gd name="connsiteY153" fmla="*/ 1132710 h 1666816"/>
                <a:gd name="connsiteX154" fmla="*/ 303795 w 1628923"/>
                <a:gd name="connsiteY154" fmla="*/ 1084899 h 1666816"/>
                <a:gd name="connsiteX155" fmla="*/ 303795 w 1628923"/>
                <a:gd name="connsiteY155" fmla="*/ 1053087 h 1666816"/>
                <a:gd name="connsiteX156" fmla="*/ 303795 w 1628923"/>
                <a:gd name="connsiteY156" fmla="*/ 1239308 h 1666816"/>
                <a:gd name="connsiteX157" fmla="*/ 353095 w 1628923"/>
                <a:gd name="connsiteY157" fmla="*/ 1191497 h 1666816"/>
                <a:gd name="connsiteX158" fmla="*/ 439415 w 1628923"/>
                <a:gd name="connsiteY158" fmla="*/ 1191497 h 1666816"/>
                <a:gd name="connsiteX159" fmla="*/ 488714 w 1628923"/>
                <a:gd name="connsiteY159" fmla="*/ 1239308 h 1666816"/>
                <a:gd name="connsiteX160" fmla="*/ 488714 w 1628923"/>
                <a:gd name="connsiteY160" fmla="*/ 1271120 h 1666816"/>
                <a:gd name="connsiteX161" fmla="*/ 439415 w 1628923"/>
                <a:gd name="connsiteY161" fmla="*/ 1318931 h 1666816"/>
                <a:gd name="connsiteX162" fmla="*/ 353095 w 1628923"/>
                <a:gd name="connsiteY162" fmla="*/ 1318931 h 1666816"/>
                <a:gd name="connsiteX163" fmla="*/ 303795 w 1628923"/>
                <a:gd name="connsiteY163" fmla="*/ 1271120 h 1666816"/>
                <a:gd name="connsiteX164" fmla="*/ 303795 w 1628923"/>
                <a:gd name="connsiteY164" fmla="*/ 1239308 h 16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628923" h="1666816">
                  <a:moveTo>
                    <a:pt x="1596368" y="1515198"/>
                  </a:moveTo>
                  <a:lnTo>
                    <a:pt x="1515256" y="1515198"/>
                  </a:lnTo>
                  <a:lnTo>
                    <a:pt x="1515256" y="460007"/>
                  </a:lnTo>
                  <a:cubicBezTo>
                    <a:pt x="1515442" y="448287"/>
                    <a:pt x="1508745" y="437497"/>
                    <a:pt x="1498327" y="431916"/>
                  </a:cubicBezTo>
                  <a:lnTo>
                    <a:pt x="1032867" y="188209"/>
                  </a:lnTo>
                  <a:cubicBezTo>
                    <a:pt x="1010915" y="176675"/>
                    <a:pt x="984312" y="192302"/>
                    <a:pt x="984312" y="216301"/>
                  </a:cubicBezTo>
                  <a:lnTo>
                    <a:pt x="984312" y="1515384"/>
                  </a:lnTo>
                  <a:lnTo>
                    <a:pt x="927385" y="1515384"/>
                  </a:lnTo>
                  <a:lnTo>
                    <a:pt x="927385" y="31754"/>
                  </a:lnTo>
                  <a:cubicBezTo>
                    <a:pt x="927571" y="9616"/>
                    <a:pt x="904875" y="-5639"/>
                    <a:pt x="883109" y="1988"/>
                  </a:cubicBezTo>
                  <a:lnTo>
                    <a:pt x="173013" y="256670"/>
                  </a:lnTo>
                  <a:cubicBezTo>
                    <a:pt x="160176" y="261135"/>
                    <a:pt x="151619" y="273228"/>
                    <a:pt x="151619" y="286436"/>
                  </a:cubicBezTo>
                  <a:lnTo>
                    <a:pt x="151619" y="1515198"/>
                  </a:lnTo>
                  <a:lnTo>
                    <a:pt x="32556" y="1515198"/>
                  </a:lnTo>
                  <a:cubicBezTo>
                    <a:pt x="14511" y="1515198"/>
                    <a:pt x="0" y="1532314"/>
                    <a:pt x="0" y="1553149"/>
                  </a:cubicBezTo>
                  <a:lnTo>
                    <a:pt x="0" y="1628866"/>
                  </a:lnTo>
                  <a:cubicBezTo>
                    <a:pt x="0" y="1649702"/>
                    <a:pt x="14511" y="1666817"/>
                    <a:pt x="32556" y="1666817"/>
                  </a:cubicBezTo>
                  <a:lnTo>
                    <a:pt x="1596368" y="1666817"/>
                  </a:lnTo>
                  <a:cubicBezTo>
                    <a:pt x="1614413" y="1666817"/>
                    <a:pt x="1628924" y="1649888"/>
                    <a:pt x="1628924" y="1628866"/>
                  </a:cubicBezTo>
                  <a:lnTo>
                    <a:pt x="1628924" y="1553149"/>
                  </a:lnTo>
                  <a:cubicBezTo>
                    <a:pt x="1628924" y="1532314"/>
                    <a:pt x="1614413" y="1515198"/>
                    <a:pt x="1596368" y="1515198"/>
                  </a:cubicBezTo>
                  <a:close/>
                  <a:moveTo>
                    <a:pt x="1150813" y="473215"/>
                  </a:moveTo>
                  <a:cubicBezTo>
                    <a:pt x="1150813" y="446798"/>
                    <a:pt x="1172766" y="425404"/>
                    <a:pt x="1200113" y="425404"/>
                  </a:cubicBezTo>
                  <a:lnTo>
                    <a:pt x="1286433" y="425404"/>
                  </a:lnTo>
                  <a:cubicBezTo>
                    <a:pt x="1313594" y="425404"/>
                    <a:pt x="1335732" y="446612"/>
                    <a:pt x="1335732" y="473215"/>
                  </a:cubicBezTo>
                  <a:lnTo>
                    <a:pt x="1335732" y="505027"/>
                  </a:lnTo>
                  <a:cubicBezTo>
                    <a:pt x="1335732" y="531444"/>
                    <a:pt x="1313780" y="552838"/>
                    <a:pt x="1286433" y="552838"/>
                  </a:cubicBezTo>
                  <a:lnTo>
                    <a:pt x="1200113" y="552838"/>
                  </a:lnTo>
                  <a:cubicBezTo>
                    <a:pt x="1172952" y="552838"/>
                    <a:pt x="1150813" y="531630"/>
                    <a:pt x="1150813" y="505027"/>
                  </a:cubicBezTo>
                  <a:lnTo>
                    <a:pt x="1150813" y="473215"/>
                  </a:lnTo>
                  <a:close/>
                  <a:moveTo>
                    <a:pt x="1150813" y="665018"/>
                  </a:moveTo>
                  <a:cubicBezTo>
                    <a:pt x="1150813" y="638601"/>
                    <a:pt x="1172766" y="617207"/>
                    <a:pt x="1200113" y="617207"/>
                  </a:cubicBezTo>
                  <a:lnTo>
                    <a:pt x="1286433" y="617207"/>
                  </a:lnTo>
                  <a:cubicBezTo>
                    <a:pt x="1313594" y="617207"/>
                    <a:pt x="1335732" y="638415"/>
                    <a:pt x="1335732" y="665018"/>
                  </a:cubicBezTo>
                  <a:lnTo>
                    <a:pt x="1335732" y="696830"/>
                  </a:lnTo>
                  <a:cubicBezTo>
                    <a:pt x="1335732" y="723247"/>
                    <a:pt x="1313780" y="744641"/>
                    <a:pt x="1286433" y="744641"/>
                  </a:cubicBezTo>
                  <a:lnTo>
                    <a:pt x="1200113" y="744641"/>
                  </a:lnTo>
                  <a:cubicBezTo>
                    <a:pt x="1172952" y="744641"/>
                    <a:pt x="1150813" y="723433"/>
                    <a:pt x="1150813" y="696830"/>
                  </a:cubicBezTo>
                  <a:lnTo>
                    <a:pt x="1150813" y="665018"/>
                  </a:lnTo>
                  <a:close/>
                  <a:moveTo>
                    <a:pt x="1150813" y="857192"/>
                  </a:moveTo>
                  <a:cubicBezTo>
                    <a:pt x="1150813" y="830775"/>
                    <a:pt x="1172766" y="809381"/>
                    <a:pt x="1200113" y="809381"/>
                  </a:cubicBezTo>
                  <a:lnTo>
                    <a:pt x="1286433" y="809381"/>
                  </a:lnTo>
                  <a:cubicBezTo>
                    <a:pt x="1313594" y="809381"/>
                    <a:pt x="1335732" y="830589"/>
                    <a:pt x="1335732" y="857192"/>
                  </a:cubicBezTo>
                  <a:lnTo>
                    <a:pt x="1335732" y="889004"/>
                  </a:lnTo>
                  <a:cubicBezTo>
                    <a:pt x="1335732" y="915421"/>
                    <a:pt x="1313780" y="936815"/>
                    <a:pt x="1286433" y="936815"/>
                  </a:cubicBezTo>
                  <a:lnTo>
                    <a:pt x="1200113" y="936815"/>
                  </a:lnTo>
                  <a:cubicBezTo>
                    <a:pt x="1172952" y="936815"/>
                    <a:pt x="1150813" y="915607"/>
                    <a:pt x="1150813" y="889004"/>
                  </a:cubicBezTo>
                  <a:lnTo>
                    <a:pt x="1150813" y="857192"/>
                  </a:lnTo>
                  <a:close/>
                  <a:moveTo>
                    <a:pt x="1150813" y="1053087"/>
                  </a:moveTo>
                  <a:cubicBezTo>
                    <a:pt x="1150813" y="1026670"/>
                    <a:pt x="1172766" y="1005276"/>
                    <a:pt x="1200113" y="1005276"/>
                  </a:cubicBezTo>
                  <a:lnTo>
                    <a:pt x="1286433" y="1005276"/>
                  </a:lnTo>
                  <a:cubicBezTo>
                    <a:pt x="1313594" y="1005276"/>
                    <a:pt x="1335732" y="1026484"/>
                    <a:pt x="1335732" y="1053087"/>
                  </a:cubicBezTo>
                  <a:lnTo>
                    <a:pt x="1335732" y="1084899"/>
                  </a:lnTo>
                  <a:cubicBezTo>
                    <a:pt x="1335732" y="1111316"/>
                    <a:pt x="1313780" y="1132710"/>
                    <a:pt x="1286433" y="1132710"/>
                  </a:cubicBezTo>
                  <a:lnTo>
                    <a:pt x="1200113" y="1132710"/>
                  </a:lnTo>
                  <a:cubicBezTo>
                    <a:pt x="1172952" y="1132710"/>
                    <a:pt x="1150813" y="1111502"/>
                    <a:pt x="1150813" y="1084899"/>
                  </a:cubicBezTo>
                  <a:lnTo>
                    <a:pt x="1150813" y="1053087"/>
                  </a:lnTo>
                  <a:close/>
                  <a:moveTo>
                    <a:pt x="1150813" y="1239308"/>
                  </a:moveTo>
                  <a:cubicBezTo>
                    <a:pt x="1150813" y="1212891"/>
                    <a:pt x="1172766" y="1191497"/>
                    <a:pt x="1200113" y="1191497"/>
                  </a:cubicBezTo>
                  <a:lnTo>
                    <a:pt x="1286433" y="1191497"/>
                  </a:lnTo>
                  <a:cubicBezTo>
                    <a:pt x="1313594" y="1191497"/>
                    <a:pt x="1335732" y="1212705"/>
                    <a:pt x="1335732" y="1239308"/>
                  </a:cubicBezTo>
                  <a:lnTo>
                    <a:pt x="1335732" y="1271120"/>
                  </a:lnTo>
                  <a:cubicBezTo>
                    <a:pt x="1335732" y="1297537"/>
                    <a:pt x="1313780" y="1318931"/>
                    <a:pt x="1286433" y="1318931"/>
                  </a:cubicBezTo>
                  <a:lnTo>
                    <a:pt x="1200113" y="1318931"/>
                  </a:lnTo>
                  <a:cubicBezTo>
                    <a:pt x="1172952" y="1318931"/>
                    <a:pt x="1150813" y="1297723"/>
                    <a:pt x="1150813" y="1271120"/>
                  </a:cubicBezTo>
                  <a:lnTo>
                    <a:pt x="1150813" y="1239308"/>
                  </a:lnTo>
                  <a:close/>
                  <a:moveTo>
                    <a:pt x="595126" y="285878"/>
                  </a:moveTo>
                  <a:cubicBezTo>
                    <a:pt x="595126" y="259461"/>
                    <a:pt x="617079" y="238067"/>
                    <a:pt x="644426" y="238067"/>
                  </a:cubicBezTo>
                  <a:lnTo>
                    <a:pt x="730746" y="238067"/>
                  </a:lnTo>
                  <a:cubicBezTo>
                    <a:pt x="758093" y="238067"/>
                    <a:pt x="780045" y="259275"/>
                    <a:pt x="780045" y="285878"/>
                  </a:cubicBezTo>
                  <a:lnTo>
                    <a:pt x="780045" y="317690"/>
                  </a:lnTo>
                  <a:cubicBezTo>
                    <a:pt x="780045" y="344107"/>
                    <a:pt x="758093" y="365501"/>
                    <a:pt x="730746" y="365501"/>
                  </a:cubicBezTo>
                  <a:lnTo>
                    <a:pt x="644426" y="365501"/>
                  </a:lnTo>
                  <a:cubicBezTo>
                    <a:pt x="617265" y="365501"/>
                    <a:pt x="595126" y="344293"/>
                    <a:pt x="595126" y="317690"/>
                  </a:cubicBezTo>
                  <a:lnTo>
                    <a:pt x="595126" y="285878"/>
                  </a:lnTo>
                  <a:close/>
                  <a:moveTo>
                    <a:pt x="595126" y="473215"/>
                  </a:moveTo>
                  <a:cubicBezTo>
                    <a:pt x="595126" y="446798"/>
                    <a:pt x="617079" y="425404"/>
                    <a:pt x="644426" y="425404"/>
                  </a:cubicBezTo>
                  <a:lnTo>
                    <a:pt x="730746" y="425404"/>
                  </a:lnTo>
                  <a:cubicBezTo>
                    <a:pt x="758093" y="425404"/>
                    <a:pt x="780045" y="446612"/>
                    <a:pt x="780045" y="473215"/>
                  </a:cubicBezTo>
                  <a:lnTo>
                    <a:pt x="780045" y="505027"/>
                  </a:lnTo>
                  <a:cubicBezTo>
                    <a:pt x="780045" y="531444"/>
                    <a:pt x="758093" y="552838"/>
                    <a:pt x="730746" y="552838"/>
                  </a:cubicBezTo>
                  <a:lnTo>
                    <a:pt x="644426" y="552838"/>
                  </a:lnTo>
                  <a:cubicBezTo>
                    <a:pt x="617265" y="552838"/>
                    <a:pt x="595126" y="531630"/>
                    <a:pt x="595126" y="505027"/>
                  </a:cubicBezTo>
                  <a:lnTo>
                    <a:pt x="595126" y="473215"/>
                  </a:lnTo>
                  <a:close/>
                  <a:moveTo>
                    <a:pt x="595126" y="665018"/>
                  </a:moveTo>
                  <a:cubicBezTo>
                    <a:pt x="595126" y="638601"/>
                    <a:pt x="617079" y="617207"/>
                    <a:pt x="644426" y="617207"/>
                  </a:cubicBezTo>
                  <a:lnTo>
                    <a:pt x="730746" y="617207"/>
                  </a:lnTo>
                  <a:cubicBezTo>
                    <a:pt x="758093" y="617207"/>
                    <a:pt x="780045" y="638415"/>
                    <a:pt x="780045" y="665018"/>
                  </a:cubicBezTo>
                  <a:lnTo>
                    <a:pt x="780045" y="696830"/>
                  </a:lnTo>
                  <a:cubicBezTo>
                    <a:pt x="780045" y="723247"/>
                    <a:pt x="758093" y="744641"/>
                    <a:pt x="730746" y="744641"/>
                  </a:cubicBezTo>
                  <a:lnTo>
                    <a:pt x="644426" y="744641"/>
                  </a:lnTo>
                  <a:cubicBezTo>
                    <a:pt x="617265" y="744641"/>
                    <a:pt x="595126" y="723433"/>
                    <a:pt x="595126" y="696830"/>
                  </a:cubicBezTo>
                  <a:lnTo>
                    <a:pt x="595126" y="665018"/>
                  </a:lnTo>
                  <a:close/>
                  <a:moveTo>
                    <a:pt x="595126" y="857192"/>
                  </a:moveTo>
                  <a:cubicBezTo>
                    <a:pt x="595126" y="830775"/>
                    <a:pt x="617079" y="809381"/>
                    <a:pt x="644426" y="809381"/>
                  </a:cubicBezTo>
                  <a:lnTo>
                    <a:pt x="730746" y="809381"/>
                  </a:lnTo>
                  <a:cubicBezTo>
                    <a:pt x="758093" y="809381"/>
                    <a:pt x="780045" y="830589"/>
                    <a:pt x="780045" y="857192"/>
                  </a:cubicBezTo>
                  <a:lnTo>
                    <a:pt x="780045" y="889004"/>
                  </a:lnTo>
                  <a:cubicBezTo>
                    <a:pt x="780045" y="915421"/>
                    <a:pt x="758093" y="936815"/>
                    <a:pt x="730746" y="936815"/>
                  </a:cubicBezTo>
                  <a:lnTo>
                    <a:pt x="644426" y="936815"/>
                  </a:lnTo>
                  <a:cubicBezTo>
                    <a:pt x="617265" y="936815"/>
                    <a:pt x="595126" y="915607"/>
                    <a:pt x="595126" y="889004"/>
                  </a:cubicBezTo>
                  <a:lnTo>
                    <a:pt x="595126" y="857192"/>
                  </a:lnTo>
                  <a:close/>
                  <a:moveTo>
                    <a:pt x="595126" y="1053087"/>
                  </a:moveTo>
                  <a:cubicBezTo>
                    <a:pt x="595126" y="1026670"/>
                    <a:pt x="617079" y="1005276"/>
                    <a:pt x="644426" y="1005276"/>
                  </a:cubicBezTo>
                  <a:lnTo>
                    <a:pt x="730746" y="1005276"/>
                  </a:lnTo>
                  <a:cubicBezTo>
                    <a:pt x="758093" y="1005276"/>
                    <a:pt x="780045" y="1026484"/>
                    <a:pt x="780045" y="1053087"/>
                  </a:cubicBezTo>
                  <a:lnTo>
                    <a:pt x="780045" y="1084899"/>
                  </a:lnTo>
                  <a:cubicBezTo>
                    <a:pt x="780045" y="1111316"/>
                    <a:pt x="758093" y="1132710"/>
                    <a:pt x="730746" y="1132710"/>
                  </a:cubicBezTo>
                  <a:lnTo>
                    <a:pt x="644426" y="1132710"/>
                  </a:lnTo>
                  <a:cubicBezTo>
                    <a:pt x="617265" y="1132710"/>
                    <a:pt x="595126" y="1111502"/>
                    <a:pt x="595126" y="1084899"/>
                  </a:cubicBezTo>
                  <a:lnTo>
                    <a:pt x="595126" y="1053087"/>
                  </a:lnTo>
                  <a:close/>
                  <a:moveTo>
                    <a:pt x="595126" y="1239308"/>
                  </a:moveTo>
                  <a:cubicBezTo>
                    <a:pt x="595126" y="1212891"/>
                    <a:pt x="617079" y="1191497"/>
                    <a:pt x="644426" y="1191497"/>
                  </a:cubicBezTo>
                  <a:lnTo>
                    <a:pt x="730746" y="1191497"/>
                  </a:lnTo>
                  <a:cubicBezTo>
                    <a:pt x="758093" y="1191497"/>
                    <a:pt x="780045" y="1212705"/>
                    <a:pt x="780045" y="1239308"/>
                  </a:cubicBezTo>
                  <a:lnTo>
                    <a:pt x="780045" y="1271120"/>
                  </a:lnTo>
                  <a:cubicBezTo>
                    <a:pt x="780045" y="1297537"/>
                    <a:pt x="758093" y="1318931"/>
                    <a:pt x="730746" y="1318931"/>
                  </a:cubicBezTo>
                  <a:lnTo>
                    <a:pt x="644426" y="1318931"/>
                  </a:lnTo>
                  <a:cubicBezTo>
                    <a:pt x="617265" y="1318931"/>
                    <a:pt x="595126" y="1297723"/>
                    <a:pt x="595126" y="1271120"/>
                  </a:cubicBezTo>
                  <a:lnTo>
                    <a:pt x="595126" y="1239308"/>
                  </a:lnTo>
                  <a:close/>
                  <a:moveTo>
                    <a:pt x="303795" y="473215"/>
                  </a:moveTo>
                  <a:cubicBezTo>
                    <a:pt x="303795" y="446798"/>
                    <a:pt x="325748" y="425404"/>
                    <a:pt x="353095" y="425404"/>
                  </a:cubicBezTo>
                  <a:lnTo>
                    <a:pt x="439415" y="425404"/>
                  </a:lnTo>
                  <a:cubicBezTo>
                    <a:pt x="466576" y="425404"/>
                    <a:pt x="488714" y="446612"/>
                    <a:pt x="488714" y="473215"/>
                  </a:cubicBezTo>
                  <a:lnTo>
                    <a:pt x="488714" y="505027"/>
                  </a:lnTo>
                  <a:cubicBezTo>
                    <a:pt x="488714" y="531444"/>
                    <a:pt x="466762" y="552838"/>
                    <a:pt x="439415" y="552838"/>
                  </a:cubicBezTo>
                  <a:lnTo>
                    <a:pt x="353095" y="552838"/>
                  </a:lnTo>
                  <a:cubicBezTo>
                    <a:pt x="325934" y="552838"/>
                    <a:pt x="303795" y="531630"/>
                    <a:pt x="303795" y="505027"/>
                  </a:cubicBezTo>
                  <a:lnTo>
                    <a:pt x="303795" y="473215"/>
                  </a:lnTo>
                  <a:close/>
                  <a:moveTo>
                    <a:pt x="303795" y="665018"/>
                  </a:moveTo>
                  <a:cubicBezTo>
                    <a:pt x="303795" y="638601"/>
                    <a:pt x="325748" y="617207"/>
                    <a:pt x="353095" y="617207"/>
                  </a:cubicBezTo>
                  <a:lnTo>
                    <a:pt x="439415" y="617207"/>
                  </a:lnTo>
                  <a:cubicBezTo>
                    <a:pt x="466576" y="617207"/>
                    <a:pt x="488714" y="638415"/>
                    <a:pt x="488714" y="665018"/>
                  </a:cubicBezTo>
                  <a:lnTo>
                    <a:pt x="488714" y="696830"/>
                  </a:lnTo>
                  <a:cubicBezTo>
                    <a:pt x="488714" y="723247"/>
                    <a:pt x="466762" y="744641"/>
                    <a:pt x="439415" y="744641"/>
                  </a:cubicBezTo>
                  <a:lnTo>
                    <a:pt x="353095" y="744641"/>
                  </a:lnTo>
                  <a:cubicBezTo>
                    <a:pt x="325934" y="744641"/>
                    <a:pt x="303795" y="723433"/>
                    <a:pt x="303795" y="696830"/>
                  </a:cubicBezTo>
                  <a:lnTo>
                    <a:pt x="303795" y="665018"/>
                  </a:lnTo>
                  <a:close/>
                  <a:moveTo>
                    <a:pt x="303795" y="857192"/>
                  </a:moveTo>
                  <a:cubicBezTo>
                    <a:pt x="303795" y="830775"/>
                    <a:pt x="325748" y="809381"/>
                    <a:pt x="353095" y="809381"/>
                  </a:cubicBezTo>
                  <a:lnTo>
                    <a:pt x="439415" y="809381"/>
                  </a:lnTo>
                  <a:cubicBezTo>
                    <a:pt x="466576" y="809381"/>
                    <a:pt x="488714" y="830589"/>
                    <a:pt x="488714" y="857192"/>
                  </a:cubicBezTo>
                  <a:lnTo>
                    <a:pt x="488714" y="889004"/>
                  </a:lnTo>
                  <a:cubicBezTo>
                    <a:pt x="488714" y="915421"/>
                    <a:pt x="466762" y="936815"/>
                    <a:pt x="439415" y="936815"/>
                  </a:cubicBezTo>
                  <a:lnTo>
                    <a:pt x="353095" y="936815"/>
                  </a:lnTo>
                  <a:cubicBezTo>
                    <a:pt x="325934" y="936815"/>
                    <a:pt x="303795" y="915607"/>
                    <a:pt x="303795" y="889004"/>
                  </a:cubicBezTo>
                  <a:lnTo>
                    <a:pt x="303795" y="857192"/>
                  </a:lnTo>
                  <a:close/>
                  <a:moveTo>
                    <a:pt x="303795" y="1053087"/>
                  </a:moveTo>
                  <a:cubicBezTo>
                    <a:pt x="303795" y="1026670"/>
                    <a:pt x="325748" y="1005276"/>
                    <a:pt x="353095" y="1005276"/>
                  </a:cubicBezTo>
                  <a:lnTo>
                    <a:pt x="439415" y="1005276"/>
                  </a:lnTo>
                  <a:cubicBezTo>
                    <a:pt x="466576" y="1005276"/>
                    <a:pt x="488714" y="1026484"/>
                    <a:pt x="488714" y="1053087"/>
                  </a:cubicBezTo>
                  <a:lnTo>
                    <a:pt x="488714" y="1084899"/>
                  </a:lnTo>
                  <a:cubicBezTo>
                    <a:pt x="488714" y="1111316"/>
                    <a:pt x="466762" y="1132710"/>
                    <a:pt x="439415" y="1132710"/>
                  </a:cubicBezTo>
                  <a:lnTo>
                    <a:pt x="353095" y="1132710"/>
                  </a:lnTo>
                  <a:cubicBezTo>
                    <a:pt x="325934" y="1132710"/>
                    <a:pt x="303795" y="1111502"/>
                    <a:pt x="303795" y="1084899"/>
                  </a:cubicBezTo>
                  <a:lnTo>
                    <a:pt x="303795" y="1053087"/>
                  </a:lnTo>
                  <a:close/>
                  <a:moveTo>
                    <a:pt x="303795" y="1239308"/>
                  </a:moveTo>
                  <a:cubicBezTo>
                    <a:pt x="303795" y="1212891"/>
                    <a:pt x="325748" y="1191497"/>
                    <a:pt x="353095" y="1191497"/>
                  </a:cubicBezTo>
                  <a:lnTo>
                    <a:pt x="439415" y="1191497"/>
                  </a:lnTo>
                  <a:cubicBezTo>
                    <a:pt x="466576" y="1191497"/>
                    <a:pt x="488714" y="1212705"/>
                    <a:pt x="488714" y="1239308"/>
                  </a:cubicBezTo>
                  <a:lnTo>
                    <a:pt x="488714" y="1271120"/>
                  </a:lnTo>
                  <a:cubicBezTo>
                    <a:pt x="488714" y="1297537"/>
                    <a:pt x="466762" y="1318931"/>
                    <a:pt x="439415" y="1318931"/>
                  </a:cubicBezTo>
                  <a:lnTo>
                    <a:pt x="353095" y="1318931"/>
                  </a:lnTo>
                  <a:cubicBezTo>
                    <a:pt x="325934" y="1318931"/>
                    <a:pt x="303795" y="1297723"/>
                    <a:pt x="303795" y="1271120"/>
                  </a:cubicBezTo>
                  <a:lnTo>
                    <a:pt x="303795" y="1239308"/>
                  </a:lnTo>
                  <a:close/>
                </a:path>
              </a:pathLst>
            </a:custGeom>
            <a:solidFill>
              <a:schemeClr val="accent1"/>
            </a:solidFill>
            <a:ln w="1860" cap="flat">
              <a:noFill/>
              <a:prstDash val="solid"/>
              <a:miter/>
            </a:ln>
          </p:spPr>
          <p:txBody>
            <a:bodyPr rtlCol="0" anchor="ctr"/>
            <a:lstStyle/>
            <a:p>
              <a:endParaRPr lang="zh-CN" altLang="en-US">
                <a:cs typeface="+mn-ea"/>
                <a:sym typeface="+mn-lt"/>
              </a:endParaRPr>
            </a:p>
          </p:txBody>
        </p:sp>
        <p:grpSp>
          <p:nvGrpSpPr>
            <p:cNvPr id="57" name="组合 56">
              <a:extLst>
                <a:ext uri="{FF2B5EF4-FFF2-40B4-BE49-F238E27FC236}">
                  <a16:creationId xmlns:a16="http://schemas.microsoft.com/office/drawing/2014/main" id="{B0B2D85D-5FFC-F8A7-84B0-697F2AAC0133}"/>
                </a:ext>
              </a:extLst>
            </p:cNvPr>
            <p:cNvGrpSpPr/>
            <p:nvPr/>
          </p:nvGrpSpPr>
          <p:grpSpPr>
            <a:xfrm>
              <a:off x="1228859" y="3312285"/>
              <a:ext cx="372468" cy="378482"/>
              <a:chOff x="3772048" y="1744265"/>
              <a:chExt cx="1600832" cy="1653852"/>
            </a:xfrm>
            <a:gradFill>
              <a:gsLst>
                <a:gs pos="0">
                  <a:srgbClr val="005EB4"/>
                </a:gs>
                <a:gs pos="100000">
                  <a:schemeClr val="accent1"/>
                </a:gs>
              </a:gsLst>
              <a:lin ang="2700000" scaled="1"/>
            </a:gradFill>
          </p:grpSpPr>
          <p:sp>
            <p:nvSpPr>
              <p:cNvPr id="58" name="任意多边形: 形状 57">
                <a:extLst>
                  <a:ext uri="{FF2B5EF4-FFF2-40B4-BE49-F238E27FC236}">
                    <a16:creationId xmlns:a16="http://schemas.microsoft.com/office/drawing/2014/main" id="{98833220-2C9C-5ED0-6D94-859E2E2426CA}"/>
                  </a:ext>
                </a:extLst>
              </p:cNvPr>
              <p:cNvSpPr/>
              <p:nvPr/>
            </p:nvSpPr>
            <p:spPr>
              <a:xfrm>
                <a:off x="4443635" y="2706439"/>
                <a:ext cx="180454" cy="516433"/>
              </a:xfrm>
              <a:custGeom>
                <a:avLst/>
                <a:gdLst>
                  <a:gd name="connsiteX0" fmla="*/ 0 w 180454"/>
                  <a:gd name="connsiteY0" fmla="*/ 409649 h 516433"/>
                  <a:gd name="connsiteX1" fmla="*/ 90041 w 180454"/>
                  <a:gd name="connsiteY1" fmla="*/ 516434 h 516433"/>
                  <a:gd name="connsiteX2" fmla="*/ 180454 w 180454"/>
                  <a:gd name="connsiteY2" fmla="*/ 409649 h 516433"/>
                  <a:gd name="connsiteX3" fmla="*/ 90041 w 180454"/>
                  <a:gd name="connsiteY3" fmla="*/ 0 h 516433"/>
                </a:gdLst>
                <a:ahLst/>
                <a:cxnLst>
                  <a:cxn ang="0">
                    <a:pos x="connsiteX0" y="connsiteY0"/>
                  </a:cxn>
                  <a:cxn ang="0">
                    <a:pos x="connsiteX1" y="connsiteY1"/>
                  </a:cxn>
                  <a:cxn ang="0">
                    <a:pos x="connsiteX2" y="connsiteY2"/>
                  </a:cxn>
                  <a:cxn ang="0">
                    <a:pos x="connsiteX3" y="connsiteY3"/>
                  </a:cxn>
                </a:cxnLst>
                <a:rect l="l" t="t" r="r" b="b"/>
                <a:pathLst>
                  <a:path w="180454" h="516433">
                    <a:moveTo>
                      <a:pt x="0" y="409649"/>
                    </a:moveTo>
                    <a:lnTo>
                      <a:pt x="90041" y="516434"/>
                    </a:lnTo>
                    <a:lnTo>
                      <a:pt x="180454" y="409649"/>
                    </a:lnTo>
                    <a:lnTo>
                      <a:pt x="90041" y="0"/>
                    </a:lnTo>
                    <a:close/>
                  </a:path>
                </a:pathLst>
              </a:custGeom>
              <a:grpFill/>
              <a:ln w="1860" cap="flat">
                <a:noFill/>
                <a:prstDash val="solid"/>
                <a:miter/>
              </a:ln>
            </p:spPr>
            <p:txBody>
              <a:bodyPr rtlCol="0" anchor="ctr"/>
              <a:lstStyle/>
              <a:p>
                <a:endParaRPr lang="zh-CN" altLang="en-US">
                  <a:cs typeface="+mn-ea"/>
                  <a:sym typeface="+mn-lt"/>
                </a:endParaRPr>
              </a:p>
            </p:txBody>
          </p:sp>
          <p:sp>
            <p:nvSpPr>
              <p:cNvPr id="59" name="任意多边形: 形状 58">
                <a:extLst>
                  <a:ext uri="{FF2B5EF4-FFF2-40B4-BE49-F238E27FC236}">
                    <a16:creationId xmlns:a16="http://schemas.microsoft.com/office/drawing/2014/main" id="{77FC882A-CDF9-40E0-6800-E0E2FBA5A579}"/>
                  </a:ext>
                </a:extLst>
              </p:cNvPr>
              <p:cNvSpPr/>
              <p:nvPr/>
            </p:nvSpPr>
            <p:spPr>
              <a:xfrm>
                <a:off x="3772048" y="1744265"/>
                <a:ext cx="1600832" cy="1653852"/>
              </a:xfrm>
              <a:custGeom>
                <a:avLst/>
                <a:gdLst>
                  <a:gd name="connsiteX0" fmla="*/ 1303176 w 1600832"/>
                  <a:gd name="connsiteY0" fmla="*/ 1058540 h 1653852"/>
                  <a:gd name="connsiteX1" fmla="*/ 1196578 w 1600832"/>
                  <a:gd name="connsiteY1" fmla="*/ 1078260 h 1653852"/>
                  <a:gd name="connsiteX2" fmla="*/ 1073237 w 1600832"/>
                  <a:gd name="connsiteY2" fmla="*/ 1010171 h 1653852"/>
                  <a:gd name="connsiteX3" fmla="*/ 1070446 w 1600832"/>
                  <a:gd name="connsiteY3" fmla="*/ 1008125 h 1653852"/>
                  <a:gd name="connsiteX4" fmla="*/ 1019287 w 1600832"/>
                  <a:gd name="connsiteY4" fmla="*/ 963476 h 1653852"/>
                  <a:gd name="connsiteX5" fmla="*/ 991753 w 1600832"/>
                  <a:gd name="connsiteY5" fmla="*/ 917711 h 1653852"/>
                  <a:gd name="connsiteX6" fmla="*/ 999381 w 1600832"/>
                  <a:gd name="connsiteY6" fmla="*/ 902271 h 1653852"/>
                  <a:gd name="connsiteX7" fmla="*/ 1019101 w 1600832"/>
                  <a:gd name="connsiteY7" fmla="*/ 887202 h 1653852"/>
                  <a:gd name="connsiteX8" fmla="*/ 1045704 w 1600832"/>
                  <a:gd name="connsiteY8" fmla="*/ 866924 h 1653852"/>
                  <a:gd name="connsiteX9" fmla="*/ 1201043 w 1600832"/>
                  <a:gd name="connsiteY9" fmla="*/ 581546 h 1653852"/>
                  <a:gd name="connsiteX10" fmla="*/ 1209043 w 1600832"/>
                  <a:gd name="connsiteY10" fmla="*/ 488900 h 1653852"/>
                  <a:gd name="connsiteX11" fmla="*/ 1191555 w 1600832"/>
                  <a:gd name="connsiteY11" fmla="*/ 353281 h 1653852"/>
                  <a:gd name="connsiteX12" fmla="*/ 1034170 w 1600832"/>
                  <a:gd name="connsiteY12" fmla="*/ 101017 h 1653852"/>
                  <a:gd name="connsiteX13" fmla="*/ 761814 w 1600832"/>
                  <a:gd name="connsiteY13" fmla="*/ 0 h 1653852"/>
                  <a:gd name="connsiteX14" fmla="*/ 488156 w 1600832"/>
                  <a:gd name="connsiteY14" fmla="*/ 101947 h 1653852"/>
                  <a:gd name="connsiteX15" fmla="*/ 331143 w 1600832"/>
                  <a:gd name="connsiteY15" fmla="*/ 356071 h 1653852"/>
                  <a:gd name="connsiteX16" fmla="*/ 314399 w 1600832"/>
                  <a:gd name="connsiteY16" fmla="*/ 488900 h 1653852"/>
                  <a:gd name="connsiteX17" fmla="*/ 324259 w 1600832"/>
                  <a:gd name="connsiteY17" fmla="*/ 591592 h 1653852"/>
                  <a:gd name="connsiteX18" fmla="*/ 477738 w 1600832"/>
                  <a:gd name="connsiteY18" fmla="*/ 866738 h 1653852"/>
                  <a:gd name="connsiteX19" fmla="*/ 504341 w 1600832"/>
                  <a:gd name="connsiteY19" fmla="*/ 887016 h 1653852"/>
                  <a:gd name="connsiteX20" fmla="*/ 524061 w 1600832"/>
                  <a:gd name="connsiteY20" fmla="*/ 902084 h 1653852"/>
                  <a:gd name="connsiteX21" fmla="*/ 531688 w 1600832"/>
                  <a:gd name="connsiteY21" fmla="*/ 917525 h 1653852"/>
                  <a:gd name="connsiteX22" fmla="*/ 504155 w 1600832"/>
                  <a:gd name="connsiteY22" fmla="*/ 963290 h 1653852"/>
                  <a:gd name="connsiteX23" fmla="*/ 452996 w 1600832"/>
                  <a:gd name="connsiteY23" fmla="*/ 1007939 h 1653852"/>
                  <a:gd name="connsiteX24" fmla="*/ 450205 w 1600832"/>
                  <a:gd name="connsiteY24" fmla="*/ 1009985 h 1653852"/>
                  <a:gd name="connsiteX25" fmla="*/ 247055 w 1600832"/>
                  <a:gd name="connsiteY25" fmla="*/ 1121420 h 1653852"/>
                  <a:gd name="connsiteX26" fmla="*/ 58043 w 1600832"/>
                  <a:gd name="connsiteY26" fmla="*/ 1269876 h 1653852"/>
                  <a:gd name="connsiteX27" fmla="*/ 0 w 1600832"/>
                  <a:gd name="connsiteY27" fmla="*/ 1483630 h 1653852"/>
                  <a:gd name="connsiteX28" fmla="*/ 105668 w 1600832"/>
                  <a:gd name="connsiteY28" fmla="*/ 1584834 h 1653852"/>
                  <a:gd name="connsiteX29" fmla="*/ 1112862 w 1600832"/>
                  <a:gd name="connsiteY29" fmla="*/ 1584834 h 1653852"/>
                  <a:gd name="connsiteX30" fmla="*/ 1303176 w 1600832"/>
                  <a:gd name="connsiteY30" fmla="*/ 1653853 h 1653852"/>
                  <a:gd name="connsiteX31" fmla="*/ 1600833 w 1600832"/>
                  <a:gd name="connsiteY31" fmla="*/ 1356196 h 1653852"/>
                  <a:gd name="connsiteX32" fmla="*/ 1303176 w 1600832"/>
                  <a:gd name="connsiteY32" fmla="*/ 1058540 h 1653852"/>
                  <a:gd name="connsiteX33" fmla="*/ 89297 w 1600832"/>
                  <a:gd name="connsiteY33" fmla="*/ 1483630 h 1653852"/>
                  <a:gd name="connsiteX34" fmla="*/ 286308 w 1600832"/>
                  <a:gd name="connsiteY34" fmla="*/ 1202159 h 1653852"/>
                  <a:gd name="connsiteX35" fmla="*/ 288727 w 1600832"/>
                  <a:gd name="connsiteY35" fmla="*/ 1200857 h 1653852"/>
                  <a:gd name="connsiteX36" fmla="*/ 503225 w 1600832"/>
                  <a:gd name="connsiteY36" fmla="*/ 1082167 h 1653852"/>
                  <a:gd name="connsiteX37" fmla="*/ 507504 w 1600832"/>
                  <a:gd name="connsiteY37" fmla="*/ 1078818 h 1653852"/>
                  <a:gd name="connsiteX38" fmla="*/ 620799 w 1600832"/>
                  <a:gd name="connsiteY38" fmla="*/ 923293 h 1653852"/>
                  <a:gd name="connsiteX39" fmla="*/ 587127 w 1600832"/>
                  <a:gd name="connsiteY39" fmla="*/ 839019 h 1653852"/>
                  <a:gd name="connsiteX40" fmla="*/ 555315 w 1600832"/>
                  <a:gd name="connsiteY40" fmla="*/ 813718 h 1653852"/>
                  <a:gd name="connsiteX41" fmla="*/ 537456 w 1600832"/>
                  <a:gd name="connsiteY41" fmla="*/ 800323 h 1653852"/>
                  <a:gd name="connsiteX42" fmla="*/ 411882 w 1600832"/>
                  <a:gd name="connsiteY42" fmla="*/ 574477 h 1653852"/>
                  <a:gd name="connsiteX43" fmla="*/ 403696 w 1600832"/>
                  <a:gd name="connsiteY43" fmla="*/ 488900 h 1653852"/>
                  <a:gd name="connsiteX44" fmla="*/ 417649 w 1600832"/>
                  <a:gd name="connsiteY44" fmla="*/ 378209 h 1653852"/>
                  <a:gd name="connsiteX45" fmla="*/ 761814 w 1600832"/>
                  <a:gd name="connsiteY45" fmla="*/ 89111 h 1653852"/>
                  <a:gd name="connsiteX46" fmla="*/ 1105421 w 1600832"/>
                  <a:gd name="connsiteY46" fmla="*/ 375977 h 1653852"/>
                  <a:gd name="connsiteX47" fmla="*/ 1119932 w 1600832"/>
                  <a:gd name="connsiteY47" fmla="*/ 488900 h 1653852"/>
                  <a:gd name="connsiteX48" fmla="*/ 1113234 w 1600832"/>
                  <a:gd name="connsiteY48" fmla="*/ 566105 h 1653852"/>
                  <a:gd name="connsiteX49" fmla="*/ 986172 w 1600832"/>
                  <a:gd name="connsiteY49" fmla="*/ 800509 h 1653852"/>
                  <a:gd name="connsiteX50" fmla="*/ 968313 w 1600832"/>
                  <a:gd name="connsiteY50" fmla="*/ 813904 h 1653852"/>
                  <a:gd name="connsiteX51" fmla="*/ 936501 w 1600832"/>
                  <a:gd name="connsiteY51" fmla="*/ 839205 h 1653852"/>
                  <a:gd name="connsiteX52" fmla="*/ 902829 w 1600832"/>
                  <a:gd name="connsiteY52" fmla="*/ 923479 h 1653852"/>
                  <a:gd name="connsiteX53" fmla="*/ 1016124 w 1600832"/>
                  <a:gd name="connsiteY53" fmla="*/ 1079004 h 1653852"/>
                  <a:gd name="connsiteX54" fmla="*/ 1020403 w 1600832"/>
                  <a:gd name="connsiteY54" fmla="*/ 1082353 h 1653852"/>
                  <a:gd name="connsiteX55" fmla="*/ 1108025 w 1600832"/>
                  <a:gd name="connsiteY55" fmla="*/ 1131652 h 1653852"/>
                  <a:gd name="connsiteX56" fmla="*/ 1005520 w 1600832"/>
                  <a:gd name="connsiteY56" fmla="*/ 1356196 h 1653852"/>
                  <a:gd name="connsiteX57" fmla="*/ 1040309 w 1600832"/>
                  <a:gd name="connsiteY57" fmla="*/ 1495537 h 1653852"/>
                  <a:gd name="connsiteX58" fmla="*/ 105668 w 1600832"/>
                  <a:gd name="connsiteY58" fmla="*/ 1495537 h 1653852"/>
                  <a:gd name="connsiteX59" fmla="*/ 89297 w 1600832"/>
                  <a:gd name="connsiteY59" fmla="*/ 1483630 h 1653852"/>
                  <a:gd name="connsiteX60" fmla="*/ 1303176 w 1600832"/>
                  <a:gd name="connsiteY60" fmla="*/ 1564556 h 1653852"/>
                  <a:gd name="connsiteX61" fmla="*/ 1094817 w 1600832"/>
                  <a:gd name="connsiteY61" fmla="*/ 1356196 h 1653852"/>
                  <a:gd name="connsiteX62" fmla="*/ 1303176 w 1600832"/>
                  <a:gd name="connsiteY62" fmla="*/ 1147837 h 1653852"/>
                  <a:gd name="connsiteX63" fmla="*/ 1511536 w 1600832"/>
                  <a:gd name="connsiteY63" fmla="*/ 1356196 h 1653852"/>
                  <a:gd name="connsiteX64" fmla="*/ 1303176 w 1600832"/>
                  <a:gd name="connsiteY64" fmla="*/ 1564556 h 165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00832" h="1653852">
                    <a:moveTo>
                      <a:pt x="1303176" y="1058540"/>
                    </a:moveTo>
                    <a:cubicBezTo>
                      <a:pt x="1265597" y="1058540"/>
                      <a:pt x="1229692" y="1065609"/>
                      <a:pt x="1196578" y="1078260"/>
                    </a:cubicBezTo>
                    <a:cubicBezTo>
                      <a:pt x="1101328" y="1026170"/>
                      <a:pt x="1078632" y="1013334"/>
                      <a:pt x="1073237" y="1010171"/>
                    </a:cubicBezTo>
                    <a:cubicBezTo>
                      <a:pt x="1072307" y="1009427"/>
                      <a:pt x="1071563" y="1008869"/>
                      <a:pt x="1070446" y="1008125"/>
                    </a:cubicBezTo>
                    <a:cubicBezTo>
                      <a:pt x="1057982" y="998451"/>
                      <a:pt x="1037146" y="982452"/>
                      <a:pt x="1019287" y="963476"/>
                    </a:cubicBezTo>
                    <a:cubicBezTo>
                      <a:pt x="995474" y="937989"/>
                      <a:pt x="992125" y="923107"/>
                      <a:pt x="991753" y="917711"/>
                    </a:cubicBezTo>
                    <a:cubicBezTo>
                      <a:pt x="991567" y="915107"/>
                      <a:pt x="991195" y="910270"/>
                      <a:pt x="999381" y="902271"/>
                    </a:cubicBezTo>
                    <a:cubicBezTo>
                      <a:pt x="1004218" y="897434"/>
                      <a:pt x="1011473" y="892411"/>
                      <a:pt x="1019101" y="887202"/>
                    </a:cubicBezTo>
                    <a:cubicBezTo>
                      <a:pt x="1027286" y="881435"/>
                      <a:pt x="1036588" y="874923"/>
                      <a:pt x="1045704" y="866924"/>
                    </a:cubicBezTo>
                    <a:cubicBezTo>
                      <a:pt x="1126257" y="794370"/>
                      <a:pt x="1181509" y="693167"/>
                      <a:pt x="1201043" y="581546"/>
                    </a:cubicBezTo>
                    <a:cubicBezTo>
                      <a:pt x="1206438" y="551222"/>
                      <a:pt x="1209043" y="519968"/>
                      <a:pt x="1209043" y="488900"/>
                    </a:cubicBezTo>
                    <a:cubicBezTo>
                      <a:pt x="1209043" y="442764"/>
                      <a:pt x="1203089" y="397185"/>
                      <a:pt x="1191555" y="353281"/>
                    </a:cubicBezTo>
                    <a:cubicBezTo>
                      <a:pt x="1165324" y="253938"/>
                      <a:pt x="1109514" y="164455"/>
                      <a:pt x="1034170" y="101017"/>
                    </a:cubicBezTo>
                    <a:cubicBezTo>
                      <a:pt x="955663" y="34975"/>
                      <a:pt x="861343" y="0"/>
                      <a:pt x="761814" y="0"/>
                    </a:cubicBezTo>
                    <a:cubicBezTo>
                      <a:pt x="661727" y="0"/>
                      <a:pt x="567221" y="35347"/>
                      <a:pt x="488156" y="101947"/>
                    </a:cubicBezTo>
                    <a:cubicBezTo>
                      <a:pt x="412626" y="165757"/>
                      <a:pt x="356815" y="255984"/>
                      <a:pt x="331143" y="356071"/>
                    </a:cubicBezTo>
                    <a:cubicBezTo>
                      <a:pt x="319980" y="399045"/>
                      <a:pt x="314399" y="443880"/>
                      <a:pt x="314399" y="488900"/>
                    </a:cubicBezTo>
                    <a:cubicBezTo>
                      <a:pt x="314399" y="523503"/>
                      <a:pt x="317748" y="558106"/>
                      <a:pt x="324259" y="591592"/>
                    </a:cubicBezTo>
                    <a:cubicBezTo>
                      <a:pt x="345281" y="698934"/>
                      <a:pt x="399790" y="796789"/>
                      <a:pt x="477738" y="866738"/>
                    </a:cubicBezTo>
                    <a:cubicBezTo>
                      <a:pt x="486668" y="874737"/>
                      <a:pt x="496156" y="881249"/>
                      <a:pt x="504341" y="887016"/>
                    </a:cubicBezTo>
                    <a:cubicBezTo>
                      <a:pt x="511969" y="892225"/>
                      <a:pt x="519038" y="897248"/>
                      <a:pt x="524061" y="902084"/>
                    </a:cubicBezTo>
                    <a:cubicBezTo>
                      <a:pt x="532061" y="910084"/>
                      <a:pt x="531875" y="914921"/>
                      <a:pt x="531688" y="917525"/>
                    </a:cubicBezTo>
                    <a:cubicBezTo>
                      <a:pt x="531316" y="922734"/>
                      <a:pt x="527968" y="937803"/>
                      <a:pt x="504155" y="963290"/>
                    </a:cubicBezTo>
                    <a:cubicBezTo>
                      <a:pt x="486296" y="982266"/>
                      <a:pt x="465460" y="998451"/>
                      <a:pt x="452996" y="1007939"/>
                    </a:cubicBezTo>
                    <a:cubicBezTo>
                      <a:pt x="452065" y="1008683"/>
                      <a:pt x="451135" y="1009427"/>
                      <a:pt x="450205" y="1009985"/>
                    </a:cubicBezTo>
                    <a:cubicBezTo>
                      <a:pt x="433648" y="1019659"/>
                      <a:pt x="318864" y="1082353"/>
                      <a:pt x="247055" y="1121420"/>
                    </a:cubicBezTo>
                    <a:cubicBezTo>
                      <a:pt x="159804" y="1162162"/>
                      <a:pt x="98041" y="1210903"/>
                      <a:pt x="58043" y="1269876"/>
                    </a:cubicBezTo>
                    <a:cubicBezTo>
                      <a:pt x="18976" y="1328477"/>
                      <a:pt x="0" y="1398240"/>
                      <a:pt x="0" y="1483630"/>
                    </a:cubicBezTo>
                    <a:cubicBezTo>
                      <a:pt x="0" y="1539441"/>
                      <a:pt x="47439" y="1584834"/>
                      <a:pt x="105668" y="1584834"/>
                    </a:cubicBezTo>
                    <a:lnTo>
                      <a:pt x="1112862" y="1584834"/>
                    </a:lnTo>
                    <a:cubicBezTo>
                      <a:pt x="1164580" y="1627808"/>
                      <a:pt x="1230809" y="1653853"/>
                      <a:pt x="1303176" y="1653853"/>
                    </a:cubicBezTo>
                    <a:cubicBezTo>
                      <a:pt x="1467259" y="1653853"/>
                      <a:pt x="1600833" y="1520279"/>
                      <a:pt x="1600833" y="1356196"/>
                    </a:cubicBezTo>
                    <a:cubicBezTo>
                      <a:pt x="1600833" y="1192113"/>
                      <a:pt x="1467259" y="1058540"/>
                      <a:pt x="1303176" y="1058540"/>
                    </a:cubicBezTo>
                    <a:close/>
                    <a:moveTo>
                      <a:pt x="89297" y="1483630"/>
                    </a:moveTo>
                    <a:cubicBezTo>
                      <a:pt x="89297" y="1347081"/>
                      <a:pt x="144549" y="1268202"/>
                      <a:pt x="286308" y="1202159"/>
                    </a:cubicBezTo>
                    <a:lnTo>
                      <a:pt x="288727" y="1200857"/>
                    </a:lnTo>
                    <a:cubicBezTo>
                      <a:pt x="495598" y="1088306"/>
                      <a:pt x="499690" y="1084957"/>
                      <a:pt x="503225" y="1082167"/>
                    </a:cubicBezTo>
                    <a:cubicBezTo>
                      <a:pt x="504527" y="1081236"/>
                      <a:pt x="505830" y="1080120"/>
                      <a:pt x="507504" y="1078818"/>
                    </a:cubicBezTo>
                    <a:cubicBezTo>
                      <a:pt x="540060" y="1053889"/>
                      <a:pt x="616148" y="995288"/>
                      <a:pt x="620799" y="923293"/>
                    </a:cubicBezTo>
                    <a:cubicBezTo>
                      <a:pt x="622846" y="892039"/>
                      <a:pt x="611126" y="862831"/>
                      <a:pt x="587127" y="839019"/>
                    </a:cubicBezTo>
                    <a:cubicBezTo>
                      <a:pt x="576523" y="828601"/>
                      <a:pt x="565361" y="820601"/>
                      <a:pt x="555315" y="813718"/>
                    </a:cubicBezTo>
                    <a:cubicBezTo>
                      <a:pt x="548618" y="809067"/>
                      <a:pt x="542293" y="804788"/>
                      <a:pt x="537456" y="800323"/>
                    </a:cubicBezTo>
                    <a:cubicBezTo>
                      <a:pt x="473832" y="743024"/>
                      <a:pt x="429183" y="662843"/>
                      <a:pt x="411882" y="574477"/>
                    </a:cubicBezTo>
                    <a:cubicBezTo>
                      <a:pt x="406487" y="546571"/>
                      <a:pt x="403696" y="517736"/>
                      <a:pt x="403696" y="488900"/>
                    </a:cubicBezTo>
                    <a:cubicBezTo>
                      <a:pt x="403696" y="451321"/>
                      <a:pt x="408347" y="414114"/>
                      <a:pt x="417649" y="378209"/>
                    </a:cubicBezTo>
                    <a:cubicBezTo>
                      <a:pt x="461553" y="207987"/>
                      <a:pt x="602940" y="89111"/>
                      <a:pt x="761814" y="89111"/>
                    </a:cubicBezTo>
                    <a:cubicBezTo>
                      <a:pt x="919572" y="89111"/>
                      <a:pt x="1060959" y="207057"/>
                      <a:pt x="1105421" y="375977"/>
                    </a:cubicBezTo>
                    <a:cubicBezTo>
                      <a:pt x="1115095" y="412440"/>
                      <a:pt x="1119932" y="450391"/>
                      <a:pt x="1119932" y="488900"/>
                    </a:cubicBezTo>
                    <a:cubicBezTo>
                      <a:pt x="1119932" y="514945"/>
                      <a:pt x="1117699" y="540804"/>
                      <a:pt x="1113234" y="566105"/>
                    </a:cubicBezTo>
                    <a:cubicBezTo>
                      <a:pt x="1097049" y="658006"/>
                      <a:pt x="1052029" y="741350"/>
                      <a:pt x="986172" y="800509"/>
                    </a:cubicBezTo>
                    <a:cubicBezTo>
                      <a:pt x="981335" y="804788"/>
                      <a:pt x="975010" y="809253"/>
                      <a:pt x="968313" y="813904"/>
                    </a:cubicBezTo>
                    <a:cubicBezTo>
                      <a:pt x="958267" y="820787"/>
                      <a:pt x="947105" y="828601"/>
                      <a:pt x="936501" y="839205"/>
                    </a:cubicBezTo>
                    <a:cubicBezTo>
                      <a:pt x="912502" y="863203"/>
                      <a:pt x="900782" y="892411"/>
                      <a:pt x="902829" y="923479"/>
                    </a:cubicBezTo>
                    <a:cubicBezTo>
                      <a:pt x="907480" y="995288"/>
                      <a:pt x="983568" y="1053889"/>
                      <a:pt x="1016124" y="1079004"/>
                    </a:cubicBezTo>
                    <a:cubicBezTo>
                      <a:pt x="1017798" y="1080306"/>
                      <a:pt x="1019101" y="1081236"/>
                      <a:pt x="1020403" y="1082353"/>
                    </a:cubicBezTo>
                    <a:cubicBezTo>
                      <a:pt x="1023751" y="1084957"/>
                      <a:pt x="1025984" y="1086631"/>
                      <a:pt x="1108025" y="1131652"/>
                    </a:cubicBezTo>
                    <a:cubicBezTo>
                      <a:pt x="1045332" y="1186346"/>
                      <a:pt x="1005520" y="1266713"/>
                      <a:pt x="1005520" y="1356196"/>
                    </a:cubicBezTo>
                    <a:cubicBezTo>
                      <a:pt x="1005520" y="1406612"/>
                      <a:pt x="1018170" y="1454051"/>
                      <a:pt x="1040309" y="1495537"/>
                    </a:cubicBezTo>
                    <a:lnTo>
                      <a:pt x="105668" y="1495537"/>
                    </a:lnTo>
                    <a:cubicBezTo>
                      <a:pt x="95994" y="1495537"/>
                      <a:pt x="89297" y="1489398"/>
                      <a:pt x="89297" y="1483630"/>
                    </a:cubicBezTo>
                    <a:close/>
                    <a:moveTo>
                      <a:pt x="1303176" y="1564556"/>
                    </a:moveTo>
                    <a:cubicBezTo>
                      <a:pt x="1188207" y="1564556"/>
                      <a:pt x="1094817" y="1471166"/>
                      <a:pt x="1094817" y="1356196"/>
                    </a:cubicBezTo>
                    <a:cubicBezTo>
                      <a:pt x="1094817" y="1241227"/>
                      <a:pt x="1188207" y="1147837"/>
                      <a:pt x="1303176" y="1147837"/>
                    </a:cubicBezTo>
                    <a:cubicBezTo>
                      <a:pt x="1418146" y="1147837"/>
                      <a:pt x="1511536" y="1241227"/>
                      <a:pt x="1511536" y="1356196"/>
                    </a:cubicBezTo>
                    <a:cubicBezTo>
                      <a:pt x="1511536" y="1471166"/>
                      <a:pt x="1418146" y="1564556"/>
                      <a:pt x="1303176" y="1564556"/>
                    </a:cubicBezTo>
                    <a:close/>
                  </a:path>
                </a:pathLst>
              </a:custGeom>
              <a:solidFill>
                <a:schemeClr val="accent1"/>
              </a:solidFill>
              <a:ln w="1860" cap="flat">
                <a:noFill/>
                <a:prstDash val="solid"/>
                <a:miter/>
              </a:ln>
            </p:spPr>
            <p:txBody>
              <a:bodyPr rtlCol="0" anchor="ctr"/>
              <a:lstStyle/>
              <a:p>
                <a:endParaRPr lang="zh-CN" altLang="en-US">
                  <a:cs typeface="+mn-ea"/>
                  <a:sym typeface="+mn-lt"/>
                </a:endParaRPr>
              </a:p>
            </p:txBody>
          </p:sp>
          <p:sp>
            <p:nvSpPr>
              <p:cNvPr id="60" name="任意多边形: 形状 59">
                <a:extLst>
                  <a:ext uri="{FF2B5EF4-FFF2-40B4-BE49-F238E27FC236}">
                    <a16:creationId xmlns:a16="http://schemas.microsoft.com/office/drawing/2014/main" id="{0B8EC92A-39E0-C384-B20B-B1AA48B0F29A}"/>
                  </a:ext>
                </a:extLst>
              </p:cNvPr>
              <p:cNvSpPr/>
              <p:nvPr/>
            </p:nvSpPr>
            <p:spPr>
              <a:xfrm>
                <a:off x="4905974" y="3004405"/>
                <a:ext cx="349607" cy="250279"/>
              </a:xfrm>
              <a:custGeom>
                <a:avLst/>
                <a:gdLst>
                  <a:gd name="connsiteX0" fmla="*/ 285337 w 349607"/>
                  <a:gd name="connsiteY0" fmla="*/ 11783 h 250279"/>
                  <a:gd name="connsiteX1" fmla="*/ 144508 w 349607"/>
                  <a:gd name="connsiteY1" fmla="*/ 161727 h 250279"/>
                  <a:gd name="connsiteX2" fmla="*/ 61164 w 349607"/>
                  <a:gd name="connsiteY2" fmla="*/ 91964 h 250279"/>
                  <a:gd name="connsiteX3" fmla="*/ 8702 w 349607"/>
                  <a:gd name="connsiteY3" fmla="*/ 96615 h 250279"/>
                  <a:gd name="connsiteX4" fmla="*/ 13353 w 349607"/>
                  <a:gd name="connsiteY4" fmla="*/ 149077 h 250279"/>
                  <a:gd name="connsiteX5" fmla="*/ 123672 w 349607"/>
                  <a:gd name="connsiteY5" fmla="*/ 241536 h 250279"/>
                  <a:gd name="connsiteX6" fmla="*/ 147484 w 349607"/>
                  <a:gd name="connsiteY6" fmla="*/ 250280 h 250279"/>
                  <a:gd name="connsiteX7" fmla="*/ 174646 w 349607"/>
                  <a:gd name="connsiteY7" fmla="*/ 238559 h 250279"/>
                  <a:gd name="connsiteX8" fmla="*/ 339473 w 349607"/>
                  <a:gd name="connsiteY8" fmla="*/ 62942 h 250279"/>
                  <a:gd name="connsiteX9" fmla="*/ 337798 w 349607"/>
                  <a:gd name="connsiteY9" fmla="*/ 10294 h 250279"/>
                  <a:gd name="connsiteX10" fmla="*/ 285337 w 349607"/>
                  <a:gd name="connsiteY10" fmla="*/ 11783 h 25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607" h="250279">
                    <a:moveTo>
                      <a:pt x="285337" y="11783"/>
                    </a:moveTo>
                    <a:lnTo>
                      <a:pt x="144508" y="161727"/>
                    </a:lnTo>
                    <a:lnTo>
                      <a:pt x="61164" y="91964"/>
                    </a:lnTo>
                    <a:cubicBezTo>
                      <a:pt x="45351" y="78755"/>
                      <a:pt x="21911" y="80802"/>
                      <a:pt x="8702" y="96615"/>
                    </a:cubicBezTo>
                    <a:cubicBezTo>
                      <a:pt x="-4506" y="112428"/>
                      <a:pt x="-2460" y="135868"/>
                      <a:pt x="13353" y="149077"/>
                    </a:cubicBezTo>
                    <a:lnTo>
                      <a:pt x="123672" y="241536"/>
                    </a:lnTo>
                    <a:cubicBezTo>
                      <a:pt x="130555" y="247303"/>
                      <a:pt x="139113" y="250280"/>
                      <a:pt x="147484" y="250280"/>
                    </a:cubicBezTo>
                    <a:cubicBezTo>
                      <a:pt x="157344" y="250280"/>
                      <a:pt x="167390" y="246373"/>
                      <a:pt x="174646" y="238559"/>
                    </a:cubicBezTo>
                    <a:lnTo>
                      <a:pt x="339473" y="62942"/>
                    </a:lnTo>
                    <a:cubicBezTo>
                      <a:pt x="353611" y="47873"/>
                      <a:pt x="352867" y="24433"/>
                      <a:pt x="337798" y="10294"/>
                    </a:cubicBezTo>
                    <a:cubicBezTo>
                      <a:pt x="322916" y="-4030"/>
                      <a:pt x="299289" y="-3286"/>
                      <a:pt x="285337" y="11783"/>
                    </a:cubicBezTo>
                    <a:close/>
                  </a:path>
                </a:pathLst>
              </a:custGeom>
              <a:grpFill/>
              <a:ln w="1860" cap="flat">
                <a:noFill/>
                <a:prstDash val="solid"/>
                <a:miter/>
              </a:ln>
            </p:spPr>
            <p:txBody>
              <a:bodyPr rtlCol="0" anchor="ctr"/>
              <a:lstStyle/>
              <a:p>
                <a:endParaRPr lang="zh-CN" altLang="en-US">
                  <a:cs typeface="+mn-ea"/>
                  <a:sym typeface="+mn-lt"/>
                </a:endParaRPr>
              </a:p>
            </p:txBody>
          </p:sp>
        </p:grpSp>
        <p:sp>
          <p:nvSpPr>
            <p:cNvPr id="32" name="TextBox 19">
              <a:extLst>
                <a:ext uri="{FF2B5EF4-FFF2-40B4-BE49-F238E27FC236}">
                  <a16:creationId xmlns:a16="http://schemas.microsoft.com/office/drawing/2014/main" id="{B971A0A9-D9A6-B322-83A5-05F5ABC174D2}"/>
                </a:ext>
              </a:extLst>
            </p:cNvPr>
            <p:cNvSpPr txBox="1"/>
            <p:nvPr/>
          </p:nvSpPr>
          <p:spPr>
            <a:xfrm>
              <a:off x="1609838" y="2386334"/>
              <a:ext cx="5297532" cy="377732"/>
            </a:xfrm>
            <a:prstGeom prst="rect">
              <a:avLst/>
            </a:prstGeom>
            <a:noFill/>
          </p:spPr>
          <p:txBody>
            <a:bodyPr wrap="square">
              <a:spAutoFit/>
            </a:bodyPr>
            <a:lstStyle/>
            <a:p>
              <a:pPr>
                <a:lnSpc>
                  <a:spcPct val="125000"/>
                </a:lnSpc>
              </a:pPr>
              <a:r>
                <a:rPr lang="zh-CN" altLang="en-US" sz="1600" b="1">
                  <a:solidFill>
                    <a:schemeClr val="accent1"/>
                  </a:solidFill>
                  <a:cs typeface="+mn-ea"/>
                  <a:sym typeface="+mn-lt"/>
                </a:rPr>
                <a:t>一个赋能科学家，帮助企业家加速创新的全新生态系统</a:t>
              </a:r>
            </a:p>
          </p:txBody>
        </p:sp>
        <p:sp>
          <p:nvSpPr>
            <p:cNvPr id="45" name="TextBox 26">
              <a:extLst>
                <a:ext uri="{FF2B5EF4-FFF2-40B4-BE49-F238E27FC236}">
                  <a16:creationId xmlns:a16="http://schemas.microsoft.com/office/drawing/2014/main" id="{DC17C7FE-573B-CF94-B945-B52AF671FE58}"/>
                </a:ext>
              </a:extLst>
            </p:cNvPr>
            <p:cNvSpPr txBox="1"/>
            <p:nvPr/>
          </p:nvSpPr>
          <p:spPr>
            <a:xfrm>
              <a:off x="1609838" y="4278164"/>
              <a:ext cx="4258671" cy="338554"/>
            </a:xfrm>
            <a:prstGeom prst="rect">
              <a:avLst/>
            </a:prstGeom>
            <a:noFill/>
          </p:spPr>
          <p:txBody>
            <a:bodyPr wrap="square">
              <a:spAutoFit/>
            </a:bodyPr>
            <a:lstStyle/>
            <a:p>
              <a:r>
                <a:rPr lang="zh-CN" altLang="en-US" sz="1600" b="1">
                  <a:solidFill>
                    <a:schemeClr val="accent1"/>
                  </a:solidFill>
                  <a:cs typeface="+mn-ea"/>
                  <a:sym typeface="+mn-lt"/>
                </a:rPr>
                <a:t>计划引入超过</a:t>
              </a:r>
              <a:r>
                <a:rPr lang="en-US" altLang="zh-CN" sz="1600" b="1">
                  <a:solidFill>
                    <a:schemeClr val="accent1"/>
                  </a:solidFill>
                  <a:cs typeface="+mn-ea"/>
                  <a:sym typeface="+mn-lt"/>
                </a:rPr>
                <a:t>30</a:t>
              </a:r>
              <a:r>
                <a:rPr lang="zh-CN" altLang="en-US" sz="1600" b="1">
                  <a:solidFill>
                    <a:schemeClr val="accent1"/>
                  </a:solidFill>
                  <a:cs typeface="+mn-ea"/>
                  <a:sym typeface="+mn-lt"/>
                </a:rPr>
                <a:t>家初创公司共同为患者服务</a:t>
              </a:r>
            </a:p>
          </p:txBody>
        </p:sp>
        <p:sp>
          <p:nvSpPr>
            <p:cNvPr id="55" name="TextBox 27">
              <a:extLst>
                <a:ext uri="{FF2B5EF4-FFF2-40B4-BE49-F238E27FC236}">
                  <a16:creationId xmlns:a16="http://schemas.microsoft.com/office/drawing/2014/main" id="{3DC4B150-B704-CBCC-A288-E67AFA452801}"/>
                </a:ext>
              </a:extLst>
            </p:cNvPr>
            <p:cNvSpPr txBox="1"/>
            <p:nvPr/>
          </p:nvSpPr>
          <p:spPr>
            <a:xfrm>
              <a:off x="1609838" y="3332249"/>
              <a:ext cx="4505068" cy="338554"/>
            </a:xfrm>
            <a:prstGeom prst="rect">
              <a:avLst/>
            </a:prstGeom>
            <a:noFill/>
            <a:ln>
              <a:noFill/>
            </a:ln>
          </p:spPr>
          <p:txBody>
            <a:bodyPr wrap="square">
              <a:spAutoFit/>
            </a:bodyPr>
            <a:lstStyle/>
            <a:p>
              <a:r>
                <a:rPr lang="zh-CN" altLang="en-US" sz="1600" b="1">
                  <a:solidFill>
                    <a:schemeClr val="accent1"/>
                  </a:solidFill>
                  <a:cs typeface="+mn-ea"/>
                  <a:sym typeface="+mn-lt"/>
                </a:rPr>
                <a:t>可容纳</a:t>
              </a:r>
              <a:r>
                <a:rPr lang="en-US" altLang="zh-CN" sz="1600" b="1">
                  <a:solidFill>
                    <a:schemeClr val="accent1"/>
                  </a:solidFill>
                  <a:cs typeface="+mn-ea"/>
                  <a:sym typeface="+mn-lt"/>
                </a:rPr>
                <a:t>500+</a:t>
              </a:r>
              <a:r>
                <a:rPr lang="zh-CN" altLang="en-US" sz="1600" b="1">
                  <a:solidFill>
                    <a:schemeClr val="accent1"/>
                  </a:solidFill>
                  <a:cs typeface="+mn-ea"/>
                  <a:sym typeface="+mn-lt"/>
                </a:rPr>
                <a:t>位科学家和企业家共同进行创新工作</a:t>
              </a:r>
            </a:p>
          </p:txBody>
        </p:sp>
        <p:sp>
          <p:nvSpPr>
            <p:cNvPr id="66" name="TextBox 18">
              <a:extLst>
                <a:ext uri="{FF2B5EF4-FFF2-40B4-BE49-F238E27FC236}">
                  <a16:creationId xmlns:a16="http://schemas.microsoft.com/office/drawing/2014/main" id="{B5749F96-8243-48FA-8363-2D489C9A3E7C}"/>
                </a:ext>
              </a:extLst>
            </p:cNvPr>
            <p:cNvSpPr txBox="1"/>
            <p:nvPr/>
          </p:nvSpPr>
          <p:spPr>
            <a:xfrm>
              <a:off x="1609838" y="5218534"/>
              <a:ext cx="3845527" cy="338554"/>
            </a:xfrm>
            <a:prstGeom prst="rect">
              <a:avLst/>
            </a:prstGeom>
            <a:noFill/>
          </p:spPr>
          <p:txBody>
            <a:bodyPr wrap="square">
              <a:spAutoFit/>
            </a:bodyPr>
            <a:lstStyle/>
            <a:p>
              <a:pPr>
                <a:spcAft>
                  <a:spcPts val="300"/>
                </a:spcAft>
              </a:pPr>
              <a:r>
                <a:rPr lang="en-US" altLang="zh-CN" sz="1600" b="1">
                  <a:solidFill>
                    <a:schemeClr val="accent1"/>
                  </a:solidFill>
                  <a:cs typeface="+mn-ea"/>
                  <a:sym typeface="+mn-lt"/>
                </a:rPr>
                <a:t>11</a:t>
              </a:r>
              <a:r>
                <a:rPr lang="zh-CN" altLang="en-US" sz="1600" b="1">
                  <a:solidFill>
                    <a:schemeClr val="accent1"/>
                  </a:solidFill>
                  <a:cs typeface="+mn-ea"/>
                  <a:sym typeface="+mn-lt"/>
                </a:rPr>
                <a:t>层大楼，建筑面积超过</a:t>
              </a:r>
              <a:r>
                <a:rPr lang="en-US" altLang="zh-CN" sz="1600" b="1">
                  <a:solidFill>
                    <a:schemeClr val="accent1"/>
                  </a:solidFill>
                  <a:cs typeface="+mn-ea"/>
                  <a:sym typeface="+mn-lt"/>
                </a:rPr>
                <a:t>4</a:t>
              </a:r>
              <a:r>
                <a:rPr lang="zh-CN" altLang="en-US" sz="1600" b="1">
                  <a:solidFill>
                    <a:schemeClr val="accent1"/>
                  </a:solidFill>
                  <a:cs typeface="+mn-ea"/>
                  <a:sym typeface="+mn-lt"/>
                </a:rPr>
                <a:t>万平方米</a:t>
              </a:r>
            </a:p>
          </p:txBody>
        </p:sp>
        <p:sp>
          <p:nvSpPr>
            <p:cNvPr id="25" name="图形 16">
              <a:extLst>
                <a:ext uri="{FF2B5EF4-FFF2-40B4-BE49-F238E27FC236}">
                  <a16:creationId xmlns:a16="http://schemas.microsoft.com/office/drawing/2014/main" id="{BEAEDEAB-3A5A-BC8C-7BB5-B9B04AC6418F}"/>
                </a:ext>
              </a:extLst>
            </p:cNvPr>
            <p:cNvSpPr/>
            <p:nvPr/>
          </p:nvSpPr>
          <p:spPr>
            <a:xfrm>
              <a:off x="1225622" y="4308738"/>
              <a:ext cx="369873" cy="277406"/>
            </a:xfrm>
            <a:custGeom>
              <a:avLst/>
              <a:gdLst>
                <a:gd name="connsiteX0" fmla="*/ 1544330 w 1764937"/>
                <a:gd name="connsiteY0" fmla="*/ 1323709 h 1323709"/>
                <a:gd name="connsiteX1" fmla="*/ 220608 w 1764937"/>
                <a:gd name="connsiteY1" fmla="*/ 1323709 h 1323709"/>
                <a:gd name="connsiteX2" fmla="*/ 0 w 1764937"/>
                <a:gd name="connsiteY2" fmla="*/ 1103094 h 1323709"/>
                <a:gd name="connsiteX3" fmla="*/ 0 w 1764937"/>
                <a:gd name="connsiteY3" fmla="*/ 220625 h 1323709"/>
                <a:gd name="connsiteX4" fmla="*/ 220608 w 1764937"/>
                <a:gd name="connsiteY4" fmla="*/ 0 h 1323709"/>
                <a:gd name="connsiteX5" fmla="*/ 1544330 w 1764937"/>
                <a:gd name="connsiteY5" fmla="*/ 0 h 1323709"/>
                <a:gd name="connsiteX6" fmla="*/ 1764938 w 1764937"/>
                <a:gd name="connsiteY6" fmla="*/ 220625 h 1323709"/>
                <a:gd name="connsiteX7" fmla="*/ 1764938 w 1764937"/>
                <a:gd name="connsiteY7" fmla="*/ 1103090 h 1323709"/>
                <a:gd name="connsiteX8" fmla="*/ 1544330 w 1764937"/>
                <a:gd name="connsiteY8" fmla="*/ 1323705 h 1323709"/>
                <a:gd name="connsiteX9" fmla="*/ 1654649 w 1764937"/>
                <a:gd name="connsiteY9" fmla="*/ 220625 h 1323709"/>
                <a:gd name="connsiteX10" fmla="*/ 1544330 w 1764937"/>
                <a:gd name="connsiteY10" fmla="*/ 110310 h 1323709"/>
                <a:gd name="connsiteX11" fmla="*/ 220608 w 1764937"/>
                <a:gd name="connsiteY11" fmla="*/ 110310 h 1323709"/>
                <a:gd name="connsiteX12" fmla="*/ 110313 w 1764937"/>
                <a:gd name="connsiteY12" fmla="*/ 220625 h 1323709"/>
                <a:gd name="connsiteX13" fmla="*/ 110313 w 1764937"/>
                <a:gd name="connsiteY13" fmla="*/ 1103090 h 1323709"/>
                <a:gd name="connsiteX14" fmla="*/ 220608 w 1764937"/>
                <a:gd name="connsiteY14" fmla="*/ 1213399 h 1323709"/>
                <a:gd name="connsiteX15" fmla="*/ 1544330 w 1764937"/>
                <a:gd name="connsiteY15" fmla="*/ 1213399 h 1323709"/>
                <a:gd name="connsiteX16" fmla="*/ 1654649 w 1764937"/>
                <a:gd name="connsiteY16" fmla="*/ 1103090 h 1323709"/>
                <a:gd name="connsiteX17" fmla="*/ 1654649 w 1764937"/>
                <a:gd name="connsiteY17" fmla="*/ 220625 h 1323709"/>
                <a:gd name="connsiteX18" fmla="*/ 1434017 w 1764937"/>
                <a:gd name="connsiteY18" fmla="*/ 661844 h 1323709"/>
                <a:gd name="connsiteX19" fmla="*/ 1213407 w 1764937"/>
                <a:gd name="connsiteY19" fmla="*/ 661844 h 1323709"/>
                <a:gd name="connsiteX20" fmla="*/ 1103092 w 1764937"/>
                <a:gd name="connsiteY20" fmla="*/ 551537 h 1323709"/>
                <a:gd name="connsiteX21" fmla="*/ 1103092 w 1764937"/>
                <a:gd name="connsiteY21" fmla="*/ 330923 h 1323709"/>
                <a:gd name="connsiteX22" fmla="*/ 1213407 w 1764937"/>
                <a:gd name="connsiteY22" fmla="*/ 220615 h 1323709"/>
                <a:gd name="connsiteX23" fmla="*/ 1434015 w 1764937"/>
                <a:gd name="connsiteY23" fmla="*/ 220615 h 1323709"/>
                <a:gd name="connsiteX24" fmla="*/ 1544328 w 1764937"/>
                <a:gd name="connsiteY24" fmla="*/ 330923 h 1323709"/>
                <a:gd name="connsiteX25" fmla="*/ 1544328 w 1764937"/>
                <a:gd name="connsiteY25" fmla="*/ 551537 h 1323709"/>
                <a:gd name="connsiteX26" fmla="*/ 1434015 w 1764937"/>
                <a:gd name="connsiteY26" fmla="*/ 661844 h 1323709"/>
                <a:gd name="connsiteX27" fmla="*/ 1434017 w 1764937"/>
                <a:gd name="connsiteY27" fmla="*/ 386071 h 1323709"/>
                <a:gd name="connsiteX28" fmla="*/ 1378874 w 1764937"/>
                <a:gd name="connsiteY28" fmla="*/ 330923 h 1323709"/>
                <a:gd name="connsiteX29" fmla="*/ 1268553 w 1764937"/>
                <a:gd name="connsiteY29" fmla="*/ 330923 h 1323709"/>
                <a:gd name="connsiteX30" fmla="*/ 1213411 w 1764937"/>
                <a:gd name="connsiteY30" fmla="*/ 386071 h 1323709"/>
                <a:gd name="connsiteX31" fmla="*/ 1213411 w 1764937"/>
                <a:gd name="connsiteY31" fmla="*/ 496386 h 1323709"/>
                <a:gd name="connsiteX32" fmla="*/ 1268553 w 1764937"/>
                <a:gd name="connsiteY32" fmla="*/ 551535 h 1323709"/>
                <a:gd name="connsiteX33" fmla="*/ 1378872 w 1764937"/>
                <a:gd name="connsiteY33" fmla="*/ 551535 h 1323709"/>
                <a:gd name="connsiteX34" fmla="*/ 1434017 w 1764937"/>
                <a:gd name="connsiteY34" fmla="*/ 496386 h 1323709"/>
                <a:gd name="connsiteX35" fmla="*/ 1434017 w 1764937"/>
                <a:gd name="connsiteY35" fmla="*/ 386071 h 1323709"/>
                <a:gd name="connsiteX36" fmla="*/ 937628 w 1764937"/>
                <a:gd name="connsiteY36" fmla="*/ 1103083 h 1323709"/>
                <a:gd name="connsiteX37" fmla="*/ 275779 w 1764937"/>
                <a:gd name="connsiteY37" fmla="*/ 1103083 h 1323709"/>
                <a:gd name="connsiteX38" fmla="*/ 220608 w 1764937"/>
                <a:gd name="connsiteY38" fmla="*/ 1047934 h 1323709"/>
                <a:gd name="connsiteX39" fmla="*/ 275779 w 1764937"/>
                <a:gd name="connsiteY39" fmla="*/ 992780 h 1323709"/>
                <a:gd name="connsiteX40" fmla="*/ 937630 w 1764937"/>
                <a:gd name="connsiteY40" fmla="*/ 992780 h 1323709"/>
                <a:gd name="connsiteX41" fmla="*/ 992801 w 1764937"/>
                <a:gd name="connsiteY41" fmla="*/ 1047934 h 1323709"/>
                <a:gd name="connsiteX42" fmla="*/ 937630 w 1764937"/>
                <a:gd name="connsiteY42" fmla="*/ 1103083 h 1323709"/>
                <a:gd name="connsiteX43" fmla="*/ 937628 w 1764937"/>
                <a:gd name="connsiteY43" fmla="*/ 882469 h 1323709"/>
                <a:gd name="connsiteX44" fmla="*/ 275779 w 1764937"/>
                <a:gd name="connsiteY44" fmla="*/ 882469 h 1323709"/>
                <a:gd name="connsiteX45" fmla="*/ 220608 w 1764937"/>
                <a:gd name="connsiteY45" fmla="*/ 827310 h 1323709"/>
                <a:gd name="connsiteX46" fmla="*/ 275779 w 1764937"/>
                <a:gd name="connsiteY46" fmla="*/ 772161 h 1323709"/>
                <a:gd name="connsiteX47" fmla="*/ 937630 w 1764937"/>
                <a:gd name="connsiteY47" fmla="*/ 772161 h 1323709"/>
                <a:gd name="connsiteX48" fmla="*/ 992801 w 1764937"/>
                <a:gd name="connsiteY48" fmla="*/ 827310 h 1323709"/>
                <a:gd name="connsiteX49" fmla="*/ 937630 w 1764937"/>
                <a:gd name="connsiteY49" fmla="*/ 882469 h 132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64937" h="1323709">
                  <a:moveTo>
                    <a:pt x="1544330" y="1323709"/>
                  </a:moveTo>
                  <a:lnTo>
                    <a:pt x="220608" y="1323709"/>
                  </a:lnTo>
                  <a:cubicBezTo>
                    <a:pt x="98770" y="1323709"/>
                    <a:pt x="0" y="1224926"/>
                    <a:pt x="0" y="1103094"/>
                  </a:cubicBezTo>
                  <a:lnTo>
                    <a:pt x="0" y="220625"/>
                  </a:lnTo>
                  <a:cubicBezTo>
                    <a:pt x="0" y="98766"/>
                    <a:pt x="98770" y="0"/>
                    <a:pt x="220608" y="0"/>
                  </a:cubicBezTo>
                  <a:lnTo>
                    <a:pt x="1544330" y="0"/>
                  </a:lnTo>
                  <a:cubicBezTo>
                    <a:pt x="1666168" y="0"/>
                    <a:pt x="1764938" y="98766"/>
                    <a:pt x="1764938" y="220625"/>
                  </a:cubicBezTo>
                  <a:lnTo>
                    <a:pt x="1764938" y="1103090"/>
                  </a:lnTo>
                  <a:cubicBezTo>
                    <a:pt x="1764938" y="1224923"/>
                    <a:pt x="1666168" y="1323705"/>
                    <a:pt x="1544330" y="1323705"/>
                  </a:cubicBezTo>
                  <a:close/>
                  <a:moveTo>
                    <a:pt x="1654649" y="220625"/>
                  </a:moveTo>
                  <a:cubicBezTo>
                    <a:pt x="1654649" y="159685"/>
                    <a:pt x="1605238" y="110310"/>
                    <a:pt x="1544330" y="110310"/>
                  </a:cubicBezTo>
                  <a:lnTo>
                    <a:pt x="220608" y="110310"/>
                  </a:lnTo>
                  <a:cubicBezTo>
                    <a:pt x="159706" y="110310"/>
                    <a:pt x="110313" y="159683"/>
                    <a:pt x="110313" y="220625"/>
                  </a:cubicBezTo>
                  <a:lnTo>
                    <a:pt x="110313" y="1103090"/>
                  </a:lnTo>
                  <a:cubicBezTo>
                    <a:pt x="110313" y="1164009"/>
                    <a:pt x="159706" y="1213399"/>
                    <a:pt x="220608" y="1213399"/>
                  </a:cubicBezTo>
                  <a:lnTo>
                    <a:pt x="1544330" y="1213399"/>
                  </a:lnTo>
                  <a:cubicBezTo>
                    <a:pt x="1605238" y="1213399"/>
                    <a:pt x="1654649" y="1164007"/>
                    <a:pt x="1654649" y="1103090"/>
                  </a:cubicBezTo>
                  <a:lnTo>
                    <a:pt x="1654649" y="220625"/>
                  </a:lnTo>
                  <a:close/>
                  <a:moveTo>
                    <a:pt x="1434017" y="661844"/>
                  </a:moveTo>
                  <a:lnTo>
                    <a:pt x="1213407" y="661844"/>
                  </a:lnTo>
                  <a:cubicBezTo>
                    <a:pt x="1152477" y="661844"/>
                    <a:pt x="1103092" y="612471"/>
                    <a:pt x="1103092" y="551537"/>
                  </a:cubicBezTo>
                  <a:lnTo>
                    <a:pt x="1103092" y="330923"/>
                  </a:lnTo>
                  <a:cubicBezTo>
                    <a:pt x="1103092" y="270004"/>
                    <a:pt x="1152479" y="220615"/>
                    <a:pt x="1213407" y="220615"/>
                  </a:cubicBezTo>
                  <a:lnTo>
                    <a:pt x="1434015" y="220615"/>
                  </a:lnTo>
                  <a:cubicBezTo>
                    <a:pt x="1494945" y="220615"/>
                    <a:pt x="1544328" y="270008"/>
                    <a:pt x="1544328" y="330923"/>
                  </a:cubicBezTo>
                  <a:lnTo>
                    <a:pt x="1544328" y="551537"/>
                  </a:lnTo>
                  <a:cubicBezTo>
                    <a:pt x="1544328" y="612471"/>
                    <a:pt x="1494943" y="661844"/>
                    <a:pt x="1434015" y="661844"/>
                  </a:cubicBezTo>
                  <a:close/>
                  <a:moveTo>
                    <a:pt x="1434017" y="386071"/>
                  </a:moveTo>
                  <a:cubicBezTo>
                    <a:pt x="1434017" y="355621"/>
                    <a:pt x="1409322" y="330923"/>
                    <a:pt x="1378874" y="330923"/>
                  </a:cubicBezTo>
                  <a:lnTo>
                    <a:pt x="1268553" y="330923"/>
                  </a:lnTo>
                  <a:cubicBezTo>
                    <a:pt x="1238101" y="330923"/>
                    <a:pt x="1213411" y="355623"/>
                    <a:pt x="1213411" y="386071"/>
                  </a:cubicBezTo>
                  <a:lnTo>
                    <a:pt x="1213411" y="496386"/>
                  </a:lnTo>
                  <a:cubicBezTo>
                    <a:pt x="1213411" y="526853"/>
                    <a:pt x="1238103" y="551535"/>
                    <a:pt x="1268553" y="551535"/>
                  </a:cubicBezTo>
                  <a:lnTo>
                    <a:pt x="1378872" y="551535"/>
                  </a:lnTo>
                  <a:cubicBezTo>
                    <a:pt x="1409326" y="551535"/>
                    <a:pt x="1434017" y="526853"/>
                    <a:pt x="1434017" y="496386"/>
                  </a:cubicBezTo>
                  <a:lnTo>
                    <a:pt x="1434017" y="386071"/>
                  </a:lnTo>
                  <a:close/>
                  <a:moveTo>
                    <a:pt x="937628" y="1103083"/>
                  </a:moveTo>
                  <a:lnTo>
                    <a:pt x="275779" y="1103083"/>
                  </a:lnTo>
                  <a:cubicBezTo>
                    <a:pt x="245326" y="1103083"/>
                    <a:pt x="220608" y="1078396"/>
                    <a:pt x="220608" y="1047934"/>
                  </a:cubicBezTo>
                  <a:cubicBezTo>
                    <a:pt x="220608" y="1017467"/>
                    <a:pt x="245326" y="992780"/>
                    <a:pt x="275779" y="992780"/>
                  </a:cubicBezTo>
                  <a:lnTo>
                    <a:pt x="937630" y="992780"/>
                  </a:lnTo>
                  <a:cubicBezTo>
                    <a:pt x="968108" y="992780"/>
                    <a:pt x="992801" y="1017467"/>
                    <a:pt x="992801" y="1047934"/>
                  </a:cubicBezTo>
                  <a:cubicBezTo>
                    <a:pt x="992801" y="1078396"/>
                    <a:pt x="968108" y="1103083"/>
                    <a:pt x="937630" y="1103083"/>
                  </a:cubicBezTo>
                  <a:close/>
                  <a:moveTo>
                    <a:pt x="937628" y="882469"/>
                  </a:moveTo>
                  <a:lnTo>
                    <a:pt x="275779" y="882469"/>
                  </a:lnTo>
                  <a:cubicBezTo>
                    <a:pt x="245326" y="882469"/>
                    <a:pt x="220608" y="857776"/>
                    <a:pt x="220608" y="827310"/>
                  </a:cubicBezTo>
                  <a:cubicBezTo>
                    <a:pt x="220608" y="796856"/>
                    <a:pt x="245326" y="772161"/>
                    <a:pt x="275779" y="772161"/>
                  </a:cubicBezTo>
                  <a:lnTo>
                    <a:pt x="937630" y="772161"/>
                  </a:lnTo>
                  <a:cubicBezTo>
                    <a:pt x="968108" y="772161"/>
                    <a:pt x="992801" y="796854"/>
                    <a:pt x="992801" y="827310"/>
                  </a:cubicBezTo>
                  <a:cubicBezTo>
                    <a:pt x="992801" y="857776"/>
                    <a:pt x="968108" y="882469"/>
                    <a:pt x="937630" y="882469"/>
                  </a:cubicBezTo>
                  <a:close/>
                </a:path>
              </a:pathLst>
            </a:custGeom>
            <a:solidFill>
              <a:schemeClr val="accent1"/>
            </a:solidFill>
            <a:ln w="1860" cap="flat">
              <a:noFill/>
              <a:prstDash val="solid"/>
              <a:miter/>
            </a:ln>
          </p:spPr>
          <p:txBody>
            <a:bodyPr rtlCol="0" anchor="ctr"/>
            <a:lstStyle/>
            <a:p>
              <a:endParaRPr lang="zh-CN" altLang="en-US"/>
            </a:p>
          </p:txBody>
        </p:sp>
        <p:grpSp>
          <p:nvGrpSpPr>
            <p:cNvPr id="24" name="组合 23">
              <a:extLst>
                <a:ext uri="{FF2B5EF4-FFF2-40B4-BE49-F238E27FC236}">
                  <a16:creationId xmlns:a16="http://schemas.microsoft.com/office/drawing/2014/main" id="{883CEDD0-F27E-C353-59E9-D320BDF4A4B1}"/>
                </a:ext>
              </a:extLst>
            </p:cNvPr>
            <p:cNvGrpSpPr/>
            <p:nvPr/>
          </p:nvGrpSpPr>
          <p:grpSpPr>
            <a:xfrm>
              <a:off x="1225622" y="5212338"/>
              <a:ext cx="369873" cy="362038"/>
              <a:chOff x="5222006" y="2565796"/>
              <a:chExt cx="1747801" cy="1710779"/>
            </a:xfrm>
            <a:gradFill>
              <a:gsLst>
                <a:gs pos="0">
                  <a:srgbClr val="005EB4"/>
                </a:gs>
                <a:gs pos="100000">
                  <a:schemeClr val="accent1"/>
                </a:gs>
              </a:gsLst>
              <a:lin ang="2700000" scaled="1"/>
            </a:gradFill>
          </p:grpSpPr>
          <p:sp>
            <p:nvSpPr>
              <p:cNvPr id="21" name="任意多边形: 形状 20">
                <a:extLst>
                  <a:ext uri="{FF2B5EF4-FFF2-40B4-BE49-F238E27FC236}">
                    <a16:creationId xmlns:a16="http://schemas.microsoft.com/office/drawing/2014/main" id="{6EBBB24A-82E0-5537-6C6B-84CA842756CE}"/>
                  </a:ext>
                </a:extLst>
              </p:cNvPr>
              <p:cNvSpPr/>
              <p:nvPr/>
            </p:nvSpPr>
            <p:spPr>
              <a:xfrm>
                <a:off x="5369346" y="2659744"/>
                <a:ext cx="1479909" cy="1480095"/>
              </a:xfrm>
              <a:custGeom>
                <a:avLst/>
                <a:gdLst>
                  <a:gd name="connsiteX0" fmla="*/ 1262435 w 1479909"/>
                  <a:gd name="connsiteY0" fmla="*/ 1480096 h 1480095"/>
                  <a:gd name="connsiteX1" fmla="*/ 190872 w 1479909"/>
                  <a:gd name="connsiteY1" fmla="*/ 1480096 h 1480095"/>
                  <a:gd name="connsiteX2" fmla="*/ 134131 w 1479909"/>
                  <a:gd name="connsiteY2" fmla="*/ 1423355 h 1480095"/>
                  <a:gd name="connsiteX3" fmla="*/ 134131 w 1479909"/>
                  <a:gd name="connsiteY3" fmla="*/ 1335546 h 1480095"/>
                  <a:gd name="connsiteX4" fmla="*/ 56741 w 1479909"/>
                  <a:gd name="connsiteY4" fmla="*/ 1335546 h 1480095"/>
                  <a:gd name="connsiteX5" fmla="*/ 0 w 1479909"/>
                  <a:gd name="connsiteY5" fmla="*/ 1278806 h 1480095"/>
                  <a:gd name="connsiteX6" fmla="*/ 0 w 1479909"/>
                  <a:gd name="connsiteY6" fmla="*/ 244078 h 1480095"/>
                  <a:gd name="connsiteX7" fmla="*/ 56741 w 1479909"/>
                  <a:gd name="connsiteY7" fmla="*/ 187337 h 1480095"/>
                  <a:gd name="connsiteX8" fmla="*/ 134131 w 1479909"/>
                  <a:gd name="connsiteY8" fmla="*/ 187337 h 1480095"/>
                  <a:gd name="connsiteX9" fmla="*/ 134131 w 1479909"/>
                  <a:gd name="connsiteY9" fmla="*/ 56741 h 1480095"/>
                  <a:gd name="connsiteX10" fmla="*/ 190872 w 1479909"/>
                  <a:gd name="connsiteY10" fmla="*/ 0 h 1480095"/>
                  <a:gd name="connsiteX11" fmla="*/ 1262435 w 1479909"/>
                  <a:gd name="connsiteY11" fmla="*/ 0 h 1480095"/>
                  <a:gd name="connsiteX12" fmla="*/ 1319175 w 1479909"/>
                  <a:gd name="connsiteY12" fmla="*/ 56741 h 1480095"/>
                  <a:gd name="connsiteX13" fmla="*/ 1319175 w 1479909"/>
                  <a:gd name="connsiteY13" fmla="*/ 187337 h 1480095"/>
                  <a:gd name="connsiteX14" fmla="*/ 1423169 w 1479909"/>
                  <a:gd name="connsiteY14" fmla="*/ 187337 h 1480095"/>
                  <a:gd name="connsiteX15" fmla="*/ 1479910 w 1479909"/>
                  <a:gd name="connsiteY15" fmla="*/ 244078 h 1480095"/>
                  <a:gd name="connsiteX16" fmla="*/ 1479910 w 1479909"/>
                  <a:gd name="connsiteY16" fmla="*/ 1278620 h 1480095"/>
                  <a:gd name="connsiteX17" fmla="*/ 1423169 w 1479909"/>
                  <a:gd name="connsiteY17" fmla="*/ 1335360 h 1480095"/>
                  <a:gd name="connsiteX18" fmla="*/ 1319175 w 1479909"/>
                  <a:gd name="connsiteY18" fmla="*/ 1335360 h 1480095"/>
                  <a:gd name="connsiteX19" fmla="*/ 1319175 w 1479909"/>
                  <a:gd name="connsiteY19" fmla="*/ 1423169 h 1480095"/>
                  <a:gd name="connsiteX20" fmla="*/ 1262435 w 1479909"/>
                  <a:gd name="connsiteY20" fmla="*/ 1480096 h 1480095"/>
                  <a:gd name="connsiteX21" fmla="*/ 247613 w 1479909"/>
                  <a:gd name="connsiteY21" fmla="*/ 1366614 h 1480095"/>
                  <a:gd name="connsiteX22" fmla="*/ 1205694 w 1479909"/>
                  <a:gd name="connsiteY22" fmla="*/ 1366614 h 1480095"/>
                  <a:gd name="connsiteX23" fmla="*/ 1205694 w 1479909"/>
                  <a:gd name="connsiteY23" fmla="*/ 1278806 h 1480095"/>
                  <a:gd name="connsiteX24" fmla="*/ 1262435 w 1479909"/>
                  <a:gd name="connsiteY24" fmla="*/ 1222065 h 1480095"/>
                  <a:gd name="connsiteX25" fmla="*/ 1366428 w 1479909"/>
                  <a:gd name="connsiteY25" fmla="*/ 1222065 h 1480095"/>
                  <a:gd name="connsiteX26" fmla="*/ 1366428 w 1479909"/>
                  <a:gd name="connsiteY26" fmla="*/ 301005 h 1480095"/>
                  <a:gd name="connsiteX27" fmla="*/ 1262435 w 1479909"/>
                  <a:gd name="connsiteY27" fmla="*/ 301005 h 1480095"/>
                  <a:gd name="connsiteX28" fmla="*/ 1205694 w 1479909"/>
                  <a:gd name="connsiteY28" fmla="*/ 244264 h 1480095"/>
                  <a:gd name="connsiteX29" fmla="*/ 1205694 w 1479909"/>
                  <a:gd name="connsiteY29" fmla="*/ 113667 h 1480095"/>
                  <a:gd name="connsiteX30" fmla="*/ 247613 w 1479909"/>
                  <a:gd name="connsiteY30" fmla="*/ 113667 h 1480095"/>
                  <a:gd name="connsiteX31" fmla="*/ 247613 w 1479909"/>
                  <a:gd name="connsiteY31" fmla="*/ 244264 h 1480095"/>
                  <a:gd name="connsiteX32" fmla="*/ 190872 w 1479909"/>
                  <a:gd name="connsiteY32" fmla="*/ 301005 h 1480095"/>
                  <a:gd name="connsiteX33" fmla="*/ 113481 w 1479909"/>
                  <a:gd name="connsiteY33" fmla="*/ 301005 h 1480095"/>
                  <a:gd name="connsiteX34" fmla="*/ 113481 w 1479909"/>
                  <a:gd name="connsiteY34" fmla="*/ 1222065 h 1480095"/>
                  <a:gd name="connsiteX35" fmla="*/ 190872 w 1479909"/>
                  <a:gd name="connsiteY35" fmla="*/ 1222065 h 1480095"/>
                  <a:gd name="connsiteX36" fmla="*/ 247613 w 1479909"/>
                  <a:gd name="connsiteY36" fmla="*/ 1278806 h 1480095"/>
                  <a:gd name="connsiteX37" fmla="*/ 247613 w 1479909"/>
                  <a:gd name="connsiteY37" fmla="*/ 1366614 h 14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79909" h="1480095">
                    <a:moveTo>
                      <a:pt x="1262435" y="1480096"/>
                    </a:moveTo>
                    <a:lnTo>
                      <a:pt x="190872" y="1480096"/>
                    </a:lnTo>
                    <a:cubicBezTo>
                      <a:pt x="159432" y="1480096"/>
                      <a:pt x="134131" y="1454609"/>
                      <a:pt x="134131" y="1423355"/>
                    </a:cubicBezTo>
                    <a:lnTo>
                      <a:pt x="134131" y="1335546"/>
                    </a:lnTo>
                    <a:lnTo>
                      <a:pt x="56741" y="1335546"/>
                    </a:lnTo>
                    <a:cubicBezTo>
                      <a:pt x="25301" y="1335546"/>
                      <a:pt x="0" y="1310060"/>
                      <a:pt x="0" y="1278806"/>
                    </a:cubicBezTo>
                    <a:lnTo>
                      <a:pt x="0" y="244078"/>
                    </a:lnTo>
                    <a:cubicBezTo>
                      <a:pt x="0" y="212638"/>
                      <a:pt x="25487" y="187337"/>
                      <a:pt x="56741" y="187337"/>
                    </a:cubicBezTo>
                    <a:lnTo>
                      <a:pt x="134131" y="187337"/>
                    </a:lnTo>
                    <a:lnTo>
                      <a:pt x="134131" y="56741"/>
                    </a:lnTo>
                    <a:cubicBezTo>
                      <a:pt x="134131" y="25301"/>
                      <a:pt x="159618" y="0"/>
                      <a:pt x="190872" y="0"/>
                    </a:cubicBezTo>
                    <a:lnTo>
                      <a:pt x="1262435" y="0"/>
                    </a:lnTo>
                    <a:cubicBezTo>
                      <a:pt x="1293875" y="0"/>
                      <a:pt x="1319175" y="25487"/>
                      <a:pt x="1319175" y="56741"/>
                    </a:cubicBezTo>
                    <a:lnTo>
                      <a:pt x="1319175" y="187337"/>
                    </a:lnTo>
                    <a:lnTo>
                      <a:pt x="1423169" y="187337"/>
                    </a:lnTo>
                    <a:cubicBezTo>
                      <a:pt x="1454609" y="187337"/>
                      <a:pt x="1479910" y="212824"/>
                      <a:pt x="1479910" y="244078"/>
                    </a:cubicBezTo>
                    <a:lnTo>
                      <a:pt x="1479910" y="1278620"/>
                    </a:lnTo>
                    <a:cubicBezTo>
                      <a:pt x="1479910" y="1310060"/>
                      <a:pt x="1454423" y="1335360"/>
                      <a:pt x="1423169" y="1335360"/>
                    </a:cubicBezTo>
                    <a:lnTo>
                      <a:pt x="1319175" y="1335360"/>
                    </a:lnTo>
                    <a:lnTo>
                      <a:pt x="1319175" y="1423169"/>
                    </a:lnTo>
                    <a:cubicBezTo>
                      <a:pt x="1319361" y="1454609"/>
                      <a:pt x="1293875" y="1480096"/>
                      <a:pt x="1262435" y="1480096"/>
                    </a:cubicBezTo>
                    <a:close/>
                    <a:moveTo>
                      <a:pt x="247613" y="1366614"/>
                    </a:moveTo>
                    <a:lnTo>
                      <a:pt x="1205694" y="1366614"/>
                    </a:lnTo>
                    <a:lnTo>
                      <a:pt x="1205694" y="1278806"/>
                    </a:lnTo>
                    <a:cubicBezTo>
                      <a:pt x="1205694" y="1247366"/>
                      <a:pt x="1231181" y="1222065"/>
                      <a:pt x="1262435" y="1222065"/>
                    </a:cubicBezTo>
                    <a:lnTo>
                      <a:pt x="1366428" y="1222065"/>
                    </a:lnTo>
                    <a:lnTo>
                      <a:pt x="1366428" y="301005"/>
                    </a:lnTo>
                    <a:lnTo>
                      <a:pt x="1262435" y="301005"/>
                    </a:lnTo>
                    <a:cubicBezTo>
                      <a:pt x="1230995" y="301005"/>
                      <a:pt x="1205694" y="275518"/>
                      <a:pt x="1205694" y="244264"/>
                    </a:cubicBezTo>
                    <a:lnTo>
                      <a:pt x="1205694" y="113667"/>
                    </a:lnTo>
                    <a:lnTo>
                      <a:pt x="247613" y="113667"/>
                    </a:lnTo>
                    <a:lnTo>
                      <a:pt x="247613" y="244264"/>
                    </a:lnTo>
                    <a:cubicBezTo>
                      <a:pt x="247613" y="275704"/>
                      <a:pt x="222126" y="301005"/>
                      <a:pt x="190872" y="301005"/>
                    </a:cubicBezTo>
                    <a:lnTo>
                      <a:pt x="113481" y="301005"/>
                    </a:lnTo>
                    <a:lnTo>
                      <a:pt x="113481" y="1222065"/>
                    </a:lnTo>
                    <a:lnTo>
                      <a:pt x="190872" y="1222065"/>
                    </a:lnTo>
                    <a:cubicBezTo>
                      <a:pt x="222312" y="1222065"/>
                      <a:pt x="247613" y="1247552"/>
                      <a:pt x="247613" y="1278806"/>
                    </a:cubicBezTo>
                    <a:lnTo>
                      <a:pt x="247613" y="1366614"/>
                    </a:lnTo>
                    <a:close/>
                  </a:path>
                </a:pathLst>
              </a:custGeom>
              <a:grpFill/>
              <a:ln w="1860"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44F1156E-EEE1-1737-DBB4-303FFBF3453A}"/>
                  </a:ext>
                </a:extLst>
              </p:cNvPr>
              <p:cNvSpPr/>
              <p:nvPr/>
            </p:nvSpPr>
            <p:spPr>
              <a:xfrm>
                <a:off x="5503431" y="2820432"/>
                <a:ext cx="1185322" cy="1185276"/>
              </a:xfrm>
              <a:custGeom>
                <a:avLst/>
                <a:gdLst>
                  <a:gd name="connsiteX0" fmla="*/ 56787 w 1185322"/>
                  <a:gd name="connsiteY0" fmla="*/ 1185277 h 1185276"/>
                  <a:gd name="connsiteX1" fmla="*/ 16604 w 1185322"/>
                  <a:gd name="connsiteY1" fmla="*/ 1168719 h 1185276"/>
                  <a:gd name="connsiteX2" fmla="*/ 16604 w 1185322"/>
                  <a:gd name="connsiteY2" fmla="*/ 1088352 h 1185276"/>
                  <a:gd name="connsiteX3" fmla="*/ 1088352 w 1185322"/>
                  <a:gd name="connsiteY3" fmla="*/ 16604 h 1185276"/>
                  <a:gd name="connsiteX4" fmla="*/ 1168719 w 1185322"/>
                  <a:gd name="connsiteY4" fmla="*/ 16604 h 1185276"/>
                  <a:gd name="connsiteX5" fmla="*/ 1168719 w 1185322"/>
                  <a:gd name="connsiteY5" fmla="*/ 96971 h 1185276"/>
                  <a:gd name="connsiteX6" fmla="*/ 96971 w 1185322"/>
                  <a:gd name="connsiteY6" fmla="*/ 1168719 h 1185276"/>
                  <a:gd name="connsiteX7" fmla="*/ 56787 w 1185322"/>
                  <a:gd name="connsiteY7" fmla="*/ 1185277 h 11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322" h="1185276">
                    <a:moveTo>
                      <a:pt x="56787" y="1185277"/>
                    </a:moveTo>
                    <a:cubicBezTo>
                      <a:pt x="42276" y="1185277"/>
                      <a:pt x="27766" y="1179696"/>
                      <a:pt x="16604" y="1168719"/>
                    </a:cubicBezTo>
                    <a:cubicBezTo>
                      <a:pt x="-5535" y="1146581"/>
                      <a:pt x="-5535" y="1110677"/>
                      <a:pt x="16604" y="1088352"/>
                    </a:cubicBezTo>
                    <a:lnTo>
                      <a:pt x="1088352" y="16604"/>
                    </a:lnTo>
                    <a:cubicBezTo>
                      <a:pt x="1110490" y="-5535"/>
                      <a:pt x="1146395" y="-5535"/>
                      <a:pt x="1168719" y="16604"/>
                    </a:cubicBezTo>
                    <a:cubicBezTo>
                      <a:pt x="1190858" y="38742"/>
                      <a:pt x="1190858" y="74647"/>
                      <a:pt x="1168719" y="96971"/>
                    </a:cubicBezTo>
                    <a:lnTo>
                      <a:pt x="96971" y="1168719"/>
                    </a:lnTo>
                    <a:cubicBezTo>
                      <a:pt x="85809" y="1179696"/>
                      <a:pt x="71298" y="1185277"/>
                      <a:pt x="56787" y="1185277"/>
                    </a:cubicBezTo>
                    <a:close/>
                  </a:path>
                </a:pathLst>
              </a:custGeom>
              <a:grpFill/>
              <a:ln w="1860"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8B6FD336-E993-A70F-5F28-E3D821EF9AA1}"/>
                  </a:ext>
                </a:extLst>
              </p:cNvPr>
              <p:cNvSpPr/>
              <p:nvPr/>
            </p:nvSpPr>
            <p:spPr>
              <a:xfrm>
                <a:off x="5222006" y="2565796"/>
                <a:ext cx="1747801" cy="1710779"/>
              </a:xfrm>
              <a:custGeom>
                <a:avLst/>
                <a:gdLst>
                  <a:gd name="connsiteX0" fmla="*/ 338212 w 1747801"/>
                  <a:gd name="connsiteY0" fmla="*/ 1710779 h 1710779"/>
                  <a:gd name="connsiteX1" fmla="*/ 56741 w 1747801"/>
                  <a:gd name="connsiteY1" fmla="*/ 1710779 h 1710779"/>
                  <a:gd name="connsiteX2" fmla="*/ 0 w 1747801"/>
                  <a:gd name="connsiteY2" fmla="*/ 1654039 h 1710779"/>
                  <a:gd name="connsiteX3" fmla="*/ 0 w 1747801"/>
                  <a:gd name="connsiteY3" fmla="*/ 1372567 h 1710779"/>
                  <a:gd name="connsiteX4" fmla="*/ 56741 w 1747801"/>
                  <a:gd name="connsiteY4" fmla="*/ 1315827 h 1710779"/>
                  <a:gd name="connsiteX5" fmla="*/ 338212 w 1747801"/>
                  <a:gd name="connsiteY5" fmla="*/ 1315827 h 1710779"/>
                  <a:gd name="connsiteX6" fmla="*/ 394953 w 1747801"/>
                  <a:gd name="connsiteY6" fmla="*/ 1372567 h 1710779"/>
                  <a:gd name="connsiteX7" fmla="*/ 394953 w 1747801"/>
                  <a:gd name="connsiteY7" fmla="*/ 1653853 h 1710779"/>
                  <a:gd name="connsiteX8" fmla="*/ 338212 w 1747801"/>
                  <a:gd name="connsiteY8" fmla="*/ 1710779 h 1710779"/>
                  <a:gd name="connsiteX9" fmla="*/ 113667 w 1747801"/>
                  <a:gd name="connsiteY9" fmla="*/ 1597298 h 1710779"/>
                  <a:gd name="connsiteX10" fmla="*/ 281471 w 1747801"/>
                  <a:gd name="connsiteY10" fmla="*/ 1597298 h 1710779"/>
                  <a:gd name="connsiteX11" fmla="*/ 281471 w 1747801"/>
                  <a:gd name="connsiteY11" fmla="*/ 1429494 h 1710779"/>
                  <a:gd name="connsiteX12" fmla="*/ 113667 w 1747801"/>
                  <a:gd name="connsiteY12" fmla="*/ 1429494 h 1710779"/>
                  <a:gd name="connsiteX13" fmla="*/ 113667 w 1747801"/>
                  <a:gd name="connsiteY13" fmla="*/ 1597298 h 1710779"/>
                  <a:gd name="connsiteX14" fmla="*/ 753442 w 1747801"/>
                  <a:gd name="connsiteY14" fmla="*/ 1572369 h 1710779"/>
                  <a:gd name="connsiteX15" fmla="*/ 713259 w 1747801"/>
                  <a:gd name="connsiteY15" fmla="*/ 1555812 h 1710779"/>
                  <a:gd name="connsiteX16" fmla="*/ 713259 w 1747801"/>
                  <a:gd name="connsiteY16" fmla="*/ 1475445 h 1710779"/>
                  <a:gd name="connsiteX17" fmla="*/ 1508373 w 1747801"/>
                  <a:gd name="connsiteY17" fmla="*/ 680517 h 1710779"/>
                  <a:gd name="connsiteX18" fmla="*/ 1588740 w 1747801"/>
                  <a:gd name="connsiteY18" fmla="*/ 680517 h 1710779"/>
                  <a:gd name="connsiteX19" fmla="*/ 1588740 w 1747801"/>
                  <a:gd name="connsiteY19" fmla="*/ 760884 h 1710779"/>
                  <a:gd name="connsiteX20" fmla="*/ 793626 w 1747801"/>
                  <a:gd name="connsiteY20" fmla="*/ 1555812 h 1710779"/>
                  <a:gd name="connsiteX21" fmla="*/ 753442 w 1747801"/>
                  <a:gd name="connsiteY21" fmla="*/ 1572369 h 1710779"/>
                  <a:gd name="connsiteX22" fmla="*/ 210034 w 1747801"/>
                  <a:gd name="connsiteY22" fmla="*/ 964034 h 1710779"/>
                  <a:gd name="connsiteX23" fmla="*/ 169850 w 1747801"/>
                  <a:gd name="connsiteY23" fmla="*/ 947477 h 1710779"/>
                  <a:gd name="connsiteX24" fmla="*/ 169850 w 1747801"/>
                  <a:gd name="connsiteY24" fmla="*/ 867110 h 1710779"/>
                  <a:gd name="connsiteX25" fmla="*/ 883667 w 1747801"/>
                  <a:gd name="connsiteY25" fmla="*/ 153293 h 1710779"/>
                  <a:gd name="connsiteX26" fmla="*/ 964034 w 1747801"/>
                  <a:gd name="connsiteY26" fmla="*/ 153293 h 1710779"/>
                  <a:gd name="connsiteX27" fmla="*/ 964034 w 1747801"/>
                  <a:gd name="connsiteY27" fmla="*/ 233660 h 1710779"/>
                  <a:gd name="connsiteX28" fmla="*/ 250031 w 1747801"/>
                  <a:gd name="connsiteY28" fmla="*/ 947291 h 1710779"/>
                  <a:gd name="connsiteX29" fmla="*/ 210034 w 1747801"/>
                  <a:gd name="connsiteY29" fmla="*/ 964034 h 1710779"/>
                  <a:gd name="connsiteX30" fmla="*/ 338212 w 1747801"/>
                  <a:gd name="connsiteY30" fmla="*/ 394953 h 1710779"/>
                  <a:gd name="connsiteX31" fmla="*/ 56741 w 1747801"/>
                  <a:gd name="connsiteY31" fmla="*/ 394953 h 1710779"/>
                  <a:gd name="connsiteX32" fmla="*/ 0 w 1747801"/>
                  <a:gd name="connsiteY32" fmla="*/ 338212 h 1710779"/>
                  <a:gd name="connsiteX33" fmla="*/ 0 w 1747801"/>
                  <a:gd name="connsiteY33" fmla="*/ 56741 h 1710779"/>
                  <a:gd name="connsiteX34" fmla="*/ 56741 w 1747801"/>
                  <a:gd name="connsiteY34" fmla="*/ 0 h 1710779"/>
                  <a:gd name="connsiteX35" fmla="*/ 338212 w 1747801"/>
                  <a:gd name="connsiteY35" fmla="*/ 0 h 1710779"/>
                  <a:gd name="connsiteX36" fmla="*/ 394953 w 1747801"/>
                  <a:gd name="connsiteY36" fmla="*/ 56741 h 1710779"/>
                  <a:gd name="connsiteX37" fmla="*/ 394953 w 1747801"/>
                  <a:gd name="connsiteY37" fmla="*/ 338026 h 1710779"/>
                  <a:gd name="connsiteX38" fmla="*/ 338212 w 1747801"/>
                  <a:gd name="connsiteY38" fmla="*/ 394953 h 1710779"/>
                  <a:gd name="connsiteX39" fmla="*/ 113667 w 1747801"/>
                  <a:gd name="connsiteY39" fmla="*/ 281285 h 1710779"/>
                  <a:gd name="connsiteX40" fmla="*/ 281471 w 1747801"/>
                  <a:gd name="connsiteY40" fmla="*/ 281285 h 1710779"/>
                  <a:gd name="connsiteX41" fmla="*/ 281471 w 1747801"/>
                  <a:gd name="connsiteY41" fmla="*/ 113481 h 1710779"/>
                  <a:gd name="connsiteX42" fmla="*/ 113667 w 1747801"/>
                  <a:gd name="connsiteY42" fmla="*/ 113481 h 1710779"/>
                  <a:gd name="connsiteX43" fmla="*/ 113667 w 1747801"/>
                  <a:gd name="connsiteY43" fmla="*/ 281285 h 1710779"/>
                  <a:gd name="connsiteX44" fmla="*/ 1691246 w 1747801"/>
                  <a:gd name="connsiteY44" fmla="*/ 394953 h 1710779"/>
                  <a:gd name="connsiteX45" fmla="*/ 1409774 w 1747801"/>
                  <a:gd name="connsiteY45" fmla="*/ 394953 h 1710779"/>
                  <a:gd name="connsiteX46" fmla="*/ 1353034 w 1747801"/>
                  <a:gd name="connsiteY46" fmla="*/ 338212 h 1710779"/>
                  <a:gd name="connsiteX47" fmla="*/ 1353034 w 1747801"/>
                  <a:gd name="connsiteY47" fmla="*/ 56741 h 1710779"/>
                  <a:gd name="connsiteX48" fmla="*/ 1409774 w 1747801"/>
                  <a:gd name="connsiteY48" fmla="*/ 0 h 1710779"/>
                  <a:gd name="connsiteX49" fmla="*/ 1691060 w 1747801"/>
                  <a:gd name="connsiteY49" fmla="*/ 0 h 1710779"/>
                  <a:gd name="connsiteX50" fmla="*/ 1747800 w 1747801"/>
                  <a:gd name="connsiteY50" fmla="*/ 56741 h 1710779"/>
                  <a:gd name="connsiteX51" fmla="*/ 1747800 w 1747801"/>
                  <a:gd name="connsiteY51" fmla="*/ 338026 h 1710779"/>
                  <a:gd name="connsiteX52" fmla="*/ 1691246 w 1747801"/>
                  <a:gd name="connsiteY52" fmla="*/ 394953 h 1710779"/>
                  <a:gd name="connsiteX53" fmla="*/ 1466701 w 1747801"/>
                  <a:gd name="connsiteY53" fmla="*/ 281285 h 1710779"/>
                  <a:gd name="connsiteX54" fmla="*/ 1634505 w 1747801"/>
                  <a:gd name="connsiteY54" fmla="*/ 281285 h 1710779"/>
                  <a:gd name="connsiteX55" fmla="*/ 1634505 w 1747801"/>
                  <a:gd name="connsiteY55" fmla="*/ 113481 h 1710779"/>
                  <a:gd name="connsiteX56" fmla="*/ 1466701 w 1747801"/>
                  <a:gd name="connsiteY56" fmla="*/ 113481 h 1710779"/>
                  <a:gd name="connsiteX57" fmla="*/ 1466701 w 1747801"/>
                  <a:gd name="connsiteY57" fmla="*/ 281285 h 1710779"/>
                  <a:gd name="connsiteX58" fmla="*/ 1691246 w 1747801"/>
                  <a:gd name="connsiteY58" fmla="*/ 1710779 h 1710779"/>
                  <a:gd name="connsiteX59" fmla="*/ 1409774 w 1747801"/>
                  <a:gd name="connsiteY59" fmla="*/ 1710779 h 1710779"/>
                  <a:gd name="connsiteX60" fmla="*/ 1353034 w 1747801"/>
                  <a:gd name="connsiteY60" fmla="*/ 1654039 h 1710779"/>
                  <a:gd name="connsiteX61" fmla="*/ 1353034 w 1747801"/>
                  <a:gd name="connsiteY61" fmla="*/ 1372567 h 1710779"/>
                  <a:gd name="connsiteX62" fmla="*/ 1409774 w 1747801"/>
                  <a:gd name="connsiteY62" fmla="*/ 1315827 h 1710779"/>
                  <a:gd name="connsiteX63" fmla="*/ 1691060 w 1747801"/>
                  <a:gd name="connsiteY63" fmla="*/ 1315827 h 1710779"/>
                  <a:gd name="connsiteX64" fmla="*/ 1747800 w 1747801"/>
                  <a:gd name="connsiteY64" fmla="*/ 1372567 h 1710779"/>
                  <a:gd name="connsiteX65" fmla="*/ 1747800 w 1747801"/>
                  <a:gd name="connsiteY65" fmla="*/ 1653853 h 1710779"/>
                  <a:gd name="connsiteX66" fmla="*/ 1691246 w 1747801"/>
                  <a:gd name="connsiteY66" fmla="*/ 1710779 h 1710779"/>
                  <a:gd name="connsiteX67" fmla="*/ 1466701 w 1747801"/>
                  <a:gd name="connsiteY67" fmla="*/ 1597298 h 1710779"/>
                  <a:gd name="connsiteX68" fmla="*/ 1634505 w 1747801"/>
                  <a:gd name="connsiteY68" fmla="*/ 1597298 h 1710779"/>
                  <a:gd name="connsiteX69" fmla="*/ 1634505 w 1747801"/>
                  <a:gd name="connsiteY69" fmla="*/ 1429494 h 1710779"/>
                  <a:gd name="connsiteX70" fmla="*/ 1466701 w 1747801"/>
                  <a:gd name="connsiteY70" fmla="*/ 1429494 h 1710779"/>
                  <a:gd name="connsiteX71" fmla="*/ 1466701 w 1747801"/>
                  <a:gd name="connsiteY71" fmla="*/ 1597298 h 171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47801" h="1710779">
                    <a:moveTo>
                      <a:pt x="338212" y="1710779"/>
                    </a:moveTo>
                    <a:lnTo>
                      <a:pt x="56741" y="1710779"/>
                    </a:lnTo>
                    <a:cubicBezTo>
                      <a:pt x="25301" y="1710779"/>
                      <a:pt x="0" y="1685293"/>
                      <a:pt x="0" y="1654039"/>
                    </a:cubicBezTo>
                    <a:lnTo>
                      <a:pt x="0" y="1372567"/>
                    </a:lnTo>
                    <a:cubicBezTo>
                      <a:pt x="0" y="1341128"/>
                      <a:pt x="25487" y="1315827"/>
                      <a:pt x="56741" y="1315827"/>
                    </a:cubicBezTo>
                    <a:lnTo>
                      <a:pt x="338212" y="1315827"/>
                    </a:lnTo>
                    <a:cubicBezTo>
                      <a:pt x="369652" y="1315827"/>
                      <a:pt x="394953" y="1341314"/>
                      <a:pt x="394953" y="1372567"/>
                    </a:cubicBezTo>
                    <a:lnTo>
                      <a:pt x="394953" y="1653853"/>
                    </a:lnTo>
                    <a:cubicBezTo>
                      <a:pt x="394953" y="1685479"/>
                      <a:pt x="369466" y="1710779"/>
                      <a:pt x="338212" y="1710779"/>
                    </a:cubicBezTo>
                    <a:close/>
                    <a:moveTo>
                      <a:pt x="113667" y="1597298"/>
                    </a:moveTo>
                    <a:lnTo>
                      <a:pt x="281471" y="1597298"/>
                    </a:lnTo>
                    <a:lnTo>
                      <a:pt x="281471" y="1429494"/>
                    </a:lnTo>
                    <a:lnTo>
                      <a:pt x="113667" y="1429494"/>
                    </a:lnTo>
                    <a:lnTo>
                      <a:pt x="113667" y="1597298"/>
                    </a:lnTo>
                    <a:close/>
                    <a:moveTo>
                      <a:pt x="753442" y="1572369"/>
                    </a:moveTo>
                    <a:cubicBezTo>
                      <a:pt x="738932" y="1572369"/>
                      <a:pt x="724421" y="1566788"/>
                      <a:pt x="713259" y="1555812"/>
                    </a:cubicBezTo>
                    <a:cubicBezTo>
                      <a:pt x="691121" y="1533674"/>
                      <a:pt x="691121" y="1497769"/>
                      <a:pt x="713259" y="1475445"/>
                    </a:cubicBezTo>
                    <a:lnTo>
                      <a:pt x="1508373" y="680517"/>
                    </a:lnTo>
                    <a:cubicBezTo>
                      <a:pt x="1530511" y="658378"/>
                      <a:pt x="1566416" y="658378"/>
                      <a:pt x="1588740" y="680517"/>
                    </a:cubicBezTo>
                    <a:cubicBezTo>
                      <a:pt x="1610878" y="702655"/>
                      <a:pt x="1610878" y="738560"/>
                      <a:pt x="1588740" y="760884"/>
                    </a:cubicBezTo>
                    <a:lnTo>
                      <a:pt x="793626" y="1555812"/>
                    </a:lnTo>
                    <a:cubicBezTo>
                      <a:pt x="782464" y="1566788"/>
                      <a:pt x="767953" y="1572369"/>
                      <a:pt x="753442" y="1572369"/>
                    </a:cubicBezTo>
                    <a:close/>
                    <a:moveTo>
                      <a:pt x="210034" y="964034"/>
                    </a:moveTo>
                    <a:cubicBezTo>
                      <a:pt x="195523" y="964034"/>
                      <a:pt x="181012" y="958453"/>
                      <a:pt x="169850" y="947477"/>
                    </a:cubicBezTo>
                    <a:cubicBezTo>
                      <a:pt x="147712" y="925339"/>
                      <a:pt x="147712" y="889434"/>
                      <a:pt x="169850" y="867110"/>
                    </a:cubicBezTo>
                    <a:lnTo>
                      <a:pt x="883667" y="153293"/>
                    </a:lnTo>
                    <a:cubicBezTo>
                      <a:pt x="905805" y="131155"/>
                      <a:pt x="941710" y="131155"/>
                      <a:pt x="964034" y="153293"/>
                    </a:cubicBezTo>
                    <a:cubicBezTo>
                      <a:pt x="986172" y="175431"/>
                      <a:pt x="986172" y="211336"/>
                      <a:pt x="964034" y="233660"/>
                    </a:cubicBezTo>
                    <a:lnTo>
                      <a:pt x="250031" y="947291"/>
                    </a:lnTo>
                    <a:cubicBezTo>
                      <a:pt x="239055" y="958453"/>
                      <a:pt x="224544" y="964034"/>
                      <a:pt x="210034" y="964034"/>
                    </a:cubicBezTo>
                    <a:close/>
                    <a:moveTo>
                      <a:pt x="338212" y="394953"/>
                    </a:moveTo>
                    <a:lnTo>
                      <a:pt x="56741" y="394953"/>
                    </a:lnTo>
                    <a:cubicBezTo>
                      <a:pt x="25301" y="394953"/>
                      <a:pt x="0" y="369466"/>
                      <a:pt x="0" y="338212"/>
                    </a:cubicBezTo>
                    <a:lnTo>
                      <a:pt x="0" y="56741"/>
                    </a:lnTo>
                    <a:cubicBezTo>
                      <a:pt x="0" y="25301"/>
                      <a:pt x="25487" y="0"/>
                      <a:pt x="56741" y="0"/>
                    </a:cubicBezTo>
                    <a:lnTo>
                      <a:pt x="338212" y="0"/>
                    </a:lnTo>
                    <a:cubicBezTo>
                      <a:pt x="369652" y="0"/>
                      <a:pt x="394953" y="25487"/>
                      <a:pt x="394953" y="56741"/>
                    </a:cubicBezTo>
                    <a:lnTo>
                      <a:pt x="394953" y="338026"/>
                    </a:lnTo>
                    <a:cubicBezTo>
                      <a:pt x="394953" y="369466"/>
                      <a:pt x="369466" y="394953"/>
                      <a:pt x="338212" y="394953"/>
                    </a:cubicBezTo>
                    <a:close/>
                    <a:moveTo>
                      <a:pt x="113667" y="281285"/>
                    </a:moveTo>
                    <a:lnTo>
                      <a:pt x="281471" y="281285"/>
                    </a:lnTo>
                    <a:lnTo>
                      <a:pt x="281471" y="113481"/>
                    </a:lnTo>
                    <a:lnTo>
                      <a:pt x="113667" y="113481"/>
                    </a:lnTo>
                    <a:lnTo>
                      <a:pt x="113667" y="281285"/>
                    </a:lnTo>
                    <a:close/>
                    <a:moveTo>
                      <a:pt x="1691246" y="394953"/>
                    </a:moveTo>
                    <a:lnTo>
                      <a:pt x="1409774" y="394953"/>
                    </a:lnTo>
                    <a:cubicBezTo>
                      <a:pt x="1378334" y="394953"/>
                      <a:pt x="1353034" y="369466"/>
                      <a:pt x="1353034" y="338212"/>
                    </a:cubicBezTo>
                    <a:lnTo>
                      <a:pt x="1353034" y="56741"/>
                    </a:lnTo>
                    <a:cubicBezTo>
                      <a:pt x="1353034" y="25301"/>
                      <a:pt x="1378521" y="0"/>
                      <a:pt x="1409774" y="0"/>
                    </a:cubicBezTo>
                    <a:lnTo>
                      <a:pt x="1691060" y="0"/>
                    </a:lnTo>
                    <a:cubicBezTo>
                      <a:pt x="1722500" y="0"/>
                      <a:pt x="1747800" y="25487"/>
                      <a:pt x="1747800" y="56741"/>
                    </a:cubicBezTo>
                    <a:lnTo>
                      <a:pt x="1747800" y="338026"/>
                    </a:lnTo>
                    <a:cubicBezTo>
                      <a:pt x="1747986" y="369466"/>
                      <a:pt x="1722500" y="394953"/>
                      <a:pt x="1691246" y="394953"/>
                    </a:cubicBezTo>
                    <a:close/>
                    <a:moveTo>
                      <a:pt x="1466701" y="281285"/>
                    </a:moveTo>
                    <a:lnTo>
                      <a:pt x="1634505" y="281285"/>
                    </a:lnTo>
                    <a:lnTo>
                      <a:pt x="1634505" y="113481"/>
                    </a:lnTo>
                    <a:lnTo>
                      <a:pt x="1466701" y="113481"/>
                    </a:lnTo>
                    <a:lnTo>
                      <a:pt x="1466701" y="281285"/>
                    </a:lnTo>
                    <a:close/>
                    <a:moveTo>
                      <a:pt x="1691246" y="1710779"/>
                    </a:moveTo>
                    <a:lnTo>
                      <a:pt x="1409774" y="1710779"/>
                    </a:lnTo>
                    <a:cubicBezTo>
                      <a:pt x="1378334" y="1710779"/>
                      <a:pt x="1353034" y="1685293"/>
                      <a:pt x="1353034" y="1654039"/>
                    </a:cubicBezTo>
                    <a:lnTo>
                      <a:pt x="1353034" y="1372567"/>
                    </a:lnTo>
                    <a:cubicBezTo>
                      <a:pt x="1353034" y="1341128"/>
                      <a:pt x="1378521" y="1315827"/>
                      <a:pt x="1409774" y="1315827"/>
                    </a:cubicBezTo>
                    <a:lnTo>
                      <a:pt x="1691060" y="1315827"/>
                    </a:lnTo>
                    <a:cubicBezTo>
                      <a:pt x="1722500" y="1315827"/>
                      <a:pt x="1747800" y="1341314"/>
                      <a:pt x="1747800" y="1372567"/>
                    </a:cubicBezTo>
                    <a:lnTo>
                      <a:pt x="1747800" y="1653853"/>
                    </a:lnTo>
                    <a:cubicBezTo>
                      <a:pt x="1747986" y="1685479"/>
                      <a:pt x="1722500" y="1710779"/>
                      <a:pt x="1691246" y="1710779"/>
                    </a:cubicBezTo>
                    <a:close/>
                    <a:moveTo>
                      <a:pt x="1466701" y="1597298"/>
                    </a:moveTo>
                    <a:lnTo>
                      <a:pt x="1634505" y="1597298"/>
                    </a:lnTo>
                    <a:lnTo>
                      <a:pt x="1634505" y="1429494"/>
                    </a:lnTo>
                    <a:lnTo>
                      <a:pt x="1466701" y="1429494"/>
                    </a:lnTo>
                    <a:lnTo>
                      <a:pt x="1466701" y="1597298"/>
                    </a:lnTo>
                    <a:close/>
                  </a:path>
                </a:pathLst>
              </a:custGeom>
              <a:solidFill>
                <a:schemeClr val="accent1"/>
              </a:solidFill>
              <a:ln w="1860" cap="flat">
                <a:noFill/>
                <a:prstDash val="solid"/>
                <a:miter/>
              </a:ln>
            </p:spPr>
            <p:txBody>
              <a:bodyPr rtlCol="0" anchor="ctr"/>
              <a:lstStyle/>
              <a:p>
                <a:endParaRPr lang="zh-CN" altLang="en-US"/>
              </a:p>
            </p:txBody>
          </p:sp>
        </p:grpSp>
      </p:grpSp>
      <p:pic>
        <p:nvPicPr>
          <p:cNvPr id="3" name="图片 2">
            <a:extLst>
              <a:ext uri="{FF2B5EF4-FFF2-40B4-BE49-F238E27FC236}">
                <a16:creationId xmlns:a16="http://schemas.microsoft.com/office/drawing/2014/main" id="{195932FF-6C42-F412-9581-CFB912F8AC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3249"/>
          <a:stretch/>
        </p:blipFill>
        <p:spPr>
          <a:xfrm>
            <a:off x="8483600" y="298274"/>
            <a:ext cx="1815869" cy="400064"/>
          </a:xfrm>
          <a:prstGeom prst="rect">
            <a:avLst/>
          </a:prstGeom>
        </p:spPr>
      </p:pic>
      <p:sp>
        <p:nvSpPr>
          <p:cNvPr id="8" name="标题 7">
            <a:extLst>
              <a:ext uri="{FF2B5EF4-FFF2-40B4-BE49-F238E27FC236}">
                <a16:creationId xmlns:a16="http://schemas.microsoft.com/office/drawing/2014/main" id="{549CA1F8-7BDB-88BC-1937-F83B09C5FFFD}"/>
              </a:ext>
            </a:extLst>
          </p:cNvPr>
          <p:cNvSpPr>
            <a:spLocks noGrp="1"/>
          </p:cNvSpPr>
          <p:nvPr>
            <p:ph type="ctrTitle"/>
          </p:nvPr>
        </p:nvSpPr>
        <p:spPr/>
        <p:txBody>
          <a:bodyPr/>
          <a:lstStyle/>
          <a:p>
            <a:r>
              <a:rPr lang="zh-CN" altLang="en-US">
                <a:sym typeface="+mn-lt"/>
              </a:rPr>
              <a:t>百济神州生物岛创新中心</a:t>
            </a:r>
            <a:endParaRPr lang="zh-CN" altLang="en-US"/>
          </a:p>
        </p:txBody>
      </p:sp>
    </p:spTree>
    <p:extLst>
      <p:ext uri="{BB962C8B-B14F-4D97-AF65-F5344CB8AC3E}">
        <p14:creationId xmlns:p14="http://schemas.microsoft.com/office/powerpoint/2010/main" val="45589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05DB16-5703-C1B5-8DAE-5F66D2CD0753}"/>
              </a:ext>
            </a:extLst>
          </p:cNvPr>
          <p:cNvSpPr>
            <a:spLocks noGrp="1"/>
          </p:cNvSpPr>
          <p:nvPr>
            <p:ph type="ctrTitle"/>
          </p:nvPr>
        </p:nvSpPr>
        <p:spPr>
          <a:xfrm>
            <a:off x="430837" y="155058"/>
            <a:ext cx="6740526" cy="725482"/>
          </a:xfrm>
        </p:spPr>
        <p:txBody>
          <a:bodyPr/>
          <a:lstStyle/>
          <a:p>
            <a:r>
              <a:rPr lang="zh-CN" altLang="en-US"/>
              <a:t>新一代生物医药孵化器</a:t>
            </a:r>
          </a:p>
        </p:txBody>
      </p:sp>
      <p:cxnSp>
        <p:nvCxnSpPr>
          <p:cNvPr id="47" name="直接连接符 46">
            <a:extLst>
              <a:ext uri="{FF2B5EF4-FFF2-40B4-BE49-F238E27FC236}">
                <a16:creationId xmlns:a16="http://schemas.microsoft.com/office/drawing/2014/main" id="{521BA340-F0B4-17A7-2871-EF2D5A18DD61}"/>
              </a:ext>
            </a:extLst>
          </p:cNvPr>
          <p:cNvCxnSpPr>
            <a:cxnSpLocks/>
            <a:stCxn id="64" idx="5"/>
            <a:endCxn id="60" idx="1"/>
          </p:cNvCxnSpPr>
          <p:nvPr/>
        </p:nvCxnSpPr>
        <p:spPr>
          <a:xfrm>
            <a:off x="4258228" y="2897994"/>
            <a:ext cx="4030139" cy="2172333"/>
          </a:xfrm>
          <a:prstGeom prst="line">
            <a:avLst/>
          </a:prstGeom>
          <a:noFill/>
          <a:ln w="15875" cap="flat" cmpd="sng" algn="ctr">
            <a:solidFill>
              <a:schemeClr val="accent1">
                <a:alpha val="31000"/>
              </a:schemeClr>
            </a:solidFill>
            <a:prstDash val="sysDash"/>
            <a:miter lim="800000"/>
          </a:ln>
          <a:effectLst/>
        </p:spPr>
      </p:cxnSp>
      <p:cxnSp>
        <p:nvCxnSpPr>
          <p:cNvPr id="48" name="直接连接符 47">
            <a:extLst>
              <a:ext uri="{FF2B5EF4-FFF2-40B4-BE49-F238E27FC236}">
                <a16:creationId xmlns:a16="http://schemas.microsoft.com/office/drawing/2014/main" id="{E4476516-5287-AF60-7A29-4FFAAB03885F}"/>
              </a:ext>
            </a:extLst>
          </p:cNvPr>
          <p:cNvCxnSpPr>
            <a:cxnSpLocks/>
            <a:stCxn id="54" idx="3"/>
            <a:endCxn id="62" idx="7"/>
          </p:cNvCxnSpPr>
          <p:nvPr/>
        </p:nvCxnSpPr>
        <p:spPr>
          <a:xfrm flipH="1">
            <a:off x="4258228" y="2898961"/>
            <a:ext cx="4030980" cy="2171366"/>
          </a:xfrm>
          <a:prstGeom prst="line">
            <a:avLst/>
          </a:prstGeom>
          <a:noFill/>
          <a:ln w="15875" cap="flat" cmpd="sng" algn="ctr">
            <a:solidFill>
              <a:schemeClr val="accent1">
                <a:alpha val="31000"/>
              </a:schemeClr>
            </a:solidFill>
            <a:prstDash val="sysDash"/>
            <a:miter lim="800000"/>
          </a:ln>
          <a:effectLst/>
        </p:spPr>
      </p:cxnSp>
      <p:sp>
        <p:nvSpPr>
          <p:cNvPr id="49" name="椭圆 48">
            <a:extLst>
              <a:ext uri="{FF2B5EF4-FFF2-40B4-BE49-F238E27FC236}">
                <a16:creationId xmlns:a16="http://schemas.microsoft.com/office/drawing/2014/main" id="{338CE9C2-58E4-1B88-B613-5B9C42CA39C6}"/>
              </a:ext>
            </a:extLst>
          </p:cNvPr>
          <p:cNvSpPr/>
          <p:nvPr/>
        </p:nvSpPr>
        <p:spPr>
          <a:xfrm>
            <a:off x="4615272" y="2295470"/>
            <a:ext cx="3319222" cy="3319222"/>
          </a:xfrm>
          <a:prstGeom prst="ellipse">
            <a:avLst/>
          </a:prstGeom>
          <a:solidFill>
            <a:sysClr val="window" lastClr="FFFFFF"/>
          </a:solidFill>
          <a:ln w="12700" cap="flat" cmpd="sng" algn="ctr">
            <a:noFill/>
            <a:prstDash val="solid"/>
            <a:miter lim="800000"/>
          </a:ln>
          <a:effectLst/>
        </p:spPr>
        <p:txBody>
          <a:bodyPr rtlCol="0" anchor="ctr"/>
          <a:lstStyle/>
          <a:p>
            <a:pPr algn="ctr">
              <a:defRPr/>
            </a:pPr>
            <a:endParaRPr lang="zh-CN" altLang="en-US" kern="0">
              <a:solidFill>
                <a:prstClr val="white"/>
              </a:solidFill>
              <a:cs typeface="+mn-ea"/>
              <a:sym typeface="+mn-lt"/>
            </a:endParaRPr>
          </a:p>
        </p:txBody>
      </p:sp>
      <p:sp>
        <p:nvSpPr>
          <p:cNvPr id="50" name="文本框 49">
            <a:extLst>
              <a:ext uri="{FF2B5EF4-FFF2-40B4-BE49-F238E27FC236}">
                <a16:creationId xmlns:a16="http://schemas.microsoft.com/office/drawing/2014/main" id="{E08D4AFC-11A7-ABA3-75F7-3F12352B16E6}"/>
              </a:ext>
            </a:extLst>
          </p:cNvPr>
          <p:cNvSpPr txBox="1"/>
          <p:nvPr/>
        </p:nvSpPr>
        <p:spPr>
          <a:xfrm>
            <a:off x="4898546" y="2578743"/>
            <a:ext cx="2752675" cy="2752675"/>
          </a:xfrm>
          <a:prstGeom prst="rect">
            <a:avLst/>
          </a:prstGeom>
          <a:noFill/>
          <a:scene3d>
            <a:camera prst="orthographicFront"/>
            <a:lightRig rig="threePt" dir="t"/>
          </a:scene3d>
        </p:spPr>
        <p:txBody>
          <a:bodyPr wrap="square" rtlCol="0">
            <a:prstTxWarp prst="textCircle">
              <a:avLst>
                <a:gd name="adj" fmla="val 10825788"/>
              </a:avLst>
            </a:prstTxWarp>
            <a:spAutoFit/>
          </a:bodyPr>
          <a:lstStyle/>
          <a:p>
            <a:pPr>
              <a:defRPr/>
            </a:pPr>
            <a:r>
              <a:rPr lang="en-US" altLang="zh-CN" spc="200">
                <a:gradFill>
                  <a:gsLst>
                    <a:gs pos="2000">
                      <a:srgbClr val="BFBFBF">
                        <a:alpha val="0"/>
                      </a:srgbClr>
                    </a:gs>
                    <a:gs pos="100000">
                      <a:srgbClr val="BFBFBF"/>
                    </a:gs>
                  </a:gsLst>
                  <a:lin ang="5400000" scaled="1"/>
                </a:gradFill>
                <a:cs typeface="+mn-ea"/>
                <a:sym typeface="+mn-lt"/>
              </a:rPr>
              <a:t>|||||||||||||||||||||||||||||||||||||||||||||||||||||||||||||||||||||||||||||||||||||||||||||||||||||||||||||||||||||||||||||||||||||||||||||||||||||||||||||||||||||||||||||||||||||||||||||||||||</a:t>
            </a:r>
            <a:endParaRPr lang="zh-CN" altLang="en-US" spc="200">
              <a:gradFill>
                <a:gsLst>
                  <a:gs pos="2000">
                    <a:srgbClr val="BFBFBF">
                      <a:alpha val="0"/>
                    </a:srgbClr>
                  </a:gs>
                  <a:gs pos="100000">
                    <a:srgbClr val="BFBFBF"/>
                  </a:gs>
                </a:gsLst>
                <a:lin ang="5400000" scaled="1"/>
              </a:gradFill>
              <a:cs typeface="+mn-ea"/>
              <a:sym typeface="+mn-lt"/>
            </a:endParaRPr>
          </a:p>
        </p:txBody>
      </p:sp>
      <p:sp>
        <p:nvSpPr>
          <p:cNvPr id="52" name="椭圆 51">
            <a:extLst>
              <a:ext uri="{FF2B5EF4-FFF2-40B4-BE49-F238E27FC236}">
                <a16:creationId xmlns:a16="http://schemas.microsoft.com/office/drawing/2014/main" id="{CA7B3AFB-7EAE-93D3-1291-5236E32CA5CA}"/>
              </a:ext>
            </a:extLst>
          </p:cNvPr>
          <p:cNvSpPr/>
          <p:nvPr/>
        </p:nvSpPr>
        <p:spPr>
          <a:xfrm>
            <a:off x="5157050" y="2837249"/>
            <a:ext cx="2235664" cy="2235664"/>
          </a:xfrm>
          <a:prstGeom prst="ellipse">
            <a:avLst/>
          </a:prstGeom>
          <a:gradFill>
            <a:gsLst>
              <a:gs pos="22000">
                <a:srgbClr val="005EB4"/>
              </a:gs>
              <a:gs pos="100000">
                <a:schemeClr val="accent1"/>
              </a:gs>
            </a:gsLst>
            <a:lin ang="2700000" scaled="1"/>
          </a:gradFill>
          <a:ln w="12700" cap="flat" cmpd="sng" algn="ctr">
            <a:noFill/>
            <a:prstDash val="solid"/>
            <a:miter lim="800000"/>
          </a:ln>
          <a:effectLst>
            <a:outerShdw blurRad="317500" dist="114300" dir="5400000" sx="97000" sy="97000" algn="t" rotWithShape="0">
              <a:srgbClr val="006EFF">
                <a:lumMod val="75000"/>
                <a:alpha val="22000"/>
              </a:srgbClr>
            </a:outerShdw>
          </a:effectLst>
        </p:spPr>
        <p:txBody>
          <a:bodyPr rtlCol="0" anchor="ctr"/>
          <a:lstStyle/>
          <a:p>
            <a:pPr algn="ctr">
              <a:defRPr/>
            </a:pPr>
            <a:endParaRPr lang="zh-CN" altLang="en-US" kern="0">
              <a:solidFill>
                <a:prstClr val="white"/>
              </a:solidFill>
              <a:cs typeface="+mn-ea"/>
              <a:sym typeface="+mn-lt"/>
            </a:endParaRPr>
          </a:p>
        </p:txBody>
      </p:sp>
      <p:pic>
        <p:nvPicPr>
          <p:cNvPr id="53" name="Graphic 12" descr="Rocket with solid fill">
            <a:extLst>
              <a:ext uri="{FF2B5EF4-FFF2-40B4-BE49-F238E27FC236}">
                <a16:creationId xmlns:a16="http://schemas.microsoft.com/office/drawing/2014/main" id="{E3480A58-A867-42B0-8589-8C83728EE2B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81227" y="3157633"/>
            <a:ext cx="787310" cy="801525"/>
          </a:xfrm>
          <a:prstGeom prst="rect">
            <a:avLst/>
          </a:prstGeom>
        </p:spPr>
      </p:pic>
      <p:sp>
        <p:nvSpPr>
          <p:cNvPr id="54" name="椭圆 53">
            <a:extLst>
              <a:ext uri="{FF2B5EF4-FFF2-40B4-BE49-F238E27FC236}">
                <a16:creationId xmlns:a16="http://schemas.microsoft.com/office/drawing/2014/main" id="{6BC49EBC-8B80-302C-6931-9F0EDF55A68C}"/>
              </a:ext>
            </a:extLst>
          </p:cNvPr>
          <p:cNvSpPr/>
          <p:nvPr/>
        </p:nvSpPr>
        <p:spPr>
          <a:xfrm>
            <a:off x="8165113" y="2175685"/>
            <a:ext cx="847373" cy="847370"/>
          </a:xfrm>
          <a:prstGeom prst="ellipse">
            <a:avLst/>
          </a:prstGeom>
          <a:gradFill>
            <a:gsLst>
              <a:gs pos="22000">
                <a:srgbClr val="005EB4"/>
              </a:gs>
              <a:gs pos="100000">
                <a:schemeClr val="accent1"/>
              </a:gs>
            </a:gsLst>
            <a:lin ang="2700000" scaled="1"/>
          </a:gradFill>
          <a:ln w="12700" cap="flat" cmpd="sng" algn="ctr">
            <a:noFill/>
            <a:prstDash val="solid"/>
            <a:miter lim="800000"/>
          </a:ln>
          <a:effectLst>
            <a:outerShdw blurRad="317500" dist="114300" dir="5400000" sx="97000" sy="97000" algn="t" rotWithShape="0">
              <a:srgbClr val="006EFF">
                <a:lumMod val="75000"/>
                <a:alpha val="22000"/>
              </a:srgbClr>
            </a:outerShdw>
          </a:effectLst>
        </p:spPr>
        <p:txBody>
          <a:bodyPr rtlCol="0" anchor="ctr"/>
          <a:lstStyle/>
          <a:p>
            <a:pPr algn="ctr"/>
            <a:endParaRPr lang="zh-CN" altLang="en-US" kern="0">
              <a:solidFill>
                <a:prstClr val="white"/>
              </a:solidFill>
              <a:cs typeface="+mn-ea"/>
              <a:sym typeface="+mn-lt"/>
            </a:endParaRPr>
          </a:p>
        </p:txBody>
      </p:sp>
      <p:grpSp>
        <p:nvGrpSpPr>
          <p:cNvPr id="55" name="Group 13">
            <a:extLst>
              <a:ext uri="{FF2B5EF4-FFF2-40B4-BE49-F238E27FC236}">
                <a16:creationId xmlns:a16="http://schemas.microsoft.com/office/drawing/2014/main" id="{8A1AAFAE-486C-DA96-7984-15ECC0B07586}"/>
              </a:ext>
            </a:extLst>
          </p:cNvPr>
          <p:cNvGrpSpPr/>
          <p:nvPr/>
        </p:nvGrpSpPr>
        <p:grpSpPr>
          <a:xfrm>
            <a:off x="8229529" y="2347641"/>
            <a:ext cx="715811" cy="502896"/>
            <a:chOff x="1675682" y="3191629"/>
            <a:chExt cx="1072772" cy="734855"/>
          </a:xfrm>
        </p:grpSpPr>
        <p:pic>
          <p:nvPicPr>
            <p:cNvPr id="56" name="Graphic 14" descr="Scientist male with solid fill">
              <a:extLst>
                <a:ext uri="{FF2B5EF4-FFF2-40B4-BE49-F238E27FC236}">
                  <a16:creationId xmlns:a16="http://schemas.microsoft.com/office/drawing/2014/main" id="{82973094-90DC-B202-D5F0-AE01F1FA7A8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89766" y="3464792"/>
              <a:ext cx="358688" cy="358688"/>
            </a:xfrm>
            <a:prstGeom prst="rect">
              <a:avLst/>
            </a:prstGeom>
          </p:spPr>
        </p:pic>
        <p:pic>
          <p:nvPicPr>
            <p:cNvPr id="57" name="Graphic 15" descr="Head with gears with solid fill">
              <a:extLst>
                <a:ext uri="{FF2B5EF4-FFF2-40B4-BE49-F238E27FC236}">
                  <a16:creationId xmlns:a16="http://schemas.microsoft.com/office/drawing/2014/main" id="{27EC604C-33D4-548C-DF70-F1CF26BD4CD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13451" y="3191629"/>
              <a:ext cx="401084" cy="401084"/>
            </a:xfrm>
            <a:prstGeom prst="rect">
              <a:avLst/>
            </a:prstGeom>
          </p:spPr>
        </p:pic>
        <p:pic>
          <p:nvPicPr>
            <p:cNvPr id="58" name="Graphic 16" descr="Route (Two Pins With A Path) with solid fill">
              <a:extLst>
                <a:ext uri="{FF2B5EF4-FFF2-40B4-BE49-F238E27FC236}">
                  <a16:creationId xmlns:a16="http://schemas.microsoft.com/office/drawing/2014/main" id="{E971E3F6-DB86-BD19-4F9F-87832244361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675682" y="3287890"/>
              <a:ext cx="868639" cy="638594"/>
            </a:xfrm>
            <a:prstGeom prst="rect">
              <a:avLst/>
            </a:prstGeom>
          </p:spPr>
        </p:pic>
      </p:grpSp>
      <p:sp>
        <p:nvSpPr>
          <p:cNvPr id="60" name="椭圆 59">
            <a:extLst>
              <a:ext uri="{FF2B5EF4-FFF2-40B4-BE49-F238E27FC236}">
                <a16:creationId xmlns:a16="http://schemas.microsoft.com/office/drawing/2014/main" id="{3B68187B-BB85-0113-02A6-C7B97B5C20DB}"/>
              </a:ext>
            </a:extLst>
          </p:cNvPr>
          <p:cNvSpPr/>
          <p:nvPr/>
        </p:nvSpPr>
        <p:spPr>
          <a:xfrm>
            <a:off x="8164672" y="4946632"/>
            <a:ext cx="844643" cy="844640"/>
          </a:xfrm>
          <a:prstGeom prst="ellipse">
            <a:avLst/>
          </a:prstGeom>
          <a:gradFill>
            <a:gsLst>
              <a:gs pos="22000">
                <a:srgbClr val="005EB4"/>
              </a:gs>
              <a:gs pos="100000">
                <a:schemeClr val="accent1"/>
              </a:gs>
            </a:gsLst>
            <a:lin ang="2700000" scaled="1"/>
          </a:gradFill>
          <a:ln w="12700" cap="flat" cmpd="sng" algn="ctr">
            <a:noFill/>
            <a:prstDash val="solid"/>
            <a:miter lim="800000"/>
          </a:ln>
          <a:effectLst>
            <a:outerShdw blurRad="317500" dist="114300" dir="5400000" sx="97000" sy="97000" algn="t" rotWithShape="0">
              <a:srgbClr val="006EFF">
                <a:lumMod val="75000"/>
                <a:alpha val="22000"/>
              </a:srgbClr>
            </a:outerShdw>
          </a:effectLst>
        </p:spPr>
        <p:txBody>
          <a:bodyPr rtlCol="0" anchor="ctr"/>
          <a:lstStyle/>
          <a:p>
            <a:pPr algn="ctr"/>
            <a:endParaRPr lang="zh-CN" altLang="en-US" kern="0">
              <a:solidFill>
                <a:prstClr val="white"/>
              </a:solidFill>
              <a:cs typeface="+mn-ea"/>
              <a:sym typeface="+mn-lt"/>
            </a:endParaRPr>
          </a:p>
        </p:txBody>
      </p:sp>
      <p:sp>
        <p:nvSpPr>
          <p:cNvPr id="61" name="Freeform 15">
            <a:extLst>
              <a:ext uri="{FF2B5EF4-FFF2-40B4-BE49-F238E27FC236}">
                <a16:creationId xmlns:a16="http://schemas.microsoft.com/office/drawing/2014/main" id="{690611B4-5FB0-DC04-24B7-98D1198EB44C}"/>
              </a:ext>
            </a:extLst>
          </p:cNvPr>
          <p:cNvSpPr>
            <a:spLocks noChangeAspect="1" noEditPoints="1"/>
          </p:cNvSpPr>
          <p:nvPr/>
        </p:nvSpPr>
        <p:spPr bwMode="auto">
          <a:xfrm>
            <a:off x="8323205" y="5117510"/>
            <a:ext cx="485485" cy="441750"/>
          </a:xfrm>
          <a:custGeom>
            <a:avLst/>
            <a:gdLst>
              <a:gd name="T0" fmla="*/ 335 w 988"/>
              <a:gd name="T1" fmla="*/ 211 h 899"/>
              <a:gd name="T2" fmla="*/ 487 w 988"/>
              <a:gd name="T3" fmla="*/ 48 h 899"/>
              <a:gd name="T4" fmla="*/ 988 w 988"/>
              <a:gd name="T5" fmla="*/ 822 h 899"/>
              <a:gd name="T6" fmla="*/ 565 w 988"/>
              <a:gd name="T7" fmla="*/ 115 h 899"/>
              <a:gd name="T8" fmla="*/ 302 w 988"/>
              <a:gd name="T9" fmla="*/ 899 h 899"/>
              <a:gd name="T10" fmla="*/ 100 w 988"/>
              <a:gd name="T11" fmla="*/ 899 h 899"/>
              <a:gd name="T12" fmla="*/ 659 w 988"/>
              <a:gd name="T13" fmla="*/ 305 h 899"/>
              <a:gd name="T14" fmla="*/ 696 w 988"/>
              <a:gd name="T15" fmla="*/ 240 h 899"/>
              <a:gd name="T16" fmla="*/ 659 w 988"/>
              <a:gd name="T17" fmla="*/ 140 h 899"/>
              <a:gd name="T18" fmla="*/ 696 w 988"/>
              <a:gd name="T19" fmla="*/ 194 h 899"/>
              <a:gd name="T20" fmla="*/ 659 w 988"/>
              <a:gd name="T21" fmla="*/ 140 h 899"/>
              <a:gd name="T22" fmla="*/ 677 w 988"/>
              <a:gd name="T23" fmla="*/ 409 h 899"/>
              <a:gd name="T24" fmla="*/ 677 w 988"/>
              <a:gd name="T25" fmla="*/ 349 h 899"/>
              <a:gd name="T26" fmla="*/ 659 w 988"/>
              <a:gd name="T27" fmla="*/ 514 h 899"/>
              <a:gd name="T28" fmla="*/ 696 w 988"/>
              <a:gd name="T29" fmla="*/ 453 h 899"/>
              <a:gd name="T30" fmla="*/ 659 w 988"/>
              <a:gd name="T31" fmla="*/ 559 h 899"/>
              <a:gd name="T32" fmla="*/ 696 w 988"/>
              <a:gd name="T33" fmla="*/ 618 h 899"/>
              <a:gd name="T34" fmla="*/ 659 w 988"/>
              <a:gd name="T35" fmla="*/ 559 h 899"/>
              <a:gd name="T36" fmla="*/ 611 w 988"/>
              <a:gd name="T37" fmla="*/ 309 h 899"/>
              <a:gd name="T38" fmla="*/ 611 w 988"/>
              <a:gd name="T39" fmla="*/ 251 h 899"/>
              <a:gd name="T40" fmla="*/ 592 w 988"/>
              <a:gd name="T41" fmla="*/ 207 h 899"/>
              <a:gd name="T42" fmla="*/ 629 w 988"/>
              <a:gd name="T43" fmla="*/ 144 h 899"/>
              <a:gd name="T44" fmla="*/ 592 w 988"/>
              <a:gd name="T45" fmla="*/ 355 h 899"/>
              <a:gd name="T46" fmla="*/ 629 w 988"/>
              <a:gd name="T47" fmla="*/ 411 h 899"/>
              <a:gd name="T48" fmla="*/ 592 w 988"/>
              <a:gd name="T49" fmla="*/ 355 h 899"/>
              <a:gd name="T50" fmla="*/ 611 w 988"/>
              <a:gd name="T51" fmla="*/ 518 h 899"/>
              <a:gd name="T52" fmla="*/ 611 w 988"/>
              <a:gd name="T53" fmla="*/ 457 h 899"/>
              <a:gd name="T54" fmla="*/ 592 w 988"/>
              <a:gd name="T55" fmla="*/ 622 h 899"/>
              <a:gd name="T56" fmla="*/ 629 w 988"/>
              <a:gd name="T57" fmla="*/ 561 h 899"/>
              <a:gd name="T58" fmla="*/ 659 w 988"/>
              <a:gd name="T59" fmla="*/ 666 h 899"/>
              <a:gd name="T60" fmla="*/ 696 w 988"/>
              <a:gd name="T61" fmla="*/ 726 h 899"/>
              <a:gd name="T62" fmla="*/ 659 w 988"/>
              <a:gd name="T63" fmla="*/ 666 h 899"/>
              <a:gd name="T64" fmla="*/ 611 w 988"/>
              <a:gd name="T65" fmla="*/ 726 h 899"/>
              <a:gd name="T66" fmla="*/ 611 w 988"/>
              <a:gd name="T67" fmla="*/ 666 h 899"/>
              <a:gd name="T68" fmla="*/ 164 w 988"/>
              <a:gd name="T69" fmla="*/ 509 h 899"/>
              <a:gd name="T70" fmla="*/ 202 w 988"/>
              <a:gd name="T71" fmla="*/ 447 h 899"/>
              <a:gd name="T72" fmla="*/ 231 w 988"/>
              <a:gd name="T73" fmla="*/ 445 h 899"/>
              <a:gd name="T74" fmla="*/ 269 w 988"/>
              <a:gd name="T75" fmla="*/ 501 h 899"/>
              <a:gd name="T76" fmla="*/ 231 w 988"/>
              <a:gd name="T77" fmla="*/ 445 h 899"/>
              <a:gd name="T78" fmla="*/ 250 w 988"/>
              <a:gd name="T79" fmla="*/ 397 h 899"/>
              <a:gd name="T80" fmla="*/ 250 w 988"/>
              <a:gd name="T81" fmla="*/ 336 h 899"/>
              <a:gd name="T82" fmla="*/ 231 w 988"/>
              <a:gd name="T83" fmla="*/ 609 h 899"/>
              <a:gd name="T84" fmla="*/ 269 w 988"/>
              <a:gd name="T85" fmla="*/ 547 h 899"/>
              <a:gd name="T86" fmla="*/ 231 w 988"/>
              <a:gd name="T87" fmla="*/ 655 h 899"/>
              <a:gd name="T88" fmla="*/ 269 w 988"/>
              <a:gd name="T89" fmla="*/ 714 h 899"/>
              <a:gd name="T90" fmla="*/ 231 w 988"/>
              <a:gd name="T91" fmla="*/ 655 h 899"/>
              <a:gd name="T92" fmla="*/ 250 w 988"/>
              <a:gd name="T93" fmla="*/ 820 h 899"/>
              <a:gd name="T94" fmla="*/ 250 w 988"/>
              <a:gd name="T95" fmla="*/ 760 h 899"/>
              <a:gd name="T96" fmla="*/ 164 w 988"/>
              <a:gd name="T97" fmla="*/ 405 h 899"/>
              <a:gd name="T98" fmla="*/ 202 w 988"/>
              <a:gd name="T99" fmla="*/ 342 h 899"/>
              <a:gd name="T100" fmla="*/ 164 w 988"/>
              <a:gd name="T101" fmla="*/ 553 h 899"/>
              <a:gd name="T102" fmla="*/ 202 w 988"/>
              <a:gd name="T103" fmla="*/ 612 h 899"/>
              <a:gd name="T104" fmla="*/ 164 w 988"/>
              <a:gd name="T105" fmla="*/ 553 h 899"/>
              <a:gd name="T106" fmla="*/ 183 w 988"/>
              <a:gd name="T107" fmla="*/ 716 h 899"/>
              <a:gd name="T108" fmla="*/ 183 w 988"/>
              <a:gd name="T109" fmla="*/ 657 h 899"/>
              <a:gd name="T110" fmla="*/ 164 w 988"/>
              <a:gd name="T111" fmla="*/ 820 h 899"/>
              <a:gd name="T112" fmla="*/ 202 w 988"/>
              <a:gd name="T113" fmla="*/ 76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8" h="899">
                <a:moveTo>
                  <a:pt x="0" y="822"/>
                </a:moveTo>
                <a:lnTo>
                  <a:pt x="60" y="822"/>
                </a:lnTo>
                <a:lnTo>
                  <a:pt x="60" y="286"/>
                </a:lnTo>
                <a:lnTo>
                  <a:pt x="60" y="253"/>
                </a:lnTo>
                <a:lnTo>
                  <a:pt x="93" y="249"/>
                </a:lnTo>
                <a:lnTo>
                  <a:pt x="335" y="211"/>
                </a:lnTo>
                <a:lnTo>
                  <a:pt x="379" y="205"/>
                </a:lnTo>
                <a:lnTo>
                  <a:pt x="429" y="222"/>
                </a:lnTo>
                <a:lnTo>
                  <a:pt x="471" y="555"/>
                </a:lnTo>
                <a:lnTo>
                  <a:pt x="487" y="570"/>
                </a:lnTo>
                <a:lnTo>
                  <a:pt x="487" y="82"/>
                </a:lnTo>
                <a:lnTo>
                  <a:pt x="487" y="48"/>
                </a:lnTo>
                <a:lnTo>
                  <a:pt x="521" y="42"/>
                </a:lnTo>
                <a:lnTo>
                  <a:pt x="761" y="7"/>
                </a:lnTo>
                <a:lnTo>
                  <a:pt x="807" y="0"/>
                </a:lnTo>
                <a:lnTo>
                  <a:pt x="940" y="46"/>
                </a:lnTo>
                <a:lnTo>
                  <a:pt x="940" y="822"/>
                </a:lnTo>
                <a:lnTo>
                  <a:pt x="988" y="822"/>
                </a:lnTo>
                <a:lnTo>
                  <a:pt x="988" y="899"/>
                </a:lnTo>
                <a:lnTo>
                  <a:pt x="767" y="899"/>
                </a:lnTo>
                <a:lnTo>
                  <a:pt x="729" y="899"/>
                </a:lnTo>
                <a:lnTo>
                  <a:pt x="729" y="862"/>
                </a:lnTo>
                <a:lnTo>
                  <a:pt x="729" y="90"/>
                </a:lnTo>
                <a:lnTo>
                  <a:pt x="565" y="115"/>
                </a:lnTo>
                <a:lnTo>
                  <a:pt x="565" y="862"/>
                </a:lnTo>
                <a:lnTo>
                  <a:pt x="565" y="899"/>
                </a:lnTo>
                <a:lnTo>
                  <a:pt x="560" y="899"/>
                </a:lnTo>
                <a:lnTo>
                  <a:pt x="427" y="899"/>
                </a:lnTo>
                <a:lnTo>
                  <a:pt x="339" y="899"/>
                </a:lnTo>
                <a:lnTo>
                  <a:pt x="302" y="899"/>
                </a:lnTo>
                <a:lnTo>
                  <a:pt x="302" y="862"/>
                </a:lnTo>
                <a:lnTo>
                  <a:pt x="302" y="295"/>
                </a:lnTo>
                <a:lnTo>
                  <a:pt x="137" y="320"/>
                </a:lnTo>
                <a:lnTo>
                  <a:pt x="137" y="862"/>
                </a:lnTo>
                <a:lnTo>
                  <a:pt x="137" y="899"/>
                </a:lnTo>
                <a:lnTo>
                  <a:pt x="100" y="899"/>
                </a:lnTo>
                <a:lnTo>
                  <a:pt x="0" y="899"/>
                </a:lnTo>
                <a:lnTo>
                  <a:pt x="0" y="822"/>
                </a:lnTo>
                <a:lnTo>
                  <a:pt x="0" y="822"/>
                </a:lnTo>
                <a:close/>
                <a:moveTo>
                  <a:pt x="659" y="244"/>
                </a:moveTo>
                <a:lnTo>
                  <a:pt x="659" y="244"/>
                </a:lnTo>
                <a:lnTo>
                  <a:pt x="659" y="305"/>
                </a:lnTo>
                <a:lnTo>
                  <a:pt x="659" y="305"/>
                </a:lnTo>
                <a:lnTo>
                  <a:pt x="677" y="303"/>
                </a:lnTo>
                <a:lnTo>
                  <a:pt x="677" y="303"/>
                </a:lnTo>
                <a:lnTo>
                  <a:pt x="696" y="301"/>
                </a:lnTo>
                <a:lnTo>
                  <a:pt x="696" y="301"/>
                </a:lnTo>
                <a:lnTo>
                  <a:pt x="696" y="240"/>
                </a:lnTo>
                <a:lnTo>
                  <a:pt x="696" y="240"/>
                </a:lnTo>
                <a:lnTo>
                  <a:pt x="677" y="242"/>
                </a:lnTo>
                <a:lnTo>
                  <a:pt x="677" y="242"/>
                </a:lnTo>
                <a:lnTo>
                  <a:pt x="659" y="244"/>
                </a:lnTo>
                <a:lnTo>
                  <a:pt x="659" y="244"/>
                </a:lnTo>
                <a:close/>
                <a:moveTo>
                  <a:pt x="659" y="140"/>
                </a:moveTo>
                <a:lnTo>
                  <a:pt x="659" y="140"/>
                </a:lnTo>
                <a:lnTo>
                  <a:pt x="659" y="199"/>
                </a:lnTo>
                <a:lnTo>
                  <a:pt x="659" y="199"/>
                </a:lnTo>
                <a:lnTo>
                  <a:pt x="677" y="197"/>
                </a:lnTo>
                <a:lnTo>
                  <a:pt x="677" y="197"/>
                </a:lnTo>
                <a:lnTo>
                  <a:pt x="696" y="194"/>
                </a:lnTo>
                <a:lnTo>
                  <a:pt x="696" y="194"/>
                </a:lnTo>
                <a:lnTo>
                  <a:pt x="696" y="134"/>
                </a:lnTo>
                <a:lnTo>
                  <a:pt x="696" y="134"/>
                </a:lnTo>
                <a:lnTo>
                  <a:pt x="677" y="138"/>
                </a:lnTo>
                <a:lnTo>
                  <a:pt x="677" y="138"/>
                </a:lnTo>
                <a:lnTo>
                  <a:pt x="659" y="140"/>
                </a:lnTo>
                <a:lnTo>
                  <a:pt x="659" y="140"/>
                </a:lnTo>
                <a:close/>
                <a:moveTo>
                  <a:pt x="659" y="351"/>
                </a:moveTo>
                <a:lnTo>
                  <a:pt x="659" y="351"/>
                </a:lnTo>
                <a:lnTo>
                  <a:pt x="659" y="409"/>
                </a:lnTo>
                <a:lnTo>
                  <a:pt x="659" y="409"/>
                </a:lnTo>
                <a:lnTo>
                  <a:pt x="677" y="409"/>
                </a:lnTo>
                <a:lnTo>
                  <a:pt x="677" y="409"/>
                </a:lnTo>
                <a:lnTo>
                  <a:pt x="696" y="407"/>
                </a:lnTo>
                <a:lnTo>
                  <a:pt x="696" y="407"/>
                </a:lnTo>
                <a:lnTo>
                  <a:pt x="696" y="347"/>
                </a:lnTo>
                <a:lnTo>
                  <a:pt x="696" y="347"/>
                </a:lnTo>
                <a:lnTo>
                  <a:pt x="677" y="349"/>
                </a:lnTo>
                <a:lnTo>
                  <a:pt x="677" y="349"/>
                </a:lnTo>
                <a:lnTo>
                  <a:pt x="659" y="351"/>
                </a:lnTo>
                <a:lnTo>
                  <a:pt x="659" y="351"/>
                </a:lnTo>
                <a:close/>
                <a:moveTo>
                  <a:pt x="659" y="455"/>
                </a:moveTo>
                <a:lnTo>
                  <a:pt x="659" y="455"/>
                </a:lnTo>
                <a:lnTo>
                  <a:pt x="659" y="514"/>
                </a:lnTo>
                <a:lnTo>
                  <a:pt x="659" y="514"/>
                </a:lnTo>
                <a:lnTo>
                  <a:pt x="677" y="514"/>
                </a:lnTo>
                <a:lnTo>
                  <a:pt x="677" y="514"/>
                </a:lnTo>
                <a:lnTo>
                  <a:pt x="696" y="514"/>
                </a:lnTo>
                <a:lnTo>
                  <a:pt x="696" y="514"/>
                </a:lnTo>
                <a:lnTo>
                  <a:pt x="696" y="453"/>
                </a:lnTo>
                <a:lnTo>
                  <a:pt x="696" y="453"/>
                </a:lnTo>
                <a:lnTo>
                  <a:pt x="677" y="453"/>
                </a:lnTo>
                <a:lnTo>
                  <a:pt x="677" y="453"/>
                </a:lnTo>
                <a:lnTo>
                  <a:pt x="659" y="455"/>
                </a:lnTo>
                <a:lnTo>
                  <a:pt x="659" y="455"/>
                </a:lnTo>
                <a:close/>
                <a:moveTo>
                  <a:pt x="659" y="559"/>
                </a:moveTo>
                <a:lnTo>
                  <a:pt x="659" y="559"/>
                </a:lnTo>
                <a:lnTo>
                  <a:pt x="659" y="620"/>
                </a:lnTo>
                <a:lnTo>
                  <a:pt x="659" y="620"/>
                </a:lnTo>
                <a:lnTo>
                  <a:pt x="677" y="620"/>
                </a:lnTo>
                <a:lnTo>
                  <a:pt x="677" y="620"/>
                </a:lnTo>
                <a:lnTo>
                  <a:pt x="696" y="618"/>
                </a:lnTo>
                <a:lnTo>
                  <a:pt x="696" y="618"/>
                </a:lnTo>
                <a:lnTo>
                  <a:pt x="696" y="559"/>
                </a:lnTo>
                <a:lnTo>
                  <a:pt x="696" y="559"/>
                </a:lnTo>
                <a:lnTo>
                  <a:pt x="677" y="559"/>
                </a:lnTo>
                <a:lnTo>
                  <a:pt x="677" y="559"/>
                </a:lnTo>
                <a:lnTo>
                  <a:pt x="659" y="559"/>
                </a:lnTo>
                <a:lnTo>
                  <a:pt x="659" y="559"/>
                </a:lnTo>
                <a:close/>
                <a:moveTo>
                  <a:pt x="592" y="253"/>
                </a:moveTo>
                <a:lnTo>
                  <a:pt x="592" y="253"/>
                </a:lnTo>
                <a:lnTo>
                  <a:pt x="592" y="311"/>
                </a:lnTo>
                <a:lnTo>
                  <a:pt x="592" y="311"/>
                </a:lnTo>
                <a:lnTo>
                  <a:pt x="611" y="309"/>
                </a:lnTo>
                <a:lnTo>
                  <a:pt x="611" y="309"/>
                </a:lnTo>
                <a:lnTo>
                  <a:pt x="629" y="307"/>
                </a:lnTo>
                <a:lnTo>
                  <a:pt x="629" y="307"/>
                </a:lnTo>
                <a:lnTo>
                  <a:pt x="629" y="249"/>
                </a:lnTo>
                <a:lnTo>
                  <a:pt x="629" y="249"/>
                </a:lnTo>
                <a:lnTo>
                  <a:pt x="611" y="251"/>
                </a:lnTo>
                <a:lnTo>
                  <a:pt x="611" y="251"/>
                </a:lnTo>
                <a:lnTo>
                  <a:pt x="592" y="253"/>
                </a:lnTo>
                <a:lnTo>
                  <a:pt x="592" y="253"/>
                </a:lnTo>
                <a:close/>
                <a:moveTo>
                  <a:pt x="592" y="149"/>
                </a:moveTo>
                <a:lnTo>
                  <a:pt x="592" y="149"/>
                </a:lnTo>
                <a:lnTo>
                  <a:pt x="592" y="207"/>
                </a:lnTo>
                <a:lnTo>
                  <a:pt x="592" y="207"/>
                </a:lnTo>
                <a:lnTo>
                  <a:pt x="611" y="205"/>
                </a:lnTo>
                <a:lnTo>
                  <a:pt x="611" y="205"/>
                </a:lnTo>
                <a:lnTo>
                  <a:pt x="629" y="203"/>
                </a:lnTo>
                <a:lnTo>
                  <a:pt x="629" y="203"/>
                </a:lnTo>
                <a:lnTo>
                  <a:pt x="629" y="144"/>
                </a:lnTo>
                <a:lnTo>
                  <a:pt x="629" y="144"/>
                </a:lnTo>
                <a:lnTo>
                  <a:pt x="611" y="146"/>
                </a:lnTo>
                <a:lnTo>
                  <a:pt x="611" y="146"/>
                </a:lnTo>
                <a:lnTo>
                  <a:pt x="592" y="149"/>
                </a:lnTo>
                <a:lnTo>
                  <a:pt x="592" y="149"/>
                </a:lnTo>
                <a:close/>
                <a:moveTo>
                  <a:pt x="592" y="355"/>
                </a:moveTo>
                <a:lnTo>
                  <a:pt x="592" y="355"/>
                </a:lnTo>
                <a:lnTo>
                  <a:pt x="592" y="413"/>
                </a:lnTo>
                <a:lnTo>
                  <a:pt x="592" y="413"/>
                </a:lnTo>
                <a:lnTo>
                  <a:pt x="611" y="413"/>
                </a:lnTo>
                <a:lnTo>
                  <a:pt x="611" y="413"/>
                </a:lnTo>
                <a:lnTo>
                  <a:pt x="629" y="411"/>
                </a:lnTo>
                <a:lnTo>
                  <a:pt x="629" y="411"/>
                </a:lnTo>
                <a:lnTo>
                  <a:pt x="629" y="353"/>
                </a:lnTo>
                <a:lnTo>
                  <a:pt x="629" y="353"/>
                </a:lnTo>
                <a:lnTo>
                  <a:pt x="611" y="355"/>
                </a:lnTo>
                <a:lnTo>
                  <a:pt x="611" y="355"/>
                </a:lnTo>
                <a:lnTo>
                  <a:pt x="592" y="355"/>
                </a:lnTo>
                <a:lnTo>
                  <a:pt x="592" y="355"/>
                </a:lnTo>
                <a:close/>
                <a:moveTo>
                  <a:pt x="592" y="459"/>
                </a:moveTo>
                <a:lnTo>
                  <a:pt x="592" y="459"/>
                </a:lnTo>
                <a:lnTo>
                  <a:pt x="592" y="518"/>
                </a:lnTo>
                <a:lnTo>
                  <a:pt x="592" y="518"/>
                </a:lnTo>
                <a:lnTo>
                  <a:pt x="611" y="518"/>
                </a:lnTo>
                <a:lnTo>
                  <a:pt x="611" y="518"/>
                </a:lnTo>
                <a:lnTo>
                  <a:pt x="629" y="516"/>
                </a:lnTo>
                <a:lnTo>
                  <a:pt x="629" y="516"/>
                </a:lnTo>
                <a:lnTo>
                  <a:pt x="629" y="457"/>
                </a:lnTo>
                <a:lnTo>
                  <a:pt x="629" y="457"/>
                </a:lnTo>
                <a:lnTo>
                  <a:pt x="611" y="457"/>
                </a:lnTo>
                <a:lnTo>
                  <a:pt x="611" y="457"/>
                </a:lnTo>
                <a:lnTo>
                  <a:pt x="592" y="459"/>
                </a:lnTo>
                <a:lnTo>
                  <a:pt x="592" y="459"/>
                </a:lnTo>
                <a:close/>
                <a:moveTo>
                  <a:pt x="592" y="561"/>
                </a:moveTo>
                <a:lnTo>
                  <a:pt x="592" y="561"/>
                </a:lnTo>
                <a:lnTo>
                  <a:pt x="592" y="622"/>
                </a:lnTo>
                <a:lnTo>
                  <a:pt x="592" y="622"/>
                </a:lnTo>
                <a:lnTo>
                  <a:pt x="611" y="620"/>
                </a:lnTo>
                <a:lnTo>
                  <a:pt x="611" y="620"/>
                </a:lnTo>
                <a:lnTo>
                  <a:pt x="629" y="620"/>
                </a:lnTo>
                <a:lnTo>
                  <a:pt x="629" y="620"/>
                </a:lnTo>
                <a:lnTo>
                  <a:pt x="629" y="561"/>
                </a:lnTo>
                <a:lnTo>
                  <a:pt x="629" y="561"/>
                </a:lnTo>
                <a:lnTo>
                  <a:pt x="611" y="561"/>
                </a:lnTo>
                <a:lnTo>
                  <a:pt x="611" y="561"/>
                </a:lnTo>
                <a:lnTo>
                  <a:pt x="592" y="561"/>
                </a:lnTo>
                <a:lnTo>
                  <a:pt x="592" y="561"/>
                </a:lnTo>
                <a:close/>
                <a:moveTo>
                  <a:pt x="659" y="666"/>
                </a:moveTo>
                <a:lnTo>
                  <a:pt x="659" y="666"/>
                </a:lnTo>
                <a:lnTo>
                  <a:pt x="659" y="726"/>
                </a:lnTo>
                <a:lnTo>
                  <a:pt x="659" y="726"/>
                </a:lnTo>
                <a:lnTo>
                  <a:pt x="677" y="726"/>
                </a:lnTo>
                <a:lnTo>
                  <a:pt x="677" y="726"/>
                </a:lnTo>
                <a:lnTo>
                  <a:pt x="696" y="726"/>
                </a:lnTo>
                <a:lnTo>
                  <a:pt x="696" y="726"/>
                </a:lnTo>
                <a:lnTo>
                  <a:pt x="696" y="666"/>
                </a:lnTo>
                <a:lnTo>
                  <a:pt x="696" y="666"/>
                </a:lnTo>
                <a:lnTo>
                  <a:pt x="677" y="666"/>
                </a:lnTo>
                <a:lnTo>
                  <a:pt x="677" y="666"/>
                </a:lnTo>
                <a:lnTo>
                  <a:pt x="659" y="666"/>
                </a:lnTo>
                <a:lnTo>
                  <a:pt x="659" y="666"/>
                </a:lnTo>
                <a:close/>
                <a:moveTo>
                  <a:pt x="592" y="668"/>
                </a:moveTo>
                <a:lnTo>
                  <a:pt x="592" y="668"/>
                </a:lnTo>
                <a:lnTo>
                  <a:pt x="592" y="726"/>
                </a:lnTo>
                <a:lnTo>
                  <a:pt x="592" y="726"/>
                </a:lnTo>
                <a:lnTo>
                  <a:pt x="611" y="726"/>
                </a:lnTo>
                <a:lnTo>
                  <a:pt x="611" y="726"/>
                </a:lnTo>
                <a:lnTo>
                  <a:pt x="629" y="726"/>
                </a:lnTo>
                <a:lnTo>
                  <a:pt x="629" y="726"/>
                </a:lnTo>
                <a:lnTo>
                  <a:pt x="629" y="666"/>
                </a:lnTo>
                <a:lnTo>
                  <a:pt x="629" y="666"/>
                </a:lnTo>
                <a:lnTo>
                  <a:pt x="611" y="666"/>
                </a:lnTo>
                <a:lnTo>
                  <a:pt x="611" y="666"/>
                </a:lnTo>
                <a:lnTo>
                  <a:pt x="592" y="668"/>
                </a:lnTo>
                <a:lnTo>
                  <a:pt x="592" y="668"/>
                </a:lnTo>
                <a:close/>
                <a:moveTo>
                  <a:pt x="164" y="451"/>
                </a:moveTo>
                <a:lnTo>
                  <a:pt x="164" y="451"/>
                </a:lnTo>
                <a:lnTo>
                  <a:pt x="164" y="509"/>
                </a:lnTo>
                <a:lnTo>
                  <a:pt x="164" y="509"/>
                </a:lnTo>
                <a:lnTo>
                  <a:pt x="183" y="507"/>
                </a:lnTo>
                <a:lnTo>
                  <a:pt x="183" y="507"/>
                </a:lnTo>
                <a:lnTo>
                  <a:pt x="202" y="507"/>
                </a:lnTo>
                <a:lnTo>
                  <a:pt x="202" y="507"/>
                </a:lnTo>
                <a:lnTo>
                  <a:pt x="202" y="447"/>
                </a:lnTo>
                <a:lnTo>
                  <a:pt x="202" y="447"/>
                </a:lnTo>
                <a:lnTo>
                  <a:pt x="183" y="449"/>
                </a:lnTo>
                <a:lnTo>
                  <a:pt x="183" y="449"/>
                </a:lnTo>
                <a:lnTo>
                  <a:pt x="164" y="451"/>
                </a:lnTo>
                <a:lnTo>
                  <a:pt x="164" y="451"/>
                </a:lnTo>
                <a:close/>
                <a:moveTo>
                  <a:pt x="231" y="445"/>
                </a:moveTo>
                <a:lnTo>
                  <a:pt x="231" y="445"/>
                </a:lnTo>
                <a:lnTo>
                  <a:pt x="231" y="503"/>
                </a:lnTo>
                <a:lnTo>
                  <a:pt x="231" y="503"/>
                </a:lnTo>
                <a:lnTo>
                  <a:pt x="250" y="503"/>
                </a:lnTo>
                <a:lnTo>
                  <a:pt x="250" y="503"/>
                </a:lnTo>
                <a:lnTo>
                  <a:pt x="269" y="501"/>
                </a:lnTo>
                <a:lnTo>
                  <a:pt x="269" y="501"/>
                </a:lnTo>
                <a:lnTo>
                  <a:pt x="269" y="441"/>
                </a:lnTo>
                <a:lnTo>
                  <a:pt x="269" y="441"/>
                </a:lnTo>
                <a:lnTo>
                  <a:pt x="250" y="443"/>
                </a:lnTo>
                <a:lnTo>
                  <a:pt x="250" y="443"/>
                </a:lnTo>
                <a:lnTo>
                  <a:pt x="231" y="445"/>
                </a:lnTo>
                <a:lnTo>
                  <a:pt x="231" y="445"/>
                </a:lnTo>
                <a:close/>
                <a:moveTo>
                  <a:pt x="231" y="338"/>
                </a:moveTo>
                <a:lnTo>
                  <a:pt x="231" y="338"/>
                </a:lnTo>
                <a:lnTo>
                  <a:pt x="231" y="399"/>
                </a:lnTo>
                <a:lnTo>
                  <a:pt x="231" y="399"/>
                </a:lnTo>
                <a:lnTo>
                  <a:pt x="250" y="397"/>
                </a:lnTo>
                <a:lnTo>
                  <a:pt x="250" y="397"/>
                </a:lnTo>
                <a:lnTo>
                  <a:pt x="269" y="395"/>
                </a:lnTo>
                <a:lnTo>
                  <a:pt x="269" y="395"/>
                </a:lnTo>
                <a:lnTo>
                  <a:pt x="269" y="334"/>
                </a:lnTo>
                <a:lnTo>
                  <a:pt x="269" y="334"/>
                </a:lnTo>
                <a:lnTo>
                  <a:pt x="250" y="336"/>
                </a:lnTo>
                <a:lnTo>
                  <a:pt x="250" y="336"/>
                </a:lnTo>
                <a:lnTo>
                  <a:pt x="231" y="338"/>
                </a:lnTo>
                <a:lnTo>
                  <a:pt x="231" y="338"/>
                </a:lnTo>
                <a:close/>
                <a:moveTo>
                  <a:pt x="231" y="549"/>
                </a:moveTo>
                <a:lnTo>
                  <a:pt x="231" y="549"/>
                </a:lnTo>
                <a:lnTo>
                  <a:pt x="231" y="609"/>
                </a:lnTo>
                <a:lnTo>
                  <a:pt x="231" y="609"/>
                </a:lnTo>
                <a:lnTo>
                  <a:pt x="250" y="607"/>
                </a:lnTo>
                <a:lnTo>
                  <a:pt x="250" y="607"/>
                </a:lnTo>
                <a:lnTo>
                  <a:pt x="269" y="607"/>
                </a:lnTo>
                <a:lnTo>
                  <a:pt x="269" y="607"/>
                </a:lnTo>
                <a:lnTo>
                  <a:pt x="269" y="547"/>
                </a:lnTo>
                <a:lnTo>
                  <a:pt x="269" y="547"/>
                </a:lnTo>
                <a:lnTo>
                  <a:pt x="250" y="547"/>
                </a:lnTo>
                <a:lnTo>
                  <a:pt x="250" y="547"/>
                </a:lnTo>
                <a:lnTo>
                  <a:pt x="231" y="549"/>
                </a:lnTo>
                <a:lnTo>
                  <a:pt x="231" y="549"/>
                </a:lnTo>
                <a:close/>
                <a:moveTo>
                  <a:pt x="231" y="655"/>
                </a:moveTo>
                <a:lnTo>
                  <a:pt x="231" y="655"/>
                </a:lnTo>
                <a:lnTo>
                  <a:pt x="231" y="714"/>
                </a:lnTo>
                <a:lnTo>
                  <a:pt x="231" y="714"/>
                </a:lnTo>
                <a:lnTo>
                  <a:pt x="250" y="714"/>
                </a:lnTo>
                <a:lnTo>
                  <a:pt x="250" y="714"/>
                </a:lnTo>
                <a:lnTo>
                  <a:pt x="269" y="714"/>
                </a:lnTo>
                <a:lnTo>
                  <a:pt x="269" y="714"/>
                </a:lnTo>
                <a:lnTo>
                  <a:pt x="269" y="653"/>
                </a:lnTo>
                <a:lnTo>
                  <a:pt x="269" y="653"/>
                </a:lnTo>
                <a:lnTo>
                  <a:pt x="250" y="653"/>
                </a:lnTo>
                <a:lnTo>
                  <a:pt x="250" y="653"/>
                </a:lnTo>
                <a:lnTo>
                  <a:pt x="231" y="655"/>
                </a:lnTo>
                <a:lnTo>
                  <a:pt x="231" y="655"/>
                </a:lnTo>
                <a:close/>
                <a:moveTo>
                  <a:pt x="231" y="760"/>
                </a:moveTo>
                <a:lnTo>
                  <a:pt x="231" y="760"/>
                </a:lnTo>
                <a:lnTo>
                  <a:pt x="231" y="820"/>
                </a:lnTo>
                <a:lnTo>
                  <a:pt x="231" y="820"/>
                </a:lnTo>
                <a:lnTo>
                  <a:pt x="250" y="820"/>
                </a:lnTo>
                <a:lnTo>
                  <a:pt x="250" y="820"/>
                </a:lnTo>
                <a:lnTo>
                  <a:pt x="269" y="820"/>
                </a:lnTo>
                <a:lnTo>
                  <a:pt x="269" y="820"/>
                </a:lnTo>
                <a:lnTo>
                  <a:pt x="269" y="760"/>
                </a:lnTo>
                <a:lnTo>
                  <a:pt x="269" y="760"/>
                </a:lnTo>
                <a:lnTo>
                  <a:pt x="250" y="760"/>
                </a:lnTo>
                <a:lnTo>
                  <a:pt x="250" y="760"/>
                </a:lnTo>
                <a:lnTo>
                  <a:pt x="231" y="760"/>
                </a:lnTo>
                <a:lnTo>
                  <a:pt x="231" y="760"/>
                </a:lnTo>
                <a:close/>
                <a:moveTo>
                  <a:pt x="164" y="347"/>
                </a:moveTo>
                <a:lnTo>
                  <a:pt x="164" y="347"/>
                </a:lnTo>
                <a:lnTo>
                  <a:pt x="164" y="405"/>
                </a:lnTo>
                <a:lnTo>
                  <a:pt x="164" y="405"/>
                </a:lnTo>
                <a:lnTo>
                  <a:pt x="183" y="403"/>
                </a:lnTo>
                <a:lnTo>
                  <a:pt x="183" y="403"/>
                </a:lnTo>
                <a:lnTo>
                  <a:pt x="202" y="401"/>
                </a:lnTo>
                <a:lnTo>
                  <a:pt x="202" y="401"/>
                </a:lnTo>
                <a:lnTo>
                  <a:pt x="202" y="342"/>
                </a:lnTo>
                <a:lnTo>
                  <a:pt x="202" y="342"/>
                </a:lnTo>
                <a:lnTo>
                  <a:pt x="183" y="345"/>
                </a:lnTo>
                <a:lnTo>
                  <a:pt x="183" y="345"/>
                </a:lnTo>
                <a:lnTo>
                  <a:pt x="164" y="347"/>
                </a:lnTo>
                <a:lnTo>
                  <a:pt x="164" y="347"/>
                </a:lnTo>
                <a:close/>
                <a:moveTo>
                  <a:pt x="164" y="553"/>
                </a:moveTo>
                <a:lnTo>
                  <a:pt x="164" y="553"/>
                </a:lnTo>
                <a:lnTo>
                  <a:pt x="164" y="614"/>
                </a:lnTo>
                <a:lnTo>
                  <a:pt x="164" y="614"/>
                </a:lnTo>
                <a:lnTo>
                  <a:pt x="183" y="612"/>
                </a:lnTo>
                <a:lnTo>
                  <a:pt x="183" y="612"/>
                </a:lnTo>
                <a:lnTo>
                  <a:pt x="202" y="612"/>
                </a:lnTo>
                <a:lnTo>
                  <a:pt x="202" y="612"/>
                </a:lnTo>
                <a:lnTo>
                  <a:pt x="202" y="551"/>
                </a:lnTo>
                <a:lnTo>
                  <a:pt x="202" y="551"/>
                </a:lnTo>
                <a:lnTo>
                  <a:pt x="183" y="553"/>
                </a:lnTo>
                <a:lnTo>
                  <a:pt x="183" y="553"/>
                </a:lnTo>
                <a:lnTo>
                  <a:pt x="164" y="553"/>
                </a:lnTo>
                <a:lnTo>
                  <a:pt x="164" y="553"/>
                </a:lnTo>
                <a:close/>
                <a:moveTo>
                  <a:pt x="164" y="657"/>
                </a:moveTo>
                <a:lnTo>
                  <a:pt x="164" y="657"/>
                </a:lnTo>
                <a:lnTo>
                  <a:pt x="164" y="716"/>
                </a:lnTo>
                <a:lnTo>
                  <a:pt x="164" y="716"/>
                </a:lnTo>
                <a:lnTo>
                  <a:pt x="183" y="716"/>
                </a:lnTo>
                <a:lnTo>
                  <a:pt x="183" y="716"/>
                </a:lnTo>
                <a:lnTo>
                  <a:pt x="202" y="716"/>
                </a:lnTo>
                <a:lnTo>
                  <a:pt x="202" y="716"/>
                </a:lnTo>
                <a:lnTo>
                  <a:pt x="202" y="655"/>
                </a:lnTo>
                <a:lnTo>
                  <a:pt x="202" y="655"/>
                </a:lnTo>
                <a:lnTo>
                  <a:pt x="183" y="657"/>
                </a:lnTo>
                <a:lnTo>
                  <a:pt x="183" y="657"/>
                </a:lnTo>
                <a:lnTo>
                  <a:pt x="164" y="657"/>
                </a:lnTo>
                <a:lnTo>
                  <a:pt x="164" y="657"/>
                </a:lnTo>
                <a:close/>
                <a:moveTo>
                  <a:pt x="164" y="762"/>
                </a:moveTo>
                <a:lnTo>
                  <a:pt x="164" y="762"/>
                </a:lnTo>
                <a:lnTo>
                  <a:pt x="164" y="820"/>
                </a:lnTo>
                <a:lnTo>
                  <a:pt x="164" y="820"/>
                </a:lnTo>
                <a:lnTo>
                  <a:pt x="183" y="820"/>
                </a:lnTo>
                <a:lnTo>
                  <a:pt x="183" y="820"/>
                </a:lnTo>
                <a:lnTo>
                  <a:pt x="202" y="820"/>
                </a:lnTo>
                <a:lnTo>
                  <a:pt x="202" y="820"/>
                </a:lnTo>
                <a:lnTo>
                  <a:pt x="202" y="760"/>
                </a:lnTo>
                <a:lnTo>
                  <a:pt x="202" y="760"/>
                </a:lnTo>
                <a:lnTo>
                  <a:pt x="183" y="760"/>
                </a:lnTo>
                <a:lnTo>
                  <a:pt x="183" y="760"/>
                </a:lnTo>
                <a:lnTo>
                  <a:pt x="164" y="762"/>
                </a:lnTo>
                <a:lnTo>
                  <a:pt x="164" y="762"/>
                </a:lnTo>
                <a:close/>
              </a:path>
            </a:pathLst>
          </a:custGeom>
          <a:solidFill>
            <a:srgbClr val="FAFAFA"/>
          </a:solidFill>
          <a:ln>
            <a:noFill/>
          </a:ln>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solidFill>
                <a:srgbClr val="000000"/>
              </a:solidFill>
              <a:cs typeface="+mn-ea"/>
              <a:sym typeface="+mn-lt"/>
            </a:endParaRPr>
          </a:p>
        </p:txBody>
      </p:sp>
      <p:sp>
        <p:nvSpPr>
          <p:cNvPr id="62" name="椭圆 61">
            <a:extLst>
              <a:ext uri="{FF2B5EF4-FFF2-40B4-BE49-F238E27FC236}">
                <a16:creationId xmlns:a16="http://schemas.microsoft.com/office/drawing/2014/main" id="{20FD4E28-4561-238D-2B8B-19B273E09D81}"/>
              </a:ext>
            </a:extLst>
          </p:cNvPr>
          <p:cNvSpPr/>
          <p:nvPr/>
        </p:nvSpPr>
        <p:spPr>
          <a:xfrm>
            <a:off x="3537280" y="4946632"/>
            <a:ext cx="844643" cy="844640"/>
          </a:xfrm>
          <a:prstGeom prst="ellipse">
            <a:avLst/>
          </a:prstGeom>
          <a:gradFill>
            <a:gsLst>
              <a:gs pos="22000">
                <a:srgbClr val="005EB4"/>
              </a:gs>
              <a:gs pos="100000">
                <a:schemeClr val="accent1"/>
              </a:gs>
            </a:gsLst>
            <a:lin ang="2700000" scaled="1"/>
          </a:gradFill>
          <a:ln w="12700" cap="flat" cmpd="sng" algn="ctr">
            <a:noFill/>
            <a:prstDash val="solid"/>
            <a:miter lim="800000"/>
          </a:ln>
          <a:effectLst>
            <a:outerShdw blurRad="317500" dist="114300" dir="5400000" sx="97000" sy="97000" algn="t" rotWithShape="0">
              <a:srgbClr val="006EFF">
                <a:lumMod val="75000"/>
                <a:alpha val="22000"/>
              </a:srgbClr>
            </a:outerShdw>
          </a:effectLst>
        </p:spPr>
        <p:txBody>
          <a:bodyPr rtlCol="0" anchor="ctr"/>
          <a:lstStyle/>
          <a:p>
            <a:pPr algn="ctr"/>
            <a:endParaRPr lang="zh-CN" altLang="en-US" kern="0">
              <a:solidFill>
                <a:prstClr val="white"/>
              </a:solidFill>
              <a:cs typeface="+mn-ea"/>
              <a:sym typeface="+mn-lt"/>
            </a:endParaRPr>
          </a:p>
        </p:txBody>
      </p:sp>
      <p:pic>
        <p:nvPicPr>
          <p:cNvPr id="63" name="Graphic 46" descr="Connections with solid fill">
            <a:extLst>
              <a:ext uri="{FF2B5EF4-FFF2-40B4-BE49-F238E27FC236}">
                <a16:creationId xmlns:a16="http://schemas.microsoft.com/office/drawing/2014/main" id="{C319B1EE-5867-6437-4C91-E0FCBA504E8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674019" y="5078214"/>
            <a:ext cx="571165" cy="581476"/>
          </a:xfrm>
          <a:prstGeom prst="rect">
            <a:avLst/>
          </a:prstGeom>
        </p:spPr>
      </p:pic>
      <p:sp>
        <p:nvSpPr>
          <p:cNvPr id="64" name="椭圆 63">
            <a:extLst>
              <a:ext uri="{FF2B5EF4-FFF2-40B4-BE49-F238E27FC236}">
                <a16:creationId xmlns:a16="http://schemas.microsoft.com/office/drawing/2014/main" id="{AED3A26E-85B9-0F52-70A9-873C27E30196}"/>
              </a:ext>
            </a:extLst>
          </p:cNvPr>
          <p:cNvSpPr/>
          <p:nvPr/>
        </p:nvSpPr>
        <p:spPr>
          <a:xfrm>
            <a:off x="3537280" y="2177049"/>
            <a:ext cx="844643" cy="844640"/>
          </a:xfrm>
          <a:prstGeom prst="ellipse">
            <a:avLst/>
          </a:prstGeom>
          <a:gradFill>
            <a:gsLst>
              <a:gs pos="22000">
                <a:srgbClr val="005EB4"/>
              </a:gs>
              <a:gs pos="100000">
                <a:schemeClr val="accent1"/>
              </a:gs>
            </a:gsLst>
            <a:lin ang="2700000" scaled="1"/>
          </a:gradFill>
          <a:ln w="12700" cap="flat" cmpd="sng" algn="ctr">
            <a:noFill/>
            <a:prstDash val="solid"/>
            <a:miter lim="800000"/>
          </a:ln>
          <a:effectLst>
            <a:outerShdw blurRad="317500" dist="114300" dir="5400000" sx="97000" sy="97000" algn="t" rotWithShape="0">
              <a:srgbClr val="006EFF">
                <a:lumMod val="75000"/>
                <a:alpha val="22000"/>
              </a:srgbClr>
            </a:outerShdw>
          </a:effectLst>
        </p:spPr>
        <p:txBody>
          <a:bodyPr rtlCol="0" anchor="ctr"/>
          <a:lstStyle/>
          <a:p>
            <a:pPr algn="ctr"/>
            <a:endParaRPr lang="zh-CN" altLang="en-US" kern="0">
              <a:solidFill>
                <a:prstClr val="white"/>
              </a:solidFill>
              <a:cs typeface="+mn-ea"/>
              <a:sym typeface="+mn-lt"/>
            </a:endParaRPr>
          </a:p>
        </p:txBody>
      </p:sp>
      <p:grpSp>
        <p:nvGrpSpPr>
          <p:cNvPr id="65" name="组合 64">
            <a:extLst>
              <a:ext uri="{FF2B5EF4-FFF2-40B4-BE49-F238E27FC236}">
                <a16:creationId xmlns:a16="http://schemas.microsoft.com/office/drawing/2014/main" id="{7A11EA54-24CC-C458-212F-6D353BF9F0CE}"/>
              </a:ext>
            </a:extLst>
          </p:cNvPr>
          <p:cNvGrpSpPr/>
          <p:nvPr/>
        </p:nvGrpSpPr>
        <p:grpSpPr>
          <a:xfrm>
            <a:off x="3726658" y="2364285"/>
            <a:ext cx="504358" cy="530928"/>
            <a:chOff x="2377239" y="1205138"/>
            <a:chExt cx="567072" cy="596948"/>
          </a:xfrm>
        </p:grpSpPr>
        <p:grpSp>
          <p:nvGrpSpPr>
            <p:cNvPr id="66" name="Group 34">
              <a:extLst>
                <a:ext uri="{FF2B5EF4-FFF2-40B4-BE49-F238E27FC236}">
                  <a16:creationId xmlns:a16="http://schemas.microsoft.com/office/drawing/2014/main" id="{B54B2933-1735-A01C-3047-87151A6CD6FB}"/>
                </a:ext>
              </a:extLst>
            </p:cNvPr>
            <p:cNvGrpSpPr/>
            <p:nvPr/>
          </p:nvGrpSpPr>
          <p:grpSpPr>
            <a:xfrm>
              <a:off x="2394787" y="1205138"/>
              <a:ext cx="308284" cy="310482"/>
              <a:chOff x="10494312" y="-713170"/>
              <a:chExt cx="510208" cy="650212"/>
            </a:xfrm>
            <a:solidFill>
              <a:srgbClr val="FFFFFF"/>
            </a:solidFill>
          </p:grpSpPr>
          <p:sp>
            <p:nvSpPr>
              <p:cNvPr id="71" name="Freeform 207">
                <a:extLst>
                  <a:ext uri="{FF2B5EF4-FFF2-40B4-BE49-F238E27FC236}">
                    <a16:creationId xmlns:a16="http://schemas.microsoft.com/office/drawing/2014/main" id="{A22DC187-DB80-EE46-90CB-D7A0FE5F349D}"/>
                  </a:ext>
                </a:extLst>
              </p:cNvPr>
              <p:cNvSpPr/>
              <p:nvPr/>
            </p:nvSpPr>
            <p:spPr>
              <a:xfrm>
                <a:off x="10579746" y="-579462"/>
                <a:ext cx="339342" cy="315730"/>
              </a:xfrm>
              <a:custGeom>
                <a:avLst/>
                <a:gdLst>
                  <a:gd name="connsiteX0" fmla="*/ 1267334 w 2415492"/>
                  <a:gd name="connsiteY0" fmla="*/ 1037427 h 2098860"/>
                  <a:gd name="connsiteX1" fmla="*/ 1468196 w 2415492"/>
                  <a:gd name="connsiteY1" fmla="*/ 1149105 h 2098860"/>
                  <a:gd name="connsiteX2" fmla="*/ 1517523 w 2415492"/>
                  <a:gd name="connsiteY2" fmla="*/ 1310504 h 2098860"/>
                  <a:gd name="connsiteX3" fmla="*/ 1448464 w 2415492"/>
                  <a:gd name="connsiteY3" fmla="*/ 1508998 h 2098860"/>
                  <a:gd name="connsiteX4" fmla="*/ 1267334 w 2415492"/>
                  <a:gd name="connsiteY4" fmla="*/ 1604101 h 2098860"/>
                  <a:gd name="connsiteX5" fmla="*/ 1157631 w 2415492"/>
                  <a:gd name="connsiteY5" fmla="*/ 317641 h 2098860"/>
                  <a:gd name="connsiteX6" fmla="*/ 1157631 w 2415492"/>
                  <a:gd name="connsiteY6" fmla="*/ 833014 h 2098860"/>
                  <a:gd name="connsiteX7" fmla="*/ 924013 w 2415492"/>
                  <a:gd name="connsiteY7" fmla="*/ 570987 h 2098860"/>
                  <a:gd name="connsiteX8" fmla="*/ 994257 w 2415492"/>
                  <a:gd name="connsiteY8" fmla="*/ 396171 h 2098860"/>
                  <a:gd name="connsiteX9" fmla="*/ 1157631 w 2415492"/>
                  <a:gd name="connsiteY9" fmla="*/ 317641 h 2098860"/>
                  <a:gd name="connsiteX10" fmla="*/ 1267333 w 2415492"/>
                  <a:gd name="connsiteY10" fmla="*/ 73765 h 2098860"/>
                  <a:gd name="connsiteX11" fmla="*/ 1157631 w 2415492"/>
                  <a:gd name="connsiteY11" fmla="*/ 73768 h 2098860"/>
                  <a:gd name="connsiteX12" fmla="*/ 1157631 w 2415492"/>
                  <a:gd name="connsiteY12" fmla="*/ 162950 h 2098860"/>
                  <a:gd name="connsiteX13" fmla="*/ 841145 w 2415492"/>
                  <a:gd name="connsiteY13" fmla="*/ 298699 h 2098860"/>
                  <a:gd name="connsiteX14" fmla="*/ 737755 w 2415492"/>
                  <a:gd name="connsiteY14" fmla="*/ 585982 h 2098860"/>
                  <a:gd name="connsiteX15" fmla="*/ 1157631 w 2415492"/>
                  <a:gd name="connsiteY15" fmla="*/ 1012171 h 2098860"/>
                  <a:gd name="connsiteX16" fmla="*/ 1157631 w 2415492"/>
                  <a:gd name="connsiteY16" fmla="*/ 1604101 h 2098860"/>
                  <a:gd name="connsiteX17" fmla="*/ 893234 w 2415492"/>
                  <a:gd name="connsiteY17" fmla="*/ 1273409 h 2098860"/>
                  <a:gd name="connsiteX18" fmla="*/ 706183 w 2415492"/>
                  <a:gd name="connsiteY18" fmla="*/ 1308925 h 2098860"/>
                  <a:gd name="connsiteX19" fmla="*/ 1157631 w 2415492"/>
                  <a:gd name="connsiteY19" fmla="*/ 1761948 h 2098860"/>
                  <a:gd name="connsiteX20" fmla="*/ 1157631 w 2415492"/>
                  <a:gd name="connsiteY20" fmla="*/ 1947419 h 2098860"/>
                  <a:gd name="connsiteX21" fmla="*/ 1267335 w 2415492"/>
                  <a:gd name="connsiteY21" fmla="*/ 1947419 h 2098860"/>
                  <a:gd name="connsiteX22" fmla="*/ 1267334 w 2415492"/>
                  <a:gd name="connsiteY22" fmla="*/ 1759579 h 2098860"/>
                  <a:gd name="connsiteX23" fmla="*/ 1573559 w 2415492"/>
                  <a:gd name="connsiteY23" fmla="*/ 1635670 h 2098860"/>
                  <a:gd name="connsiteX24" fmla="*/ 1709309 w 2415492"/>
                  <a:gd name="connsiteY24" fmla="*/ 1298664 h 2098860"/>
                  <a:gd name="connsiteX25" fmla="*/ 1267333 w 2415492"/>
                  <a:gd name="connsiteY25" fmla="*/ 856691 h 2098860"/>
                  <a:gd name="connsiteX26" fmla="*/ 1267334 w 2415492"/>
                  <a:gd name="connsiteY26" fmla="*/ 320008 h 2098860"/>
                  <a:gd name="connsiteX27" fmla="*/ 1479639 w 2415492"/>
                  <a:gd name="connsiteY27" fmla="*/ 565461 h 2098860"/>
                  <a:gd name="connsiteX28" fmla="*/ 1672215 w 2415492"/>
                  <a:gd name="connsiteY28" fmla="*/ 536258 h 2098860"/>
                  <a:gd name="connsiteX29" fmla="*/ 1267333 w 2415492"/>
                  <a:gd name="connsiteY29" fmla="*/ 162950 h 2098860"/>
                  <a:gd name="connsiteX30" fmla="*/ 547479 w 2415492"/>
                  <a:gd name="connsiteY30" fmla="*/ 0 h 2098860"/>
                  <a:gd name="connsiteX31" fmla="*/ 1868013 w 2415492"/>
                  <a:gd name="connsiteY31" fmla="*/ 0 h 2098860"/>
                  <a:gd name="connsiteX32" fmla="*/ 1883009 w 2415492"/>
                  <a:gd name="connsiteY32" fmla="*/ 9110 h 2098860"/>
                  <a:gd name="connsiteX33" fmla="*/ 2415492 w 2415492"/>
                  <a:gd name="connsiteY33" fmla="*/ 1010592 h 2098860"/>
                  <a:gd name="connsiteX34" fmla="*/ 1783430 w 2415492"/>
                  <a:gd name="connsiteY34" fmla="*/ 2072570 h 2098860"/>
                  <a:gd name="connsiteX35" fmla="*/ 1728854 w 2415492"/>
                  <a:gd name="connsiteY35" fmla="*/ 2098860 h 2098860"/>
                  <a:gd name="connsiteX36" fmla="*/ 1635761 w 2415492"/>
                  <a:gd name="connsiteY36" fmla="*/ 2080260 h 2098860"/>
                  <a:gd name="connsiteX37" fmla="*/ 508323 w 2415492"/>
                  <a:gd name="connsiteY37" fmla="*/ 1817316 h 2098860"/>
                  <a:gd name="connsiteX38" fmla="*/ 332637 w 2415492"/>
                  <a:gd name="connsiteY38" fmla="*/ 1763530 h 2098860"/>
                  <a:gd name="connsiteX39" fmla="*/ 254920 w 2415492"/>
                  <a:gd name="connsiteY39" fmla="*/ 1750920 h 2098860"/>
                  <a:gd name="connsiteX40" fmla="*/ 206264 w 2415492"/>
                  <a:gd name="connsiteY40" fmla="*/ 1685855 h 2098860"/>
                  <a:gd name="connsiteX41" fmla="*/ 0 w 2415492"/>
                  <a:gd name="connsiteY41" fmla="*/ 1010592 h 2098860"/>
                  <a:gd name="connsiteX42" fmla="*/ 532484 w 2415492"/>
                  <a:gd name="connsiteY42" fmla="*/ 9110 h 209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15492" h="2098860">
                    <a:moveTo>
                      <a:pt x="1267334" y="1037427"/>
                    </a:moveTo>
                    <a:cubicBezTo>
                      <a:pt x="1368356" y="1070049"/>
                      <a:pt x="1435311" y="1107274"/>
                      <a:pt x="1468196" y="1149105"/>
                    </a:cubicBezTo>
                    <a:cubicBezTo>
                      <a:pt x="1501080" y="1190934"/>
                      <a:pt x="1517523" y="1244735"/>
                      <a:pt x="1517523" y="1310504"/>
                    </a:cubicBezTo>
                    <a:cubicBezTo>
                      <a:pt x="1517524" y="1388374"/>
                      <a:pt x="1494504" y="1454540"/>
                      <a:pt x="1448464" y="1508998"/>
                    </a:cubicBezTo>
                    <a:cubicBezTo>
                      <a:pt x="1402425" y="1563454"/>
                      <a:pt x="1342048" y="1595157"/>
                      <a:pt x="1267334" y="1604101"/>
                    </a:cubicBezTo>
                    <a:close/>
                    <a:moveTo>
                      <a:pt x="1157631" y="317641"/>
                    </a:moveTo>
                    <a:lnTo>
                      <a:pt x="1157631" y="833014"/>
                    </a:lnTo>
                    <a:cubicBezTo>
                      <a:pt x="1001888" y="786183"/>
                      <a:pt x="924015" y="698843"/>
                      <a:pt x="924013" y="570987"/>
                    </a:cubicBezTo>
                    <a:cubicBezTo>
                      <a:pt x="924015" y="496798"/>
                      <a:pt x="947430" y="438526"/>
                      <a:pt x="994257" y="396171"/>
                    </a:cubicBezTo>
                    <a:cubicBezTo>
                      <a:pt x="1041086" y="353815"/>
                      <a:pt x="1095543" y="327636"/>
                      <a:pt x="1157631" y="317641"/>
                    </a:cubicBezTo>
                    <a:close/>
                    <a:moveTo>
                      <a:pt x="1267333" y="73765"/>
                    </a:moveTo>
                    <a:lnTo>
                      <a:pt x="1157631" y="73768"/>
                    </a:lnTo>
                    <a:lnTo>
                      <a:pt x="1157631" y="162950"/>
                    </a:lnTo>
                    <a:cubicBezTo>
                      <a:pt x="1015567" y="175578"/>
                      <a:pt x="910071" y="220829"/>
                      <a:pt x="841145" y="298699"/>
                    </a:cubicBezTo>
                    <a:cubicBezTo>
                      <a:pt x="772218" y="376571"/>
                      <a:pt x="737755" y="472332"/>
                      <a:pt x="737755" y="585982"/>
                    </a:cubicBezTo>
                    <a:cubicBezTo>
                      <a:pt x="737755" y="806967"/>
                      <a:pt x="877712" y="949032"/>
                      <a:pt x="1157631" y="1012171"/>
                    </a:cubicBezTo>
                    <a:lnTo>
                      <a:pt x="1157631" y="1604101"/>
                    </a:lnTo>
                    <a:cubicBezTo>
                      <a:pt x="1006622" y="1583054"/>
                      <a:pt x="918490" y="1472821"/>
                      <a:pt x="893234" y="1273409"/>
                    </a:cubicBezTo>
                    <a:lnTo>
                      <a:pt x="706183" y="1308925"/>
                    </a:lnTo>
                    <a:cubicBezTo>
                      <a:pt x="725125" y="1575161"/>
                      <a:pt x="875609" y="1726170"/>
                      <a:pt x="1157631" y="1761948"/>
                    </a:cubicBezTo>
                    <a:lnTo>
                      <a:pt x="1157631" y="1947419"/>
                    </a:lnTo>
                    <a:lnTo>
                      <a:pt x="1267335" y="1947419"/>
                    </a:lnTo>
                    <a:lnTo>
                      <a:pt x="1267334" y="1759579"/>
                    </a:lnTo>
                    <a:cubicBezTo>
                      <a:pt x="1380986" y="1754319"/>
                      <a:pt x="1483061" y="1713016"/>
                      <a:pt x="1573559" y="1635670"/>
                    </a:cubicBezTo>
                    <a:cubicBezTo>
                      <a:pt x="1664059" y="1558324"/>
                      <a:pt x="1709308" y="1445990"/>
                      <a:pt x="1709309" y="1298664"/>
                    </a:cubicBezTo>
                    <a:cubicBezTo>
                      <a:pt x="1709309" y="1062420"/>
                      <a:pt x="1561986" y="915094"/>
                      <a:pt x="1267333" y="856691"/>
                    </a:cubicBezTo>
                    <a:lnTo>
                      <a:pt x="1267334" y="320008"/>
                    </a:lnTo>
                    <a:cubicBezTo>
                      <a:pt x="1387825" y="344739"/>
                      <a:pt x="1458593" y="426556"/>
                      <a:pt x="1479639" y="565461"/>
                    </a:cubicBezTo>
                    <a:lnTo>
                      <a:pt x="1672215" y="536258"/>
                    </a:lnTo>
                    <a:cubicBezTo>
                      <a:pt x="1636436" y="308961"/>
                      <a:pt x="1501475" y="184522"/>
                      <a:pt x="1267333" y="162950"/>
                    </a:cubicBezTo>
                    <a:close/>
                    <a:moveTo>
                      <a:pt x="547479" y="0"/>
                    </a:moveTo>
                    <a:lnTo>
                      <a:pt x="1868013" y="0"/>
                    </a:lnTo>
                    <a:lnTo>
                      <a:pt x="1883009" y="9110"/>
                    </a:lnTo>
                    <a:cubicBezTo>
                      <a:pt x="2204271" y="226151"/>
                      <a:pt x="2415492" y="593705"/>
                      <a:pt x="2415492" y="1010592"/>
                    </a:cubicBezTo>
                    <a:cubicBezTo>
                      <a:pt x="2415492" y="1469168"/>
                      <a:pt x="2159915" y="1868051"/>
                      <a:pt x="1783430" y="2072570"/>
                    </a:cubicBezTo>
                    <a:lnTo>
                      <a:pt x="1728854" y="2098860"/>
                    </a:lnTo>
                    <a:lnTo>
                      <a:pt x="1635761" y="2080260"/>
                    </a:lnTo>
                    <a:cubicBezTo>
                      <a:pt x="1183748" y="2066272"/>
                      <a:pt x="807936" y="2029424"/>
                      <a:pt x="508323" y="1817316"/>
                    </a:cubicBezTo>
                    <a:cubicBezTo>
                      <a:pt x="459003" y="1794774"/>
                      <a:pt x="399325" y="1776994"/>
                      <a:pt x="332637" y="1763530"/>
                    </a:cubicBezTo>
                    <a:lnTo>
                      <a:pt x="254920" y="1750920"/>
                    </a:lnTo>
                    <a:lnTo>
                      <a:pt x="206264" y="1685855"/>
                    </a:lnTo>
                    <a:cubicBezTo>
                      <a:pt x="76040" y="1493097"/>
                      <a:pt x="0" y="1260725"/>
                      <a:pt x="0" y="1010592"/>
                    </a:cubicBezTo>
                    <a:cubicBezTo>
                      <a:pt x="0" y="593705"/>
                      <a:pt x="211221" y="226151"/>
                      <a:pt x="532484" y="9110"/>
                    </a:cubicBezTo>
                    <a:close/>
                  </a:path>
                </a:pathLst>
              </a:custGeom>
              <a:grpFill/>
              <a:ln w="12700" cap="flat" cmpd="sng" algn="ctr">
                <a:noFill/>
                <a:prstDash val="solid"/>
                <a:miter lim="800000"/>
              </a:ln>
              <a:effectLst/>
            </p:spPr>
            <p:txBody>
              <a:bodyPr wrap="square"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cs typeface="+mn-ea"/>
                  <a:sym typeface="+mn-lt"/>
                </a:endParaRPr>
              </a:p>
            </p:txBody>
          </p:sp>
          <p:sp>
            <p:nvSpPr>
              <p:cNvPr id="72" name="Rectangle 130">
                <a:extLst>
                  <a:ext uri="{FF2B5EF4-FFF2-40B4-BE49-F238E27FC236}">
                    <a16:creationId xmlns:a16="http://schemas.microsoft.com/office/drawing/2014/main" id="{36ED073A-EDC7-45E0-6C74-E94B6A1E12D5}"/>
                  </a:ext>
                </a:extLst>
              </p:cNvPr>
              <p:cNvSpPr/>
              <p:nvPr/>
            </p:nvSpPr>
            <p:spPr>
              <a:xfrm>
                <a:off x="10494312" y="-271760"/>
                <a:ext cx="510208" cy="208802"/>
              </a:xfrm>
              <a:custGeom>
                <a:avLst/>
                <a:gdLst>
                  <a:gd name="connsiteX0" fmla="*/ 0 w 6220496"/>
                  <a:gd name="connsiteY0" fmla="*/ 0 h 2318198"/>
                  <a:gd name="connsiteX1" fmla="*/ 6220496 w 6220496"/>
                  <a:gd name="connsiteY1" fmla="*/ 0 h 2318198"/>
                  <a:gd name="connsiteX2" fmla="*/ 6220496 w 6220496"/>
                  <a:gd name="connsiteY2" fmla="*/ 2318198 h 2318198"/>
                  <a:gd name="connsiteX3" fmla="*/ 0 w 6220496"/>
                  <a:gd name="connsiteY3" fmla="*/ 2318198 h 2318198"/>
                  <a:gd name="connsiteX4" fmla="*/ 0 w 6220496"/>
                  <a:gd name="connsiteY4" fmla="*/ 0 h 2318198"/>
                  <a:gd name="connsiteX0" fmla="*/ 0 w 6220496"/>
                  <a:gd name="connsiteY0" fmla="*/ 0 h 2318198"/>
                  <a:gd name="connsiteX1" fmla="*/ 6220496 w 6220496"/>
                  <a:gd name="connsiteY1" fmla="*/ 0 h 2318198"/>
                  <a:gd name="connsiteX2" fmla="*/ 6220496 w 6220496"/>
                  <a:gd name="connsiteY2" fmla="*/ 2318198 h 2318198"/>
                  <a:gd name="connsiteX3" fmla="*/ 68580 w 6220496"/>
                  <a:gd name="connsiteY3" fmla="*/ 1342838 h 2318198"/>
                  <a:gd name="connsiteX4" fmla="*/ 0 w 6220496"/>
                  <a:gd name="connsiteY4" fmla="*/ 0 h 2318198"/>
                  <a:gd name="connsiteX0" fmla="*/ 0 w 6167156"/>
                  <a:gd name="connsiteY0" fmla="*/ 487680 h 2318198"/>
                  <a:gd name="connsiteX1" fmla="*/ 6167156 w 6167156"/>
                  <a:gd name="connsiteY1" fmla="*/ 0 h 2318198"/>
                  <a:gd name="connsiteX2" fmla="*/ 6167156 w 6167156"/>
                  <a:gd name="connsiteY2" fmla="*/ 2318198 h 2318198"/>
                  <a:gd name="connsiteX3" fmla="*/ 15240 w 6167156"/>
                  <a:gd name="connsiteY3" fmla="*/ 1342838 h 2318198"/>
                  <a:gd name="connsiteX4" fmla="*/ 0 w 6167156"/>
                  <a:gd name="connsiteY4" fmla="*/ 487680 h 2318198"/>
                  <a:gd name="connsiteX0" fmla="*/ 0 w 6167156"/>
                  <a:gd name="connsiteY0" fmla="*/ 167640 h 1998158"/>
                  <a:gd name="connsiteX1" fmla="*/ 1343696 w 6167156"/>
                  <a:gd name="connsiteY1" fmla="*/ 0 h 1998158"/>
                  <a:gd name="connsiteX2" fmla="*/ 6167156 w 6167156"/>
                  <a:gd name="connsiteY2" fmla="*/ 1998158 h 1998158"/>
                  <a:gd name="connsiteX3" fmla="*/ 15240 w 6167156"/>
                  <a:gd name="connsiteY3" fmla="*/ 1022798 h 1998158"/>
                  <a:gd name="connsiteX4" fmla="*/ 0 w 6167156"/>
                  <a:gd name="connsiteY4" fmla="*/ 167640 h 1998158"/>
                  <a:gd name="connsiteX0" fmla="*/ 0 w 6167156"/>
                  <a:gd name="connsiteY0" fmla="*/ 273772 h 2104290"/>
                  <a:gd name="connsiteX1" fmla="*/ 1343696 w 6167156"/>
                  <a:gd name="connsiteY1" fmla="*/ 106132 h 2104290"/>
                  <a:gd name="connsiteX2" fmla="*/ 6167156 w 6167156"/>
                  <a:gd name="connsiteY2" fmla="*/ 2104290 h 2104290"/>
                  <a:gd name="connsiteX3" fmla="*/ 15240 w 6167156"/>
                  <a:gd name="connsiteY3" fmla="*/ 1128930 h 2104290"/>
                  <a:gd name="connsiteX4" fmla="*/ 0 w 6167156"/>
                  <a:gd name="connsiteY4" fmla="*/ 273772 h 2104290"/>
                  <a:gd name="connsiteX0" fmla="*/ 0 w 6167156"/>
                  <a:gd name="connsiteY0" fmla="*/ 283695 h 2114213"/>
                  <a:gd name="connsiteX1" fmla="*/ 1343696 w 6167156"/>
                  <a:gd name="connsiteY1" fmla="*/ 116055 h 2114213"/>
                  <a:gd name="connsiteX2" fmla="*/ 6167156 w 6167156"/>
                  <a:gd name="connsiteY2" fmla="*/ 2114213 h 2114213"/>
                  <a:gd name="connsiteX3" fmla="*/ 15240 w 6167156"/>
                  <a:gd name="connsiteY3" fmla="*/ 1138853 h 2114213"/>
                  <a:gd name="connsiteX4" fmla="*/ 0 w 6167156"/>
                  <a:gd name="connsiteY4" fmla="*/ 283695 h 2114213"/>
                  <a:gd name="connsiteX0" fmla="*/ 0 w 6167156"/>
                  <a:gd name="connsiteY0" fmla="*/ 230845 h 2061363"/>
                  <a:gd name="connsiteX1" fmla="*/ 1343696 w 6167156"/>
                  <a:gd name="connsiteY1" fmla="*/ 63205 h 2061363"/>
                  <a:gd name="connsiteX2" fmla="*/ 6167156 w 6167156"/>
                  <a:gd name="connsiteY2" fmla="*/ 2061363 h 2061363"/>
                  <a:gd name="connsiteX3" fmla="*/ 15240 w 6167156"/>
                  <a:gd name="connsiteY3" fmla="*/ 1086003 h 2061363"/>
                  <a:gd name="connsiteX4" fmla="*/ 0 w 6167156"/>
                  <a:gd name="connsiteY4" fmla="*/ 230845 h 2061363"/>
                  <a:gd name="connsiteX0" fmla="*/ 0 w 6167156"/>
                  <a:gd name="connsiteY0" fmla="*/ 218284 h 2048802"/>
                  <a:gd name="connsiteX1" fmla="*/ 1358936 w 6167156"/>
                  <a:gd name="connsiteY1" fmla="*/ 65884 h 2048802"/>
                  <a:gd name="connsiteX2" fmla="*/ 6167156 w 6167156"/>
                  <a:gd name="connsiteY2" fmla="*/ 2048802 h 2048802"/>
                  <a:gd name="connsiteX3" fmla="*/ 15240 w 6167156"/>
                  <a:gd name="connsiteY3" fmla="*/ 1073442 h 2048802"/>
                  <a:gd name="connsiteX4" fmla="*/ 0 w 6167156"/>
                  <a:gd name="connsiteY4" fmla="*/ 218284 h 2048802"/>
                  <a:gd name="connsiteX0" fmla="*/ 22860 w 6151916"/>
                  <a:gd name="connsiteY0" fmla="*/ 193838 h 2054836"/>
                  <a:gd name="connsiteX1" fmla="*/ 1343696 w 6151916"/>
                  <a:gd name="connsiteY1" fmla="*/ 71918 h 2054836"/>
                  <a:gd name="connsiteX2" fmla="*/ 6151916 w 6151916"/>
                  <a:gd name="connsiteY2" fmla="*/ 2054836 h 2054836"/>
                  <a:gd name="connsiteX3" fmla="*/ 0 w 6151916"/>
                  <a:gd name="connsiteY3" fmla="*/ 1079476 h 2054836"/>
                  <a:gd name="connsiteX4" fmla="*/ 22860 w 6151916"/>
                  <a:gd name="connsiteY4" fmla="*/ 193838 h 2054836"/>
                  <a:gd name="connsiteX0" fmla="*/ 22860 w 6151916"/>
                  <a:gd name="connsiteY0" fmla="*/ 196784 h 2057782"/>
                  <a:gd name="connsiteX1" fmla="*/ 1343696 w 6151916"/>
                  <a:gd name="connsiteY1" fmla="*/ 74864 h 2057782"/>
                  <a:gd name="connsiteX2" fmla="*/ 6151916 w 6151916"/>
                  <a:gd name="connsiteY2" fmla="*/ 2057782 h 2057782"/>
                  <a:gd name="connsiteX3" fmla="*/ 0 w 6151916"/>
                  <a:gd name="connsiteY3" fmla="*/ 1082422 h 2057782"/>
                  <a:gd name="connsiteX4" fmla="*/ 22860 w 6151916"/>
                  <a:gd name="connsiteY4" fmla="*/ 196784 h 2057782"/>
                  <a:gd name="connsiteX0" fmla="*/ 22860 w 6151916"/>
                  <a:gd name="connsiteY0" fmla="*/ 204916 h 2065914"/>
                  <a:gd name="connsiteX1" fmla="*/ 1343696 w 6151916"/>
                  <a:gd name="connsiteY1" fmla="*/ 82996 h 2065914"/>
                  <a:gd name="connsiteX2" fmla="*/ 6151916 w 6151916"/>
                  <a:gd name="connsiteY2" fmla="*/ 2065914 h 2065914"/>
                  <a:gd name="connsiteX3" fmla="*/ 0 w 6151916"/>
                  <a:gd name="connsiteY3" fmla="*/ 1090554 h 2065914"/>
                  <a:gd name="connsiteX4" fmla="*/ 22860 w 6151916"/>
                  <a:gd name="connsiteY4" fmla="*/ 204916 h 2065914"/>
                  <a:gd name="connsiteX0" fmla="*/ 22860 w 6151916"/>
                  <a:gd name="connsiteY0" fmla="*/ 188555 h 2049553"/>
                  <a:gd name="connsiteX1" fmla="*/ 1366556 w 6151916"/>
                  <a:gd name="connsiteY1" fmla="*/ 89495 h 2049553"/>
                  <a:gd name="connsiteX2" fmla="*/ 6151916 w 6151916"/>
                  <a:gd name="connsiteY2" fmla="*/ 2049553 h 2049553"/>
                  <a:gd name="connsiteX3" fmla="*/ 0 w 6151916"/>
                  <a:gd name="connsiteY3" fmla="*/ 1074193 h 2049553"/>
                  <a:gd name="connsiteX4" fmla="*/ 22860 w 6151916"/>
                  <a:gd name="connsiteY4" fmla="*/ 188555 h 2049553"/>
                  <a:gd name="connsiteX0" fmla="*/ 22860 w 6151916"/>
                  <a:gd name="connsiteY0" fmla="*/ 188555 h 2049553"/>
                  <a:gd name="connsiteX1" fmla="*/ 1366556 w 6151916"/>
                  <a:gd name="connsiteY1" fmla="*/ 89495 h 2049553"/>
                  <a:gd name="connsiteX2" fmla="*/ 6151916 w 6151916"/>
                  <a:gd name="connsiteY2" fmla="*/ 2049553 h 2049553"/>
                  <a:gd name="connsiteX3" fmla="*/ 726154 w 6151916"/>
                  <a:gd name="connsiteY3" fmla="*/ 1198259 h 2049553"/>
                  <a:gd name="connsiteX4" fmla="*/ 0 w 6151916"/>
                  <a:gd name="connsiteY4" fmla="*/ 1074193 h 2049553"/>
                  <a:gd name="connsiteX5" fmla="*/ 22860 w 6151916"/>
                  <a:gd name="connsiteY5" fmla="*/ 188555 h 2049553"/>
                  <a:gd name="connsiteX0" fmla="*/ 22860 w 6151916"/>
                  <a:gd name="connsiteY0" fmla="*/ 188555 h 2049553"/>
                  <a:gd name="connsiteX1" fmla="*/ 1366556 w 6151916"/>
                  <a:gd name="connsiteY1" fmla="*/ 89495 h 2049553"/>
                  <a:gd name="connsiteX2" fmla="*/ 6151916 w 6151916"/>
                  <a:gd name="connsiteY2" fmla="*/ 2049553 h 2049553"/>
                  <a:gd name="connsiteX3" fmla="*/ 1389094 w 6151916"/>
                  <a:gd name="connsiteY3" fmla="*/ 1678319 h 2049553"/>
                  <a:gd name="connsiteX4" fmla="*/ 0 w 6151916"/>
                  <a:gd name="connsiteY4" fmla="*/ 1074193 h 2049553"/>
                  <a:gd name="connsiteX5" fmla="*/ 22860 w 6151916"/>
                  <a:gd name="connsiteY5" fmla="*/ 188555 h 2049553"/>
                  <a:gd name="connsiteX0" fmla="*/ 227 w 6129283"/>
                  <a:gd name="connsiteY0" fmla="*/ 188555 h 2049553"/>
                  <a:gd name="connsiteX1" fmla="*/ 1343923 w 6129283"/>
                  <a:gd name="connsiteY1" fmla="*/ 89495 h 2049553"/>
                  <a:gd name="connsiteX2" fmla="*/ 6129283 w 6129283"/>
                  <a:gd name="connsiteY2" fmla="*/ 2049553 h 2049553"/>
                  <a:gd name="connsiteX3" fmla="*/ 1366461 w 6129283"/>
                  <a:gd name="connsiteY3" fmla="*/ 1678319 h 2049553"/>
                  <a:gd name="connsiteX4" fmla="*/ 227 w 6129283"/>
                  <a:gd name="connsiteY4" fmla="*/ 1089433 h 2049553"/>
                  <a:gd name="connsiteX5" fmla="*/ 227 w 6129283"/>
                  <a:gd name="connsiteY5" fmla="*/ 188555 h 2049553"/>
                  <a:gd name="connsiteX0" fmla="*/ 227 w 6129283"/>
                  <a:gd name="connsiteY0" fmla="*/ 188555 h 2049553"/>
                  <a:gd name="connsiteX1" fmla="*/ 1343923 w 6129283"/>
                  <a:gd name="connsiteY1" fmla="*/ 89495 h 2049553"/>
                  <a:gd name="connsiteX2" fmla="*/ 6129283 w 6129283"/>
                  <a:gd name="connsiteY2" fmla="*/ 2049553 h 2049553"/>
                  <a:gd name="connsiteX3" fmla="*/ 1366461 w 6129283"/>
                  <a:gd name="connsiteY3" fmla="*/ 1678319 h 2049553"/>
                  <a:gd name="connsiteX4" fmla="*/ 227 w 6129283"/>
                  <a:gd name="connsiteY4" fmla="*/ 1089433 h 2049553"/>
                  <a:gd name="connsiteX5" fmla="*/ 227 w 6129283"/>
                  <a:gd name="connsiteY5" fmla="*/ 188555 h 2049553"/>
                  <a:gd name="connsiteX0" fmla="*/ 227 w 6129283"/>
                  <a:gd name="connsiteY0" fmla="*/ 188555 h 2049553"/>
                  <a:gd name="connsiteX1" fmla="*/ 1343923 w 6129283"/>
                  <a:gd name="connsiteY1" fmla="*/ 89495 h 2049553"/>
                  <a:gd name="connsiteX2" fmla="*/ 6129283 w 6129283"/>
                  <a:gd name="connsiteY2" fmla="*/ 2049553 h 2049553"/>
                  <a:gd name="connsiteX3" fmla="*/ 1366461 w 6129283"/>
                  <a:gd name="connsiteY3" fmla="*/ 1678319 h 2049553"/>
                  <a:gd name="connsiteX4" fmla="*/ 227 w 6129283"/>
                  <a:gd name="connsiteY4" fmla="*/ 1089433 h 2049553"/>
                  <a:gd name="connsiteX5" fmla="*/ 227 w 6129283"/>
                  <a:gd name="connsiteY5" fmla="*/ 188555 h 2049553"/>
                  <a:gd name="connsiteX0" fmla="*/ 227 w 6129283"/>
                  <a:gd name="connsiteY0" fmla="*/ 188555 h 2049553"/>
                  <a:gd name="connsiteX1" fmla="*/ 1343923 w 6129283"/>
                  <a:gd name="connsiteY1" fmla="*/ 89495 h 2049553"/>
                  <a:gd name="connsiteX2" fmla="*/ 6129283 w 6129283"/>
                  <a:gd name="connsiteY2" fmla="*/ 2049553 h 2049553"/>
                  <a:gd name="connsiteX3" fmla="*/ 1366461 w 6129283"/>
                  <a:gd name="connsiteY3" fmla="*/ 1678319 h 2049553"/>
                  <a:gd name="connsiteX4" fmla="*/ 227 w 6129283"/>
                  <a:gd name="connsiteY4" fmla="*/ 1089433 h 2049553"/>
                  <a:gd name="connsiteX5" fmla="*/ 227 w 6129283"/>
                  <a:gd name="connsiteY5" fmla="*/ 188555 h 2049553"/>
                  <a:gd name="connsiteX0" fmla="*/ 227 w 6129283"/>
                  <a:gd name="connsiteY0" fmla="*/ 188555 h 2049553"/>
                  <a:gd name="connsiteX1" fmla="*/ 1343923 w 6129283"/>
                  <a:gd name="connsiteY1" fmla="*/ 89495 h 2049553"/>
                  <a:gd name="connsiteX2" fmla="*/ 1861761 w 6129283"/>
                  <a:gd name="connsiteY2" fmla="*/ 299099 h 2049553"/>
                  <a:gd name="connsiteX3" fmla="*/ 6129283 w 6129283"/>
                  <a:gd name="connsiteY3" fmla="*/ 2049553 h 2049553"/>
                  <a:gd name="connsiteX4" fmla="*/ 1366461 w 6129283"/>
                  <a:gd name="connsiteY4" fmla="*/ 1678319 h 2049553"/>
                  <a:gd name="connsiteX5" fmla="*/ 227 w 6129283"/>
                  <a:gd name="connsiteY5" fmla="*/ 1089433 h 2049553"/>
                  <a:gd name="connsiteX6" fmla="*/ 227 w 6129283"/>
                  <a:gd name="connsiteY6" fmla="*/ 188555 h 2049553"/>
                  <a:gd name="connsiteX0" fmla="*/ 227 w 6129283"/>
                  <a:gd name="connsiteY0" fmla="*/ 188555 h 2049553"/>
                  <a:gd name="connsiteX1" fmla="*/ 1343923 w 6129283"/>
                  <a:gd name="connsiteY1" fmla="*/ 89495 h 2049553"/>
                  <a:gd name="connsiteX2" fmla="*/ 2677101 w 6129283"/>
                  <a:gd name="connsiteY2" fmla="*/ 405779 h 2049553"/>
                  <a:gd name="connsiteX3" fmla="*/ 6129283 w 6129283"/>
                  <a:gd name="connsiteY3" fmla="*/ 2049553 h 2049553"/>
                  <a:gd name="connsiteX4" fmla="*/ 1366461 w 6129283"/>
                  <a:gd name="connsiteY4" fmla="*/ 1678319 h 2049553"/>
                  <a:gd name="connsiteX5" fmla="*/ 227 w 6129283"/>
                  <a:gd name="connsiteY5" fmla="*/ 1089433 h 2049553"/>
                  <a:gd name="connsiteX6" fmla="*/ 227 w 6129283"/>
                  <a:gd name="connsiteY6" fmla="*/ 188555 h 2049553"/>
                  <a:gd name="connsiteX0" fmla="*/ 227 w 6129283"/>
                  <a:gd name="connsiteY0" fmla="*/ 188555 h 2049553"/>
                  <a:gd name="connsiteX1" fmla="*/ 1343923 w 6129283"/>
                  <a:gd name="connsiteY1" fmla="*/ 89495 h 2049553"/>
                  <a:gd name="connsiteX2" fmla="*/ 2677101 w 6129283"/>
                  <a:gd name="connsiteY2" fmla="*/ 405779 h 2049553"/>
                  <a:gd name="connsiteX3" fmla="*/ 6129283 w 6129283"/>
                  <a:gd name="connsiteY3" fmla="*/ 2049553 h 2049553"/>
                  <a:gd name="connsiteX4" fmla="*/ 1366461 w 6129283"/>
                  <a:gd name="connsiteY4" fmla="*/ 1678319 h 2049553"/>
                  <a:gd name="connsiteX5" fmla="*/ 227 w 6129283"/>
                  <a:gd name="connsiteY5" fmla="*/ 1089433 h 2049553"/>
                  <a:gd name="connsiteX6" fmla="*/ 227 w 6129283"/>
                  <a:gd name="connsiteY6" fmla="*/ 188555 h 2049553"/>
                  <a:gd name="connsiteX0" fmla="*/ 225 w 6129281"/>
                  <a:gd name="connsiteY0" fmla="*/ 210540 h 2071538"/>
                  <a:gd name="connsiteX1" fmla="*/ 1351541 w 6129281"/>
                  <a:gd name="connsiteY1" fmla="*/ 81000 h 2071538"/>
                  <a:gd name="connsiteX2" fmla="*/ 2677099 w 6129281"/>
                  <a:gd name="connsiteY2" fmla="*/ 427764 h 2071538"/>
                  <a:gd name="connsiteX3" fmla="*/ 6129281 w 6129281"/>
                  <a:gd name="connsiteY3" fmla="*/ 2071538 h 2071538"/>
                  <a:gd name="connsiteX4" fmla="*/ 1366459 w 6129281"/>
                  <a:gd name="connsiteY4" fmla="*/ 1700304 h 2071538"/>
                  <a:gd name="connsiteX5" fmla="*/ 225 w 6129281"/>
                  <a:gd name="connsiteY5" fmla="*/ 1111418 h 2071538"/>
                  <a:gd name="connsiteX6" fmla="*/ 225 w 6129281"/>
                  <a:gd name="connsiteY6" fmla="*/ 210540 h 2071538"/>
                  <a:gd name="connsiteX0" fmla="*/ 225 w 6129281"/>
                  <a:gd name="connsiteY0" fmla="*/ 210540 h 2071538"/>
                  <a:gd name="connsiteX1" fmla="*/ 1351541 w 6129281"/>
                  <a:gd name="connsiteY1" fmla="*/ 81000 h 2071538"/>
                  <a:gd name="connsiteX2" fmla="*/ 2677099 w 6129281"/>
                  <a:gd name="connsiteY2" fmla="*/ 427764 h 2071538"/>
                  <a:gd name="connsiteX3" fmla="*/ 6129281 w 6129281"/>
                  <a:gd name="connsiteY3" fmla="*/ 2071538 h 2071538"/>
                  <a:gd name="connsiteX4" fmla="*/ 1366459 w 6129281"/>
                  <a:gd name="connsiteY4" fmla="*/ 1700304 h 2071538"/>
                  <a:gd name="connsiteX5" fmla="*/ 225 w 6129281"/>
                  <a:gd name="connsiteY5" fmla="*/ 1111418 h 2071538"/>
                  <a:gd name="connsiteX6" fmla="*/ 225 w 6129281"/>
                  <a:gd name="connsiteY6" fmla="*/ 210540 h 2071538"/>
                  <a:gd name="connsiteX0" fmla="*/ 225 w 6129281"/>
                  <a:gd name="connsiteY0" fmla="*/ 210540 h 2071538"/>
                  <a:gd name="connsiteX1" fmla="*/ 1351541 w 6129281"/>
                  <a:gd name="connsiteY1" fmla="*/ 81000 h 2071538"/>
                  <a:gd name="connsiteX2" fmla="*/ 2532319 w 6129281"/>
                  <a:gd name="connsiteY2" fmla="*/ 374424 h 2071538"/>
                  <a:gd name="connsiteX3" fmla="*/ 6129281 w 6129281"/>
                  <a:gd name="connsiteY3" fmla="*/ 2071538 h 2071538"/>
                  <a:gd name="connsiteX4" fmla="*/ 1366459 w 6129281"/>
                  <a:gd name="connsiteY4" fmla="*/ 1700304 h 2071538"/>
                  <a:gd name="connsiteX5" fmla="*/ 225 w 6129281"/>
                  <a:gd name="connsiteY5" fmla="*/ 1111418 h 2071538"/>
                  <a:gd name="connsiteX6" fmla="*/ 225 w 6129281"/>
                  <a:gd name="connsiteY6" fmla="*/ 210540 h 2071538"/>
                  <a:gd name="connsiteX0" fmla="*/ 225 w 6129281"/>
                  <a:gd name="connsiteY0" fmla="*/ 210540 h 2071538"/>
                  <a:gd name="connsiteX1" fmla="*/ 1351541 w 6129281"/>
                  <a:gd name="connsiteY1" fmla="*/ 81000 h 2071538"/>
                  <a:gd name="connsiteX2" fmla="*/ 2532319 w 6129281"/>
                  <a:gd name="connsiteY2" fmla="*/ 374424 h 2071538"/>
                  <a:gd name="connsiteX3" fmla="*/ 6129281 w 6129281"/>
                  <a:gd name="connsiteY3" fmla="*/ 2071538 h 2071538"/>
                  <a:gd name="connsiteX4" fmla="*/ 1366459 w 6129281"/>
                  <a:gd name="connsiteY4" fmla="*/ 1700304 h 2071538"/>
                  <a:gd name="connsiteX5" fmla="*/ 225 w 6129281"/>
                  <a:gd name="connsiteY5" fmla="*/ 1111418 h 2071538"/>
                  <a:gd name="connsiteX6" fmla="*/ 225 w 6129281"/>
                  <a:gd name="connsiteY6" fmla="*/ 210540 h 2071538"/>
                  <a:gd name="connsiteX0" fmla="*/ 225 w 6129281"/>
                  <a:gd name="connsiteY0" fmla="*/ 210540 h 2071538"/>
                  <a:gd name="connsiteX1" fmla="*/ 1351541 w 6129281"/>
                  <a:gd name="connsiteY1" fmla="*/ 81000 h 2071538"/>
                  <a:gd name="connsiteX2" fmla="*/ 2532319 w 6129281"/>
                  <a:gd name="connsiteY2" fmla="*/ 374424 h 2071538"/>
                  <a:gd name="connsiteX3" fmla="*/ 6129281 w 6129281"/>
                  <a:gd name="connsiteY3" fmla="*/ 2071538 h 2071538"/>
                  <a:gd name="connsiteX4" fmla="*/ 1366459 w 6129281"/>
                  <a:gd name="connsiteY4" fmla="*/ 1700304 h 2071538"/>
                  <a:gd name="connsiteX5" fmla="*/ 225 w 6129281"/>
                  <a:gd name="connsiteY5" fmla="*/ 1111418 h 2071538"/>
                  <a:gd name="connsiteX6" fmla="*/ 225 w 6129281"/>
                  <a:gd name="connsiteY6" fmla="*/ 210540 h 2071538"/>
                  <a:gd name="connsiteX0" fmla="*/ 222 w 6129278"/>
                  <a:gd name="connsiteY0" fmla="*/ 199375 h 2060373"/>
                  <a:gd name="connsiteX1" fmla="*/ 1366778 w 6129278"/>
                  <a:gd name="connsiteY1" fmla="*/ 85075 h 2060373"/>
                  <a:gd name="connsiteX2" fmla="*/ 2532316 w 6129278"/>
                  <a:gd name="connsiteY2" fmla="*/ 363259 h 2060373"/>
                  <a:gd name="connsiteX3" fmla="*/ 6129278 w 6129278"/>
                  <a:gd name="connsiteY3" fmla="*/ 2060373 h 2060373"/>
                  <a:gd name="connsiteX4" fmla="*/ 1366456 w 6129278"/>
                  <a:gd name="connsiteY4" fmla="*/ 1689139 h 2060373"/>
                  <a:gd name="connsiteX5" fmla="*/ 222 w 6129278"/>
                  <a:gd name="connsiteY5" fmla="*/ 1100253 h 2060373"/>
                  <a:gd name="connsiteX6" fmla="*/ 222 w 6129278"/>
                  <a:gd name="connsiteY6" fmla="*/ 199375 h 2060373"/>
                  <a:gd name="connsiteX0" fmla="*/ 222 w 6129278"/>
                  <a:gd name="connsiteY0" fmla="*/ 199375 h 2060373"/>
                  <a:gd name="connsiteX1" fmla="*/ 1366778 w 6129278"/>
                  <a:gd name="connsiteY1" fmla="*/ 85075 h 2060373"/>
                  <a:gd name="connsiteX2" fmla="*/ 2532316 w 6129278"/>
                  <a:gd name="connsiteY2" fmla="*/ 363259 h 2060373"/>
                  <a:gd name="connsiteX3" fmla="*/ 6129278 w 6129278"/>
                  <a:gd name="connsiteY3" fmla="*/ 2060373 h 2060373"/>
                  <a:gd name="connsiteX4" fmla="*/ 1366456 w 6129278"/>
                  <a:gd name="connsiteY4" fmla="*/ 1689139 h 2060373"/>
                  <a:gd name="connsiteX5" fmla="*/ 222 w 6129278"/>
                  <a:gd name="connsiteY5" fmla="*/ 1100253 h 2060373"/>
                  <a:gd name="connsiteX6" fmla="*/ 222 w 6129278"/>
                  <a:gd name="connsiteY6" fmla="*/ 199375 h 2060373"/>
                  <a:gd name="connsiteX0" fmla="*/ 222 w 6129278"/>
                  <a:gd name="connsiteY0" fmla="*/ 199375 h 2060373"/>
                  <a:gd name="connsiteX1" fmla="*/ 1366778 w 6129278"/>
                  <a:gd name="connsiteY1" fmla="*/ 85075 h 2060373"/>
                  <a:gd name="connsiteX2" fmla="*/ 2532316 w 6129278"/>
                  <a:gd name="connsiteY2" fmla="*/ 332779 h 2060373"/>
                  <a:gd name="connsiteX3" fmla="*/ 6129278 w 6129278"/>
                  <a:gd name="connsiteY3" fmla="*/ 2060373 h 2060373"/>
                  <a:gd name="connsiteX4" fmla="*/ 1366456 w 6129278"/>
                  <a:gd name="connsiteY4" fmla="*/ 1689139 h 2060373"/>
                  <a:gd name="connsiteX5" fmla="*/ 222 w 6129278"/>
                  <a:gd name="connsiteY5" fmla="*/ 1100253 h 2060373"/>
                  <a:gd name="connsiteX6" fmla="*/ 222 w 6129278"/>
                  <a:gd name="connsiteY6" fmla="*/ 199375 h 2060373"/>
                  <a:gd name="connsiteX0" fmla="*/ 222 w 6129278"/>
                  <a:gd name="connsiteY0" fmla="*/ 199375 h 2060373"/>
                  <a:gd name="connsiteX1" fmla="*/ 1366778 w 6129278"/>
                  <a:gd name="connsiteY1" fmla="*/ 85075 h 2060373"/>
                  <a:gd name="connsiteX2" fmla="*/ 2524696 w 6129278"/>
                  <a:gd name="connsiteY2" fmla="*/ 309919 h 2060373"/>
                  <a:gd name="connsiteX3" fmla="*/ 6129278 w 6129278"/>
                  <a:gd name="connsiteY3" fmla="*/ 2060373 h 2060373"/>
                  <a:gd name="connsiteX4" fmla="*/ 1366456 w 6129278"/>
                  <a:gd name="connsiteY4" fmla="*/ 1689139 h 2060373"/>
                  <a:gd name="connsiteX5" fmla="*/ 222 w 6129278"/>
                  <a:gd name="connsiteY5" fmla="*/ 1100253 h 2060373"/>
                  <a:gd name="connsiteX6" fmla="*/ 222 w 6129278"/>
                  <a:gd name="connsiteY6" fmla="*/ 199375 h 2060373"/>
                  <a:gd name="connsiteX0" fmla="*/ 222 w 6129278"/>
                  <a:gd name="connsiteY0" fmla="*/ 199375 h 2060373"/>
                  <a:gd name="connsiteX1" fmla="*/ 1366778 w 6129278"/>
                  <a:gd name="connsiteY1" fmla="*/ 85075 h 2060373"/>
                  <a:gd name="connsiteX2" fmla="*/ 2524696 w 6129278"/>
                  <a:gd name="connsiteY2" fmla="*/ 309919 h 2060373"/>
                  <a:gd name="connsiteX3" fmla="*/ 6129278 w 6129278"/>
                  <a:gd name="connsiteY3" fmla="*/ 2060373 h 2060373"/>
                  <a:gd name="connsiteX4" fmla="*/ 1366456 w 6129278"/>
                  <a:gd name="connsiteY4" fmla="*/ 1689139 h 2060373"/>
                  <a:gd name="connsiteX5" fmla="*/ 222 w 6129278"/>
                  <a:gd name="connsiteY5" fmla="*/ 1100253 h 2060373"/>
                  <a:gd name="connsiteX6" fmla="*/ 222 w 6129278"/>
                  <a:gd name="connsiteY6" fmla="*/ 199375 h 2060373"/>
                  <a:gd name="connsiteX0" fmla="*/ 222 w 6129278"/>
                  <a:gd name="connsiteY0" fmla="*/ 223055 h 2084053"/>
                  <a:gd name="connsiteX1" fmla="*/ 1366778 w 6129278"/>
                  <a:gd name="connsiteY1" fmla="*/ 108755 h 2084053"/>
                  <a:gd name="connsiteX2" fmla="*/ 2524696 w 6129278"/>
                  <a:gd name="connsiteY2" fmla="*/ 333599 h 2084053"/>
                  <a:gd name="connsiteX3" fmla="*/ 6129278 w 6129278"/>
                  <a:gd name="connsiteY3" fmla="*/ 2084053 h 2084053"/>
                  <a:gd name="connsiteX4" fmla="*/ 1366456 w 6129278"/>
                  <a:gd name="connsiteY4" fmla="*/ 1712819 h 2084053"/>
                  <a:gd name="connsiteX5" fmla="*/ 222 w 6129278"/>
                  <a:gd name="connsiteY5" fmla="*/ 1123933 h 2084053"/>
                  <a:gd name="connsiteX6" fmla="*/ 222 w 6129278"/>
                  <a:gd name="connsiteY6" fmla="*/ 223055 h 2084053"/>
                  <a:gd name="connsiteX0" fmla="*/ 220 w 6129276"/>
                  <a:gd name="connsiteY0" fmla="*/ 228618 h 2089616"/>
                  <a:gd name="connsiteX1" fmla="*/ 1374396 w 6129276"/>
                  <a:gd name="connsiteY1" fmla="*/ 106698 h 2089616"/>
                  <a:gd name="connsiteX2" fmla="*/ 2524694 w 6129276"/>
                  <a:gd name="connsiteY2" fmla="*/ 339162 h 2089616"/>
                  <a:gd name="connsiteX3" fmla="*/ 6129276 w 6129276"/>
                  <a:gd name="connsiteY3" fmla="*/ 2089616 h 2089616"/>
                  <a:gd name="connsiteX4" fmla="*/ 1366454 w 6129276"/>
                  <a:gd name="connsiteY4" fmla="*/ 1718382 h 2089616"/>
                  <a:gd name="connsiteX5" fmla="*/ 220 w 6129276"/>
                  <a:gd name="connsiteY5" fmla="*/ 1129496 h 2089616"/>
                  <a:gd name="connsiteX6" fmla="*/ 220 w 6129276"/>
                  <a:gd name="connsiteY6" fmla="*/ 228618 h 2089616"/>
                  <a:gd name="connsiteX0" fmla="*/ 214 w 6152130"/>
                  <a:gd name="connsiteY0" fmla="*/ 228618 h 2089616"/>
                  <a:gd name="connsiteX1" fmla="*/ 1397250 w 6152130"/>
                  <a:gd name="connsiteY1" fmla="*/ 106698 h 2089616"/>
                  <a:gd name="connsiteX2" fmla="*/ 2547548 w 6152130"/>
                  <a:gd name="connsiteY2" fmla="*/ 339162 h 2089616"/>
                  <a:gd name="connsiteX3" fmla="*/ 6152130 w 6152130"/>
                  <a:gd name="connsiteY3" fmla="*/ 2089616 h 2089616"/>
                  <a:gd name="connsiteX4" fmla="*/ 1389308 w 6152130"/>
                  <a:gd name="connsiteY4" fmla="*/ 1718382 h 2089616"/>
                  <a:gd name="connsiteX5" fmla="*/ 23074 w 6152130"/>
                  <a:gd name="connsiteY5" fmla="*/ 1129496 h 2089616"/>
                  <a:gd name="connsiteX6" fmla="*/ 214 w 6152130"/>
                  <a:gd name="connsiteY6" fmla="*/ 228618 h 2089616"/>
                  <a:gd name="connsiteX0" fmla="*/ 0 w 6151916"/>
                  <a:gd name="connsiteY0" fmla="*/ 228618 h 2089616"/>
                  <a:gd name="connsiteX1" fmla="*/ 1397036 w 6151916"/>
                  <a:gd name="connsiteY1" fmla="*/ 106698 h 2089616"/>
                  <a:gd name="connsiteX2" fmla="*/ 2547334 w 6151916"/>
                  <a:gd name="connsiteY2" fmla="*/ 339162 h 2089616"/>
                  <a:gd name="connsiteX3" fmla="*/ 6151916 w 6151916"/>
                  <a:gd name="connsiteY3" fmla="*/ 2089616 h 2089616"/>
                  <a:gd name="connsiteX4" fmla="*/ 1389094 w 6151916"/>
                  <a:gd name="connsiteY4" fmla="*/ 1718382 h 2089616"/>
                  <a:gd name="connsiteX5" fmla="*/ 22860 w 6151916"/>
                  <a:gd name="connsiteY5" fmla="*/ 1129496 h 2089616"/>
                  <a:gd name="connsiteX6" fmla="*/ 0 w 6151916"/>
                  <a:gd name="connsiteY6" fmla="*/ 228618 h 2089616"/>
                  <a:gd name="connsiteX0" fmla="*/ 0 w 6151916"/>
                  <a:gd name="connsiteY0" fmla="*/ 228618 h 2089616"/>
                  <a:gd name="connsiteX1" fmla="*/ 1397036 w 6151916"/>
                  <a:gd name="connsiteY1" fmla="*/ 106698 h 2089616"/>
                  <a:gd name="connsiteX2" fmla="*/ 2547334 w 6151916"/>
                  <a:gd name="connsiteY2" fmla="*/ 339162 h 2089616"/>
                  <a:gd name="connsiteX3" fmla="*/ 6151916 w 6151916"/>
                  <a:gd name="connsiteY3" fmla="*/ 2089616 h 2089616"/>
                  <a:gd name="connsiteX4" fmla="*/ 1389094 w 6151916"/>
                  <a:gd name="connsiteY4" fmla="*/ 1718382 h 2089616"/>
                  <a:gd name="connsiteX5" fmla="*/ 15240 w 6151916"/>
                  <a:gd name="connsiteY5" fmla="*/ 1129496 h 2089616"/>
                  <a:gd name="connsiteX6" fmla="*/ 0 w 6151916"/>
                  <a:gd name="connsiteY6" fmla="*/ 228618 h 2089616"/>
                  <a:gd name="connsiteX0" fmla="*/ 7620 w 6159536"/>
                  <a:gd name="connsiteY0" fmla="*/ 228618 h 2089616"/>
                  <a:gd name="connsiteX1" fmla="*/ 1404656 w 6159536"/>
                  <a:gd name="connsiteY1" fmla="*/ 106698 h 2089616"/>
                  <a:gd name="connsiteX2" fmla="*/ 2554954 w 6159536"/>
                  <a:gd name="connsiteY2" fmla="*/ 339162 h 2089616"/>
                  <a:gd name="connsiteX3" fmla="*/ 6159536 w 6159536"/>
                  <a:gd name="connsiteY3" fmla="*/ 2089616 h 2089616"/>
                  <a:gd name="connsiteX4" fmla="*/ 1396714 w 6159536"/>
                  <a:gd name="connsiteY4" fmla="*/ 1718382 h 2089616"/>
                  <a:gd name="connsiteX5" fmla="*/ 0 w 6159536"/>
                  <a:gd name="connsiteY5" fmla="*/ 1114256 h 2089616"/>
                  <a:gd name="connsiteX6" fmla="*/ 7620 w 6159536"/>
                  <a:gd name="connsiteY6" fmla="*/ 228618 h 2089616"/>
                  <a:gd name="connsiteX0" fmla="*/ 7620 w 6159536"/>
                  <a:gd name="connsiteY0" fmla="*/ 228618 h 2089616"/>
                  <a:gd name="connsiteX1" fmla="*/ 1404656 w 6159536"/>
                  <a:gd name="connsiteY1" fmla="*/ 106698 h 2089616"/>
                  <a:gd name="connsiteX2" fmla="*/ 2554954 w 6159536"/>
                  <a:gd name="connsiteY2" fmla="*/ 339162 h 2089616"/>
                  <a:gd name="connsiteX3" fmla="*/ 2760693 w 6159536"/>
                  <a:gd name="connsiteY3" fmla="*/ 43822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54954 w 6159536"/>
                  <a:gd name="connsiteY2" fmla="*/ 339162 h 2089616"/>
                  <a:gd name="connsiteX3" fmla="*/ 2638773 w 6159536"/>
                  <a:gd name="connsiteY3" fmla="*/ 8878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54954 w 6159536"/>
                  <a:gd name="connsiteY2" fmla="*/ 339162 h 2089616"/>
                  <a:gd name="connsiteX3" fmla="*/ 2638773 w 6159536"/>
                  <a:gd name="connsiteY3" fmla="*/ 8878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62574 w 6159536"/>
                  <a:gd name="connsiteY2" fmla="*/ 339162 h 2089616"/>
                  <a:gd name="connsiteX3" fmla="*/ 2638773 w 6159536"/>
                  <a:gd name="connsiteY3" fmla="*/ 8878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62574 w 6159536"/>
                  <a:gd name="connsiteY2" fmla="*/ 339162 h 2089616"/>
                  <a:gd name="connsiteX3" fmla="*/ 2638773 w 6159536"/>
                  <a:gd name="connsiteY3" fmla="*/ 8878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62574 w 6159536"/>
                  <a:gd name="connsiteY2" fmla="*/ 339162 h 2089616"/>
                  <a:gd name="connsiteX3" fmla="*/ 2638773 w 6159536"/>
                  <a:gd name="connsiteY3" fmla="*/ 8878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62574 w 6159536"/>
                  <a:gd name="connsiteY2" fmla="*/ 339162 h 2089616"/>
                  <a:gd name="connsiteX3" fmla="*/ 2631153 w 6159536"/>
                  <a:gd name="connsiteY3" fmla="*/ 9259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62574 w 6159536"/>
                  <a:gd name="connsiteY2" fmla="*/ 384882 h 2089616"/>
                  <a:gd name="connsiteX3" fmla="*/ 2631153 w 6159536"/>
                  <a:gd name="connsiteY3" fmla="*/ 9259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62574 w 6159536"/>
                  <a:gd name="connsiteY2" fmla="*/ 384882 h 2089616"/>
                  <a:gd name="connsiteX3" fmla="*/ 2631153 w 6159536"/>
                  <a:gd name="connsiteY3" fmla="*/ 9259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62574 w 6159536"/>
                  <a:gd name="connsiteY2" fmla="*/ 384882 h 2089616"/>
                  <a:gd name="connsiteX3" fmla="*/ 2631153 w 6159536"/>
                  <a:gd name="connsiteY3" fmla="*/ 9259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28618 h 2089616"/>
                  <a:gd name="connsiteX1" fmla="*/ 1404656 w 6159536"/>
                  <a:gd name="connsiteY1" fmla="*/ 106698 h 2089616"/>
                  <a:gd name="connsiteX2" fmla="*/ 2562574 w 6159536"/>
                  <a:gd name="connsiteY2" fmla="*/ 377262 h 2089616"/>
                  <a:gd name="connsiteX3" fmla="*/ 2631153 w 6159536"/>
                  <a:gd name="connsiteY3" fmla="*/ 925902 h 2089616"/>
                  <a:gd name="connsiteX4" fmla="*/ 6159536 w 6159536"/>
                  <a:gd name="connsiteY4" fmla="*/ 2089616 h 2089616"/>
                  <a:gd name="connsiteX5" fmla="*/ 1396714 w 6159536"/>
                  <a:gd name="connsiteY5" fmla="*/ 1718382 h 2089616"/>
                  <a:gd name="connsiteX6" fmla="*/ 0 w 6159536"/>
                  <a:gd name="connsiteY6" fmla="*/ 1114256 h 2089616"/>
                  <a:gd name="connsiteX7" fmla="*/ 7620 w 6159536"/>
                  <a:gd name="connsiteY7" fmla="*/ 228618 h 2089616"/>
                  <a:gd name="connsiteX0" fmla="*/ 7620 w 6159536"/>
                  <a:gd name="connsiteY0" fmla="*/ 234246 h 2095244"/>
                  <a:gd name="connsiteX1" fmla="*/ 1435136 w 6159536"/>
                  <a:gd name="connsiteY1" fmla="*/ 104706 h 2095244"/>
                  <a:gd name="connsiteX2" fmla="*/ 2562574 w 6159536"/>
                  <a:gd name="connsiteY2" fmla="*/ 382890 h 2095244"/>
                  <a:gd name="connsiteX3" fmla="*/ 2631153 w 6159536"/>
                  <a:gd name="connsiteY3" fmla="*/ 931530 h 2095244"/>
                  <a:gd name="connsiteX4" fmla="*/ 6159536 w 6159536"/>
                  <a:gd name="connsiteY4" fmla="*/ 2095244 h 2095244"/>
                  <a:gd name="connsiteX5" fmla="*/ 1396714 w 6159536"/>
                  <a:gd name="connsiteY5" fmla="*/ 1724010 h 2095244"/>
                  <a:gd name="connsiteX6" fmla="*/ 0 w 6159536"/>
                  <a:gd name="connsiteY6" fmla="*/ 1119884 h 2095244"/>
                  <a:gd name="connsiteX7" fmla="*/ 7620 w 6159536"/>
                  <a:gd name="connsiteY7" fmla="*/ 234246 h 2095244"/>
                  <a:gd name="connsiteX0" fmla="*/ 7620 w 6159536"/>
                  <a:gd name="connsiteY0" fmla="*/ 234246 h 2095244"/>
                  <a:gd name="connsiteX1" fmla="*/ 1435136 w 6159536"/>
                  <a:gd name="connsiteY1" fmla="*/ 104706 h 2095244"/>
                  <a:gd name="connsiteX2" fmla="*/ 2562574 w 6159536"/>
                  <a:gd name="connsiteY2" fmla="*/ 382890 h 2095244"/>
                  <a:gd name="connsiteX3" fmla="*/ 2631153 w 6159536"/>
                  <a:gd name="connsiteY3" fmla="*/ 931530 h 2095244"/>
                  <a:gd name="connsiteX4" fmla="*/ 6159536 w 6159536"/>
                  <a:gd name="connsiteY4" fmla="*/ 2095244 h 2095244"/>
                  <a:gd name="connsiteX5" fmla="*/ 1396714 w 6159536"/>
                  <a:gd name="connsiteY5" fmla="*/ 1724010 h 2095244"/>
                  <a:gd name="connsiteX6" fmla="*/ 0 w 6159536"/>
                  <a:gd name="connsiteY6" fmla="*/ 1119884 h 2095244"/>
                  <a:gd name="connsiteX7" fmla="*/ 7620 w 6159536"/>
                  <a:gd name="connsiteY7" fmla="*/ 234246 h 2095244"/>
                  <a:gd name="connsiteX0" fmla="*/ 0 w 6151916"/>
                  <a:gd name="connsiteY0" fmla="*/ 234246 h 2095244"/>
                  <a:gd name="connsiteX1" fmla="*/ 1427516 w 6151916"/>
                  <a:gd name="connsiteY1" fmla="*/ 104706 h 2095244"/>
                  <a:gd name="connsiteX2" fmla="*/ 2554954 w 6151916"/>
                  <a:gd name="connsiteY2" fmla="*/ 382890 h 2095244"/>
                  <a:gd name="connsiteX3" fmla="*/ 2623533 w 6151916"/>
                  <a:gd name="connsiteY3" fmla="*/ 931530 h 2095244"/>
                  <a:gd name="connsiteX4" fmla="*/ 6151916 w 6151916"/>
                  <a:gd name="connsiteY4" fmla="*/ 2095244 h 2095244"/>
                  <a:gd name="connsiteX5" fmla="*/ 1389094 w 6151916"/>
                  <a:gd name="connsiteY5" fmla="*/ 1724010 h 2095244"/>
                  <a:gd name="connsiteX6" fmla="*/ 7620 w 6151916"/>
                  <a:gd name="connsiteY6" fmla="*/ 1081784 h 2095244"/>
                  <a:gd name="connsiteX7" fmla="*/ 0 w 6151916"/>
                  <a:gd name="connsiteY7" fmla="*/ 234246 h 2095244"/>
                  <a:gd name="connsiteX0" fmla="*/ 0 w 6151916"/>
                  <a:gd name="connsiteY0" fmla="*/ 234246 h 2095244"/>
                  <a:gd name="connsiteX1" fmla="*/ 1427516 w 6151916"/>
                  <a:gd name="connsiteY1" fmla="*/ 104706 h 2095244"/>
                  <a:gd name="connsiteX2" fmla="*/ 2554954 w 6151916"/>
                  <a:gd name="connsiteY2" fmla="*/ 382890 h 2095244"/>
                  <a:gd name="connsiteX3" fmla="*/ 2623533 w 6151916"/>
                  <a:gd name="connsiteY3" fmla="*/ 931530 h 2095244"/>
                  <a:gd name="connsiteX4" fmla="*/ 6151916 w 6151916"/>
                  <a:gd name="connsiteY4" fmla="*/ 2095244 h 2095244"/>
                  <a:gd name="connsiteX5" fmla="*/ 1389094 w 6151916"/>
                  <a:gd name="connsiteY5" fmla="*/ 1724010 h 2095244"/>
                  <a:gd name="connsiteX6" fmla="*/ 0 w 6151916"/>
                  <a:gd name="connsiteY6" fmla="*/ 1058924 h 2095244"/>
                  <a:gd name="connsiteX7" fmla="*/ 0 w 6151916"/>
                  <a:gd name="connsiteY7" fmla="*/ 234246 h 2095244"/>
                  <a:gd name="connsiteX0" fmla="*/ 0 w 6151916"/>
                  <a:gd name="connsiteY0" fmla="*/ 234246 h 2095244"/>
                  <a:gd name="connsiteX1" fmla="*/ 1427516 w 6151916"/>
                  <a:gd name="connsiteY1" fmla="*/ 104706 h 2095244"/>
                  <a:gd name="connsiteX2" fmla="*/ 2554954 w 6151916"/>
                  <a:gd name="connsiteY2" fmla="*/ 382890 h 2095244"/>
                  <a:gd name="connsiteX3" fmla="*/ 2623533 w 6151916"/>
                  <a:gd name="connsiteY3" fmla="*/ 931530 h 2095244"/>
                  <a:gd name="connsiteX4" fmla="*/ 6151916 w 6151916"/>
                  <a:gd name="connsiteY4" fmla="*/ 2095244 h 2095244"/>
                  <a:gd name="connsiteX5" fmla="*/ 1389094 w 6151916"/>
                  <a:gd name="connsiteY5" fmla="*/ 1724010 h 2095244"/>
                  <a:gd name="connsiteX6" fmla="*/ 0 w 6151916"/>
                  <a:gd name="connsiteY6" fmla="*/ 1058924 h 2095244"/>
                  <a:gd name="connsiteX7" fmla="*/ 0 w 6151916"/>
                  <a:gd name="connsiteY7" fmla="*/ 234246 h 2095244"/>
                  <a:gd name="connsiteX0" fmla="*/ 0 w 6151916"/>
                  <a:gd name="connsiteY0" fmla="*/ 234246 h 2095244"/>
                  <a:gd name="connsiteX1" fmla="*/ 1427516 w 6151916"/>
                  <a:gd name="connsiteY1" fmla="*/ 104706 h 2095244"/>
                  <a:gd name="connsiteX2" fmla="*/ 2554954 w 6151916"/>
                  <a:gd name="connsiteY2" fmla="*/ 382890 h 2095244"/>
                  <a:gd name="connsiteX3" fmla="*/ 2623533 w 6151916"/>
                  <a:gd name="connsiteY3" fmla="*/ 931530 h 2095244"/>
                  <a:gd name="connsiteX4" fmla="*/ 6151916 w 6151916"/>
                  <a:gd name="connsiteY4" fmla="*/ 2095244 h 2095244"/>
                  <a:gd name="connsiteX5" fmla="*/ 1389094 w 6151916"/>
                  <a:gd name="connsiteY5" fmla="*/ 1724010 h 2095244"/>
                  <a:gd name="connsiteX6" fmla="*/ 0 w 6151916"/>
                  <a:gd name="connsiteY6" fmla="*/ 1058924 h 2095244"/>
                  <a:gd name="connsiteX7" fmla="*/ 0 w 6151916"/>
                  <a:gd name="connsiteY7" fmla="*/ 234246 h 2095244"/>
                  <a:gd name="connsiteX0" fmla="*/ 15240 w 6167156"/>
                  <a:gd name="connsiteY0" fmla="*/ 234246 h 2095244"/>
                  <a:gd name="connsiteX1" fmla="*/ 1442756 w 6167156"/>
                  <a:gd name="connsiteY1" fmla="*/ 104706 h 2095244"/>
                  <a:gd name="connsiteX2" fmla="*/ 2570194 w 6167156"/>
                  <a:gd name="connsiteY2" fmla="*/ 382890 h 2095244"/>
                  <a:gd name="connsiteX3" fmla="*/ 2638773 w 6167156"/>
                  <a:gd name="connsiteY3" fmla="*/ 931530 h 2095244"/>
                  <a:gd name="connsiteX4" fmla="*/ 6167156 w 6167156"/>
                  <a:gd name="connsiteY4" fmla="*/ 2095244 h 2095244"/>
                  <a:gd name="connsiteX5" fmla="*/ 1404334 w 6167156"/>
                  <a:gd name="connsiteY5" fmla="*/ 1724010 h 2095244"/>
                  <a:gd name="connsiteX6" fmla="*/ 0 w 6167156"/>
                  <a:gd name="connsiteY6" fmla="*/ 1058924 h 2095244"/>
                  <a:gd name="connsiteX7" fmla="*/ 15240 w 6167156"/>
                  <a:gd name="connsiteY7" fmla="*/ 234246 h 2095244"/>
                  <a:gd name="connsiteX0" fmla="*/ 15240 w 6167156"/>
                  <a:gd name="connsiteY0" fmla="*/ 234246 h 2095244"/>
                  <a:gd name="connsiteX1" fmla="*/ 1442756 w 6167156"/>
                  <a:gd name="connsiteY1" fmla="*/ 104706 h 2095244"/>
                  <a:gd name="connsiteX2" fmla="*/ 2570194 w 6167156"/>
                  <a:gd name="connsiteY2" fmla="*/ 382890 h 2095244"/>
                  <a:gd name="connsiteX3" fmla="*/ 2638773 w 6167156"/>
                  <a:gd name="connsiteY3" fmla="*/ 931530 h 2095244"/>
                  <a:gd name="connsiteX4" fmla="*/ 6167156 w 6167156"/>
                  <a:gd name="connsiteY4" fmla="*/ 2095244 h 2095244"/>
                  <a:gd name="connsiteX5" fmla="*/ 1411954 w 6167156"/>
                  <a:gd name="connsiteY5" fmla="*/ 1792590 h 2095244"/>
                  <a:gd name="connsiteX6" fmla="*/ 0 w 6167156"/>
                  <a:gd name="connsiteY6" fmla="*/ 1058924 h 2095244"/>
                  <a:gd name="connsiteX7" fmla="*/ 15240 w 6167156"/>
                  <a:gd name="connsiteY7" fmla="*/ 234246 h 2095244"/>
                  <a:gd name="connsiteX0" fmla="*/ 15240 w 6167156"/>
                  <a:gd name="connsiteY0" fmla="*/ 234246 h 2095244"/>
                  <a:gd name="connsiteX1" fmla="*/ 1442756 w 6167156"/>
                  <a:gd name="connsiteY1" fmla="*/ 104706 h 2095244"/>
                  <a:gd name="connsiteX2" fmla="*/ 2570194 w 6167156"/>
                  <a:gd name="connsiteY2" fmla="*/ 382890 h 2095244"/>
                  <a:gd name="connsiteX3" fmla="*/ 2638773 w 6167156"/>
                  <a:gd name="connsiteY3" fmla="*/ 931530 h 2095244"/>
                  <a:gd name="connsiteX4" fmla="*/ 6167156 w 6167156"/>
                  <a:gd name="connsiteY4" fmla="*/ 2095244 h 2095244"/>
                  <a:gd name="connsiteX5" fmla="*/ 1411954 w 6167156"/>
                  <a:gd name="connsiteY5" fmla="*/ 1792590 h 2095244"/>
                  <a:gd name="connsiteX6" fmla="*/ 0 w 6167156"/>
                  <a:gd name="connsiteY6" fmla="*/ 1058924 h 2095244"/>
                  <a:gd name="connsiteX7" fmla="*/ 15240 w 6167156"/>
                  <a:gd name="connsiteY7" fmla="*/ 234246 h 2095244"/>
                  <a:gd name="connsiteX0" fmla="*/ 38100 w 6190016"/>
                  <a:gd name="connsiteY0" fmla="*/ 234246 h 2095244"/>
                  <a:gd name="connsiteX1" fmla="*/ 1465616 w 6190016"/>
                  <a:gd name="connsiteY1" fmla="*/ 104706 h 2095244"/>
                  <a:gd name="connsiteX2" fmla="*/ 2593054 w 6190016"/>
                  <a:gd name="connsiteY2" fmla="*/ 38289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081784 h 2095244"/>
                  <a:gd name="connsiteX7" fmla="*/ 38100 w 6190016"/>
                  <a:gd name="connsiteY7" fmla="*/ 234246 h 2095244"/>
                  <a:gd name="connsiteX0" fmla="*/ 38100 w 6190016"/>
                  <a:gd name="connsiteY0" fmla="*/ 234246 h 2095244"/>
                  <a:gd name="connsiteX1" fmla="*/ 1465616 w 6190016"/>
                  <a:gd name="connsiteY1" fmla="*/ 104706 h 2095244"/>
                  <a:gd name="connsiteX2" fmla="*/ 2593054 w 6190016"/>
                  <a:gd name="connsiteY2" fmla="*/ 38289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081784 h 2095244"/>
                  <a:gd name="connsiteX7" fmla="*/ 38100 w 6190016"/>
                  <a:gd name="connsiteY7" fmla="*/ 234246 h 2095244"/>
                  <a:gd name="connsiteX0" fmla="*/ 38100 w 6190016"/>
                  <a:gd name="connsiteY0" fmla="*/ 234246 h 2095244"/>
                  <a:gd name="connsiteX1" fmla="*/ 1465616 w 6190016"/>
                  <a:gd name="connsiteY1" fmla="*/ 104706 h 2095244"/>
                  <a:gd name="connsiteX2" fmla="*/ 2593054 w 6190016"/>
                  <a:gd name="connsiteY2" fmla="*/ 38289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081784 h 2095244"/>
                  <a:gd name="connsiteX7" fmla="*/ 38100 w 6190016"/>
                  <a:gd name="connsiteY7" fmla="*/ 234246 h 2095244"/>
                  <a:gd name="connsiteX0" fmla="*/ 38100 w 6190016"/>
                  <a:gd name="connsiteY0" fmla="*/ 234246 h 2095244"/>
                  <a:gd name="connsiteX1" fmla="*/ 1465616 w 6190016"/>
                  <a:gd name="connsiteY1" fmla="*/ 104706 h 2095244"/>
                  <a:gd name="connsiteX2" fmla="*/ 2593054 w 6190016"/>
                  <a:gd name="connsiteY2" fmla="*/ 38289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104644 h 2095244"/>
                  <a:gd name="connsiteX7" fmla="*/ 38100 w 6190016"/>
                  <a:gd name="connsiteY7" fmla="*/ 234246 h 2095244"/>
                  <a:gd name="connsiteX0" fmla="*/ 38100 w 6190016"/>
                  <a:gd name="connsiteY0" fmla="*/ 234246 h 2095244"/>
                  <a:gd name="connsiteX1" fmla="*/ 1465616 w 6190016"/>
                  <a:gd name="connsiteY1" fmla="*/ 104706 h 2095244"/>
                  <a:gd name="connsiteX2" fmla="*/ 2593054 w 6190016"/>
                  <a:gd name="connsiteY2" fmla="*/ 38289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104644 h 2095244"/>
                  <a:gd name="connsiteX7" fmla="*/ 38100 w 6190016"/>
                  <a:gd name="connsiteY7" fmla="*/ 234246 h 2095244"/>
                  <a:gd name="connsiteX0" fmla="*/ 38100 w 6190016"/>
                  <a:gd name="connsiteY0" fmla="*/ 234246 h 2095244"/>
                  <a:gd name="connsiteX1" fmla="*/ 1465616 w 6190016"/>
                  <a:gd name="connsiteY1" fmla="*/ 104706 h 2095244"/>
                  <a:gd name="connsiteX2" fmla="*/ 2593054 w 6190016"/>
                  <a:gd name="connsiteY2" fmla="*/ 38289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104644 h 2095244"/>
                  <a:gd name="connsiteX7" fmla="*/ 38100 w 6190016"/>
                  <a:gd name="connsiteY7" fmla="*/ 234246 h 2095244"/>
                  <a:gd name="connsiteX0" fmla="*/ 38100 w 6190016"/>
                  <a:gd name="connsiteY0" fmla="*/ 234246 h 2095244"/>
                  <a:gd name="connsiteX1" fmla="*/ 1465616 w 6190016"/>
                  <a:gd name="connsiteY1" fmla="*/ 104706 h 2095244"/>
                  <a:gd name="connsiteX2" fmla="*/ 2593054 w 6190016"/>
                  <a:gd name="connsiteY2" fmla="*/ 36765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104644 h 2095244"/>
                  <a:gd name="connsiteX7" fmla="*/ 38100 w 6190016"/>
                  <a:gd name="connsiteY7" fmla="*/ 234246 h 2095244"/>
                  <a:gd name="connsiteX0" fmla="*/ 38100 w 6190016"/>
                  <a:gd name="connsiteY0" fmla="*/ 234246 h 2095244"/>
                  <a:gd name="connsiteX1" fmla="*/ 1465616 w 6190016"/>
                  <a:gd name="connsiteY1" fmla="*/ 104706 h 2095244"/>
                  <a:gd name="connsiteX2" fmla="*/ 2593054 w 6190016"/>
                  <a:gd name="connsiteY2" fmla="*/ 36765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104644 h 2095244"/>
                  <a:gd name="connsiteX7" fmla="*/ 38100 w 6190016"/>
                  <a:gd name="connsiteY7" fmla="*/ 234246 h 2095244"/>
                  <a:gd name="connsiteX0" fmla="*/ 38100 w 6190016"/>
                  <a:gd name="connsiteY0" fmla="*/ 234246 h 2095244"/>
                  <a:gd name="connsiteX1" fmla="*/ 1465616 w 6190016"/>
                  <a:gd name="connsiteY1" fmla="*/ 104706 h 2095244"/>
                  <a:gd name="connsiteX2" fmla="*/ 2593054 w 6190016"/>
                  <a:gd name="connsiteY2" fmla="*/ 367650 h 2095244"/>
                  <a:gd name="connsiteX3" fmla="*/ 2661633 w 6190016"/>
                  <a:gd name="connsiteY3" fmla="*/ 931530 h 2095244"/>
                  <a:gd name="connsiteX4" fmla="*/ 6190016 w 6190016"/>
                  <a:gd name="connsiteY4" fmla="*/ 2095244 h 2095244"/>
                  <a:gd name="connsiteX5" fmla="*/ 1434814 w 6190016"/>
                  <a:gd name="connsiteY5" fmla="*/ 1792590 h 2095244"/>
                  <a:gd name="connsiteX6" fmla="*/ 0 w 6190016"/>
                  <a:gd name="connsiteY6" fmla="*/ 1104644 h 2095244"/>
                  <a:gd name="connsiteX7" fmla="*/ 38100 w 6190016"/>
                  <a:gd name="connsiteY7" fmla="*/ 234246 h 2095244"/>
                  <a:gd name="connsiteX0" fmla="*/ 38100 w 2998207"/>
                  <a:gd name="connsiteY0" fmla="*/ 234246 h 1792590"/>
                  <a:gd name="connsiteX1" fmla="*/ 1465616 w 2998207"/>
                  <a:gd name="connsiteY1" fmla="*/ 104706 h 1792590"/>
                  <a:gd name="connsiteX2" fmla="*/ 2593054 w 2998207"/>
                  <a:gd name="connsiteY2" fmla="*/ 367650 h 1792590"/>
                  <a:gd name="connsiteX3" fmla="*/ 2661633 w 2998207"/>
                  <a:gd name="connsiteY3" fmla="*/ 931530 h 1792590"/>
                  <a:gd name="connsiteX4" fmla="*/ 1610396 w 2998207"/>
                  <a:gd name="connsiteY4" fmla="*/ 830324 h 1792590"/>
                  <a:gd name="connsiteX5" fmla="*/ 1434814 w 2998207"/>
                  <a:gd name="connsiteY5" fmla="*/ 1792590 h 1792590"/>
                  <a:gd name="connsiteX6" fmla="*/ 0 w 2998207"/>
                  <a:gd name="connsiteY6" fmla="*/ 1104644 h 1792590"/>
                  <a:gd name="connsiteX7" fmla="*/ 38100 w 2998207"/>
                  <a:gd name="connsiteY7" fmla="*/ 234246 h 1792590"/>
                  <a:gd name="connsiteX0" fmla="*/ 38100 w 2998207"/>
                  <a:gd name="connsiteY0" fmla="*/ 234246 h 1792590"/>
                  <a:gd name="connsiteX1" fmla="*/ 1465616 w 2998207"/>
                  <a:gd name="connsiteY1" fmla="*/ 104706 h 1792590"/>
                  <a:gd name="connsiteX2" fmla="*/ 2593054 w 2998207"/>
                  <a:gd name="connsiteY2" fmla="*/ 367650 h 1792590"/>
                  <a:gd name="connsiteX3" fmla="*/ 2661633 w 2998207"/>
                  <a:gd name="connsiteY3" fmla="*/ 931530 h 1792590"/>
                  <a:gd name="connsiteX4" fmla="*/ 1717076 w 2998207"/>
                  <a:gd name="connsiteY4" fmla="*/ 906524 h 1792590"/>
                  <a:gd name="connsiteX5" fmla="*/ 1434814 w 2998207"/>
                  <a:gd name="connsiteY5" fmla="*/ 1792590 h 1792590"/>
                  <a:gd name="connsiteX6" fmla="*/ 0 w 2998207"/>
                  <a:gd name="connsiteY6" fmla="*/ 1104644 h 1792590"/>
                  <a:gd name="connsiteX7" fmla="*/ 38100 w 2998207"/>
                  <a:gd name="connsiteY7" fmla="*/ 234246 h 1792590"/>
                  <a:gd name="connsiteX0" fmla="*/ 38100 w 2998207"/>
                  <a:gd name="connsiteY0" fmla="*/ 234246 h 1792590"/>
                  <a:gd name="connsiteX1" fmla="*/ 1465616 w 2998207"/>
                  <a:gd name="connsiteY1" fmla="*/ 104706 h 1792590"/>
                  <a:gd name="connsiteX2" fmla="*/ 2593054 w 2998207"/>
                  <a:gd name="connsiteY2" fmla="*/ 367650 h 1792590"/>
                  <a:gd name="connsiteX3" fmla="*/ 2661633 w 2998207"/>
                  <a:gd name="connsiteY3" fmla="*/ 931530 h 1792590"/>
                  <a:gd name="connsiteX4" fmla="*/ 1717076 w 2998207"/>
                  <a:gd name="connsiteY4" fmla="*/ 906524 h 1792590"/>
                  <a:gd name="connsiteX5" fmla="*/ 2928334 w 2998207"/>
                  <a:gd name="connsiteY5" fmla="*/ 984870 h 1792590"/>
                  <a:gd name="connsiteX6" fmla="*/ 1434814 w 2998207"/>
                  <a:gd name="connsiteY6" fmla="*/ 1792590 h 1792590"/>
                  <a:gd name="connsiteX7" fmla="*/ 0 w 2998207"/>
                  <a:gd name="connsiteY7" fmla="*/ 1104644 h 1792590"/>
                  <a:gd name="connsiteX8" fmla="*/ 38100 w 2998207"/>
                  <a:gd name="connsiteY8" fmla="*/ 234246 h 1792590"/>
                  <a:gd name="connsiteX0" fmla="*/ 38100 w 2998207"/>
                  <a:gd name="connsiteY0" fmla="*/ 234246 h 1792590"/>
                  <a:gd name="connsiteX1" fmla="*/ 1465616 w 2998207"/>
                  <a:gd name="connsiteY1" fmla="*/ 104706 h 1792590"/>
                  <a:gd name="connsiteX2" fmla="*/ 2593054 w 2998207"/>
                  <a:gd name="connsiteY2" fmla="*/ 367650 h 1792590"/>
                  <a:gd name="connsiteX3" fmla="*/ 2661633 w 2998207"/>
                  <a:gd name="connsiteY3" fmla="*/ 931530 h 1792590"/>
                  <a:gd name="connsiteX4" fmla="*/ 1717076 w 2998207"/>
                  <a:gd name="connsiteY4" fmla="*/ 906524 h 1792590"/>
                  <a:gd name="connsiteX5" fmla="*/ 2928334 w 2998207"/>
                  <a:gd name="connsiteY5" fmla="*/ 984870 h 1792590"/>
                  <a:gd name="connsiteX6" fmla="*/ 2273014 w 2998207"/>
                  <a:gd name="connsiteY6" fmla="*/ 1350630 h 1792590"/>
                  <a:gd name="connsiteX7" fmla="*/ 1434814 w 2998207"/>
                  <a:gd name="connsiteY7" fmla="*/ 1792590 h 1792590"/>
                  <a:gd name="connsiteX8" fmla="*/ 0 w 2998207"/>
                  <a:gd name="connsiteY8" fmla="*/ 1104644 h 1792590"/>
                  <a:gd name="connsiteX9" fmla="*/ 38100 w 2998207"/>
                  <a:gd name="connsiteY9" fmla="*/ 234246 h 1792590"/>
                  <a:gd name="connsiteX0" fmla="*/ 38100 w 3416014"/>
                  <a:gd name="connsiteY0" fmla="*/ 234246 h 1792590"/>
                  <a:gd name="connsiteX1" fmla="*/ 1465616 w 3416014"/>
                  <a:gd name="connsiteY1" fmla="*/ 104706 h 1792590"/>
                  <a:gd name="connsiteX2" fmla="*/ 2593054 w 3416014"/>
                  <a:gd name="connsiteY2" fmla="*/ 367650 h 1792590"/>
                  <a:gd name="connsiteX3" fmla="*/ 2661633 w 3416014"/>
                  <a:gd name="connsiteY3" fmla="*/ 931530 h 1792590"/>
                  <a:gd name="connsiteX4" fmla="*/ 1717076 w 3416014"/>
                  <a:gd name="connsiteY4" fmla="*/ 906524 h 1792590"/>
                  <a:gd name="connsiteX5" fmla="*/ 2928334 w 3416014"/>
                  <a:gd name="connsiteY5" fmla="*/ 984870 h 1792590"/>
                  <a:gd name="connsiteX6" fmla="*/ 3416014 w 3416014"/>
                  <a:gd name="connsiteY6" fmla="*/ 657210 h 1792590"/>
                  <a:gd name="connsiteX7" fmla="*/ 1434814 w 3416014"/>
                  <a:gd name="connsiteY7" fmla="*/ 1792590 h 1792590"/>
                  <a:gd name="connsiteX8" fmla="*/ 0 w 3416014"/>
                  <a:gd name="connsiteY8" fmla="*/ 1104644 h 1792590"/>
                  <a:gd name="connsiteX9" fmla="*/ 38100 w 3416014"/>
                  <a:gd name="connsiteY9" fmla="*/ 234246 h 1792590"/>
                  <a:gd name="connsiteX0" fmla="*/ 38100 w 3416014"/>
                  <a:gd name="connsiteY0" fmla="*/ 234246 h 1792590"/>
                  <a:gd name="connsiteX1" fmla="*/ 1465616 w 3416014"/>
                  <a:gd name="connsiteY1" fmla="*/ 104706 h 1792590"/>
                  <a:gd name="connsiteX2" fmla="*/ 2593054 w 3416014"/>
                  <a:gd name="connsiteY2" fmla="*/ 367650 h 1792590"/>
                  <a:gd name="connsiteX3" fmla="*/ 2661633 w 3416014"/>
                  <a:gd name="connsiteY3" fmla="*/ 931530 h 1792590"/>
                  <a:gd name="connsiteX4" fmla="*/ 1717076 w 3416014"/>
                  <a:gd name="connsiteY4" fmla="*/ 906524 h 1792590"/>
                  <a:gd name="connsiteX5" fmla="*/ 2928334 w 3416014"/>
                  <a:gd name="connsiteY5" fmla="*/ 984870 h 1792590"/>
                  <a:gd name="connsiteX6" fmla="*/ 3416014 w 3416014"/>
                  <a:gd name="connsiteY6" fmla="*/ 657210 h 1792590"/>
                  <a:gd name="connsiteX7" fmla="*/ 2631153 w 3416014"/>
                  <a:gd name="connsiteY7" fmla="*/ 1114410 h 1792590"/>
                  <a:gd name="connsiteX8" fmla="*/ 1434814 w 3416014"/>
                  <a:gd name="connsiteY8" fmla="*/ 1792590 h 1792590"/>
                  <a:gd name="connsiteX9" fmla="*/ 0 w 3416014"/>
                  <a:gd name="connsiteY9" fmla="*/ 1104644 h 1792590"/>
                  <a:gd name="connsiteX10" fmla="*/ 38100 w 3416014"/>
                  <a:gd name="connsiteY10" fmla="*/ 234246 h 1792590"/>
                  <a:gd name="connsiteX0" fmla="*/ 38100 w 3705573"/>
                  <a:gd name="connsiteY0" fmla="*/ 234246 h 1792590"/>
                  <a:gd name="connsiteX1" fmla="*/ 1465616 w 3705573"/>
                  <a:gd name="connsiteY1" fmla="*/ 104706 h 1792590"/>
                  <a:gd name="connsiteX2" fmla="*/ 2593054 w 3705573"/>
                  <a:gd name="connsiteY2" fmla="*/ 367650 h 1792590"/>
                  <a:gd name="connsiteX3" fmla="*/ 2661633 w 3705573"/>
                  <a:gd name="connsiteY3" fmla="*/ 931530 h 1792590"/>
                  <a:gd name="connsiteX4" fmla="*/ 1717076 w 3705573"/>
                  <a:gd name="connsiteY4" fmla="*/ 906524 h 1792590"/>
                  <a:gd name="connsiteX5" fmla="*/ 2928334 w 3705573"/>
                  <a:gd name="connsiteY5" fmla="*/ 984870 h 1792590"/>
                  <a:gd name="connsiteX6" fmla="*/ 3416014 w 3705573"/>
                  <a:gd name="connsiteY6" fmla="*/ 657210 h 1792590"/>
                  <a:gd name="connsiteX7" fmla="*/ 3705573 w 3705573"/>
                  <a:gd name="connsiteY7" fmla="*/ 1182990 h 1792590"/>
                  <a:gd name="connsiteX8" fmla="*/ 1434814 w 3705573"/>
                  <a:gd name="connsiteY8" fmla="*/ 1792590 h 1792590"/>
                  <a:gd name="connsiteX9" fmla="*/ 0 w 3705573"/>
                  <a:gd name="connsiteY9" fmla="*/ 1104644 h 1792590"/>
                  <a:gd name="connsiteX10" fmla="*/ 38100 w 3705573"/>
                  <a:gd name="connsiteY10" fmla="*/ 234246 h 1792590"/>
                  <a:gd name="connsiteX0" fmla="*/ 38100 w 3705573"/>
                  <a:gd name="connsiteY0" fmla="*/ 234246 h 1792590"/>
                  <a:gd name="connsiteX1" fmla="*/ 1465616 w 3705573"/>
                  <a:gd name="connsiteY1" fmla="*/ 104706 h 1792590"/>
                  <a:gd name="connsiteX2" fmla="*/ 2593054 w 3705573"/>
                  <a:gd name="connsiteY2" fmla="*/ 367650 h 1792590"/>
                  <a:gd name="connsiteX3" fmla="*/ 2661633 w 3705573"/>
                  <a:gd name="connsiteY3" fmla="*/ 931530 h 1792590"/>
                  <a:gd name="connsiteX4" fmla="*/ 1717076 w 3705573"/>
                  <a:gd name="connsiteY4" fmla="*/ 906524 h 1792590"/>
                  <a:gd name="connsiteX5" fmla="*/ 2928334 w 3705573"/>
                  <a:gd name="connsiteY5" fmla="*/ 984870 h 1792590"/>
                  <a:gd name="connsiteX6" fmla="*/ 3416014 w 3705573"/>
                  <a:gd name="connsiteY6" fmla="*/ 657210 h 1792590"/>
                  <a:gd name="connsiteX7" fmla="*/ 3705573 w 3705573"/>
                  <a:gd name="connsiteY7" fmla="*/ 1182990 h 1792590"/>
                  <a:gd name="connsiteX8" fmla="*/ 1434814 w 3705573"/>
                  <a:gd name="connsiteY8" fmla="*/ 1792590 h 1792590"/>
                  <a:gd name="connsiteX9" fmla="*/ 0 w 3705573"/>
                  <a:gd name="connsiteY9" fmla="*/ 1104644 h 1792590"/>
                  <a:gd name="connsiteX10" fmla="*/ 38100 w 3705573"/>
                  <a:gd name="connsiteY10" fmla="*/ 234246 h 1792590"/>
                  <a:gd name="connsiteX0" fmla="*/ 38100 w 3705573"/>
                  <a:gd name="connsiteY0" fmla="*/ 234246 h 1792590"/>
                  <a:gd name="connsiteX1" fmla="*/ 1465616 w 3705573"/>
                  <a:gd name="connsiteY1" fmla="*/ 104706 h 1792590"/>
                  <a:gd name="connsiteX2" fmla="*/ 2593054 w 3705573"/>
                  <a:gd name="connsiteY2" fmla="*/ 367650 h 1792590"/>
                  <a:gd name="connsiteX3" fmla="*/ 2661633 w 3705573"/>
                  <a:gd name="connsiteY3" fmla="*/ 931530 h 1792590"/>
                  <a:gd name="connsiteX4" fmla="*/ 1717076 w 3705573"/>
                  <a:gd name="connsiteY4" fmla="*/ 883664 h 1792590"/>
                  <a:gd name="connsiteX5" fmla="*/ 2928334 w 3705573"/>
                  <a:gd name="connsiteY5" fmla="*/ 984870 h 1792590"/>
                  <a:gd name="connsiteX6" fmla="*/ 3416014 w 3705573"/>
                  <a:gd name="connsiteY6" fmla="*/ 657210 h 1792590"/>
                  <a:gd name="connsiteX7" fmla="*/ 3705573 w 3705573"/>
                  <a:gd name="connsiteY7" fmla="*/ 1182990 h 1792590"/>
                  <a:gd name="connsiteX8" fmla="*/ 1434814 w 3705573"/>
                  <a:gd name="connsiteY8" fmla="*/ 1792590 h 1792590"/>
                  <a:gd name="connsiteX9" fmla="*/ 0 w 3705573"/>
                  <a:gd name="connsiteY9" fmla="*/ 1104644 h 1792590"/>
                  <a:gd name="connsiteX10" fmla="*/ 38100 w 3705573"/>
                  <a:gd name="connsiteY10" fmla="*/ 234246 h 1792590"/>
                  <a:gd name="connsiteX0" fmla="*/ 38100 w 3705573"/>
                  <a:gd name="connsiteY0" fmla="*/ 234246 h 1792590"/>
                  <a:gd name="connsiteX1" fmla="*/ 1465616 w 3705573"/>
                  <a:gd name="connsiteY1" fmla="*/ 104706 h 1792590"/>
                  <a:gd name="connsiteX2" fmla="*/ 2593054 w 3705573"/>
                  <a:gd name="connsiteY2" fmla="*/ 367650 h 1792590"/>
                  <a:gd name="connsiteX3" fmla="*/ 2661633 w 3705573"/>
                  <a:gd name="connsiteY3" fmla="*/ 931530 h 1792590"/>
                  <a:gd name="connsiteX4" fmla="*/ 1717076 w 3705573"/>
                  <a:gd name="connsiteY4" fmla="*/ 883664 h 1792590"/>
                  <a:gd name="connsiteX5" fmla="*/ 2928334 w 3705573"/>
                  <a:gd name="connsiteY5" fmla="*/ 984870 h 1792590"/>
                  <a:gd name="connsiteX6" fmla="*/ 3416014 w 3705573"/>
                  <a:gd name="connsiteY6" fmla="*/ 657210 h 1792590"/>
                  <a:gd name="connsiteX7" fmla="*/ 3705573 w 3705573"/>
                  <a:gd name="connsiteY7" fmla="*/ 1182990 h 1792590"/>
                  <a:gd name="connsiteX8" fmla="*/ 1434814 w 3705573"/>
                  <a:gd name="connsiteY8" fmla="*/ 1792590 h 1792590"/>
                  <a:gd name="connsiteX9" fmla="*/ 0 w 3705573"/>
                  <a:gd name="connsiteY9" fmla="*/ 1104644 h 1792590"/>
                  <a:gd name="connsiteX10" fmla="*/ 38100 w 3705573"/>
                  <a:gd name="connsiteY10" fmla="*/ 234246 h 1792590"/>
                  <a:gd name="connsiteX0" fmla="*/ 38100 w 3705573"/>
                  <a:gd name="connsiteY0" fmla="*/ 234246 h 1792590"/>
                  <a:gd name="connsiteX1" fmla="*/ 1465616 w 3705573"/>
                  <a:gd name="connsiteY1" fmla="*/ 104706 h 1792590"/>
                  <a:gd name="connsiteX2" fmla="*/ 2593054 w 3705573"/>
                  <a:gd name="connsiteY2" fmla="*/ 367650 h 1792590"/>
                  <a:gd name="connsiteX3" fmla="*/ 2661633 w 3705573"/>
                  <a:gd name="connsiteY3" fmla="*/ 931530 h 1792590"/>
                  <a:gd name="connsiteX4" fmla="*/ 1717076 w 3705573"/>
                  <a:gd name="connsiteY4" fmla="*/ 883664 h 1792590"/>
                  <a:gd name="connsiteX5" fmla="*/ 2928334 w 3705573"/>
                  <a:gd name="connsiteY5" fmla="*/ 984870 h 1792590"/>
                  <a:gd name="connsiteX6" fmla="*/ 3438874 w 3705573"/>
                  <a:gd name="connsiteY6" fmla="*/ 657210 h 1792590"/>
                  <a:gd name="connsiteX7" fmla="*/ 3705573 w 3705573"/>
                  <a:gd name="connsiteY7" fmla="*/ 1182990 h 1792590"/>
                  <a:gd name="connsiteX8" fmla="*/ 1434814 w 3705573"/>
                  <a:gd name="connsiteY8" fmla="*/ 1792590 h 1792590"/>
                  <a:gd name="connsiteX9" fmla="*/ 0 w 3705573"/>
                  <a:gd name="connsiteY9" fmla="*/ 1104644 h 1792590"/>
                  <a:gd name="connsiteX10" fmla="*/ 38100 w 3705573"/>
                  <a:gd name="connsiteY10" fmla="*/ 234246 h 1792590"/>
                  <a:gd name="connsiteX0" fmla="*/ 38100 w 3705573"/>
                  <a:gd name="connsiteY0" fmla="*/ 234246 h 1792590"/>
                  <a:gd name="connsiteX1" fmla="*/ 1465616 w 3705573"/>
                  <a:gd name="connsiteY1" fmla="*/ 104706 h 1792590"/>
                  <a:gd name="connsiteX2" fmla="*/ 2593054 w 3705573"/>
                  <a:gd name="connsiteY2" fmla="*/ 367650 h 1792590"/>
                  <a:gd name="connsiteX3" fmla="*/ 2661633 w 3705573"/>
                  <a:gd name="connsiteY3" fmla="*/ 931530 h 1792590"/>
                  <a:gd name="connsiteX4" fmla="*/ 1717076 w 3705573"/>
                  <a:gd name="connsiteY4" fmla="*/ 883664 h 1792590"/>
                  <a:gd name="connsiteX5" fmla="*/ 2928334 w 3705573"/>
                  <a:gd name="connsiteY5" fmla="*/ 1007730 h 1792590"/>
                  <a:gd name="connsiteX6" fmla="*/ 3438874 w 3705573"/>
                  <a:gd name="connsiteY6" fmla="*/ 657210 h 1792590"/>
                  <a:gd name="connsiteX7" fmla="*/ 3705573 w 3705573"/>
                  <a:gd name="connsiteY7" fmla="*/ 1182990 h 1792590"/>
                  <a:gd name="connsiteX8" fmla="*/ 1434814 w 3705573"/>
                  <a:gd name="connsiteY8" fmla="*/ 1792590 h 1792590"/>
                  <a:gd name="connsiteX9" fmla="*/ 0 w 3705573"/>
                  <a:gd name="connsiteY9" fmla="*/ 1104644 h 1792590"/>
                  <a:gd name="connsiteX10" fmla="*/ 38100 w 3705573"/>
                  <a:gd name="connsiteY10" fmla="*/ 234246 h 1792590"/>
                  <a:gd name="connsiteX0" fmla="*/ 38100 w 3705573"/>
                  <a:gd name="connsiteY0" fmla="*/ 234246 h 1617330"/>
                  <a:gd name="connsiteX1" fmla="*/ 1465616 w 3705573"/>
                  <a:gd name="connsiteY1" fmla="*/ 104706 h 1617330"/>
                  <a:gd name="connsiteX2" fmla="*/ 2593054 w 3705573"/>
                  <a:gd name="connsiteY2" fmla="*/ 367650 h 1617330"/>
                  <a:gd name="connsiteX3" fmla="*/ 2661633 w 3705573"/>
                  <a:gd name="connsiteY3" fmla="*/ 931530 h 1617330"/>
                  <a:gd name="connsiteX4" fmla="*/ 1717076 w 3705573"/>
                  <a:gd name="connsiteY4" fmla="*/ 883664 h 1617330"/>
                  <a:gd name="connsiteX5" fmla="*/ 2928334 w 3705573"/>
                  <a:gd name="connsiteY5" fmla="*/ 1007730 h 1617330"/>
                  <a:gd name="connsiteX6" fmla="*/ 3438874 w 3705573"/>
                  <a:gd name="connsiteY6" fmla="*/ 657210 h 1617330"/>
                  <a:gd name="connsiteX7" fmla="*/ 3705573 w 3705573"/>
                  <a:gd name="connsiteY7" fmla="*/ 1182990 h 1617330"/>
                  <a:gd name="connsiteX8" fmla="*/ 1213834 w 3705573"/>
                  <a:gd name="connsiteY8" fmla="*/ 1617330 h 1617330"/>
                  <a:gd name="connsiteX9" fmla="*/ 0 w 3705573"/>
                  <a:gd name="connsiteY9" fmla="*/ 1104644 h 1617330"/>
                  <a:gd name="connsiteX10" fmla="*/ 38100 w 3705573"/>
                  <a:gd name="connsiteY10" fmla="*/ 234246 h 1617330"/>
                  <a:gd name="connsiteX0" fmla="*/ 38100 w 3705573"/>
                  <a:gd name="connsiteY0" fmla="*/ 234246 h 1617330"/>
                  <a:gd name="connsiteX1" fmla="*/ 1465616 w 3705573"/>
                  <a:gd name="connsiteY1" fmla="*/ 104706 h 1617330"/>
                  <a:gd name="connsiteX2" fmla="*/ 2593054 w 3705573"/>
                  <a:gd name="connsiteY2" fmla="*/ 367650 h 1617330"/>
                  <a:gd name="connsiteX3" fmla="*/ 2661633 w 3705573"/>
                  <a:gd name="connsiteY3" fmla="*/ 931530 h 1617330"/>
                  <a:gd name="connsiteX4" fmla="*/ 1717076 w 3705573"/>
                  <a:gd name="connsiteY4" fmla="*/ 883664 h 1617330"/>
                  <a:gd name="connsiteX5" fmla="*/ 2928334 w 3705573"/>
                  <a:gd name="connsiteY5" fmla="*/ 1007730 h 1617330"/>
                  <a:gd name="connsiteX6" fmla="*/ 3438874 w 3705573"/>
                  <a:gd name="connsiteY6" fmla="*/ 657210 h 1617330"/>
                  <a:gd name="connsiteX7" fmla="*/ 3705573 w 3705573"/>
                  <a:gd name="connsiteY7" fmla="*/ 1182990 h 1617330"/>
                  <a:gd name="connsiteX8" fmla="*/ 1488153 w 3705573"/>
                  <a:gd name="connsiteY8" fmla="*/ 1571610 h 1617330"/>
                  <a:gd name="connsiteX9" fmla="*/ 1213834 w 3705573"/>
                  <a:gd name="connsiteY9" fmla="*/ 1617330 h 1617330"/>
                  <a:gd name="connsiteX10" fmla="*/ 0 w 3705573"/>
                  <a:gd name="connsiteY10" fmla="*/ 1104644 h 1617330"/>
                  <a:gd name="connsiteX11" fmla="*/ 38100 w 3705573"/>
                  <a:gd name="connsiteY11" fmla="*/ 234246 h 1617330"/>
                  <a:gd name="connsiteX0" fmla="*/ 38100 w 3705573"/>
                  <a:gd name="connsiteY0" fmla="*/ 234246 h 1739250"/>
                  <a:gd name="connsiteX1" fmla="*/ 1465616 w 3705573"/>
                  <a:gd name="connsiteY1" fmla="*/ 104706 h 1739250"/>
                  <a:gd name="connsiteX2" fmla="*/ 2593054 w 3705573"/>
                  <a:gd name="connsiteY2" fmla="*/ 367650 h 1739250"/>
                  <a:gd name="connsiteX3" fmla="*/ 2661633 w 3705573"/>
                  <a:gd name="connsiteY3" fmla="*/ 931530 h 1739250"/>
                  <a:gd name="connsiteX4" fmla="*/ 1717076 w 3705573"/>
                  <a:gd name="connsiteY4" fmla="*/ 883664 h 1739250"/>
                  <a:gd name="connsiteX5" fmla="*/ 2928334 w 3705573"/>
                  <a:gd name="connsiteY5" fmla="*/ 1007730 h 1739250"/>
                  <a:gd name="connsiteX6" fmla="*/ 3438874 w 3705573"/>
                  <a:gd name="connsiteY6" fmla="*/ 657210 h 1739250"/>
                  <a:gd name="connsiteX7" fmla="*/ 3705573 w 3705573"/>
                  <a:gd name="connsiteY7" fmla="*/ 1182990 h 1739250"/>
                  <a:gd name="connsiteX8" fmla="*/ 2196813 w 3705573"/>
                  <a:gd name="connsiteY8" fmla="*/ 1739250 h 1739250"/>
                  <a:gd name="connsiteX9" fmla="*/ 1213834 w 3705573"/>
                  <a:gd name="connsiteY9" fmla="*/ 1617330 h 1739250"/>
                  <a:gd name="connsiteX10" fmla="*/ 0 w 3705573"/>
                  <a:gd name="connsiteY10" fmla="*/ 1104644 h 1739250"/>
                  <a:gd name="connsiteX11" fmla="*/ 38100 w 3705573"/>
                  <a:gd name="connsiteY11" fmla="*/ 234246 h 1739250"/>
                  <a:gd name="connsiteX0" fmla="*/ 38100 w 3705573"/>
                  <a:gd name="connsiteY0" fmla="*/ 234246 h 1811703"/>
                  <a:gd name="connsiteX1" fmla="*/ 1465616 w 3705573"/>
                  <a:gd name="connsiteY1" fmla="*/ 104706 h 1811703"/>
                  <a:gd name="connsiteX2" fmla="*/ 2593054 w 3705573"/>
                  <a:gd name="connsiteY2" fmla="*/ 367650 h 1811703"/>
                  <a:gd name="connsiteX3" fmla="*/ 2661633 w 3705573"/>
                  <a:gd name="connsiteY3" fmla="*/ 931530 h 1811703"/>
                  <a:gd name="connsiteX4" fmla="*/ 1717076 w 3705573"/>
                  <a:gd name="connsiteY4" fmla="*/ 883664 h 1811703"/>
                  <a:gd name="connsiteX5" fmla="*/ 2928334 w 3705573"/>
                  <a:gd name="connsiteY5" fmla="*/ 1007730 h 1811703"/>
                  <a:gd name="connsiteX6" fmla="*/ 3438874 w 3705573"/>
                  <a:gd name="connsiteY6" fmla="*/ 657210 h 1811703"/>
                  <a:gd name="connsiteX7" fmla="*/ 3705573 w 3705573"/>
                  <a:gd name="connsiteY7" fmla="*/ 1182990 h 1811703"/>
                  <a:gd name="connsiteX8" fmla="*/ 2196813 w 3705573"/>
                  <a:gd name="connsiteY8" fmla="*/ 1739250 h 1811703"/>
                  <a:gd name="connsiteX9" fmla="*/ 1213834 w 3705573"/>
                  <a:gd name="connsiteY9" fmla="*/ 1617330 h 1811703"/>
                  <a:gd name="connsiteX10" fmla="*/ 0 w 3705573"/>
                  <a:gd name="connsiteY10" fmla="*/ 1104644 h 1811703"/>
                  <a:gd name="connsiteX11" fmla="*/ 38100 w 3705573"/>
                  <a:gd name="connsiteY11" fmla="*/ 234246 h 1811703"/>
                  <a:gd name="connsiteX0" fmla="*/ 38100 w 3705573"/>
                  <a:gd name="connsiteY0" fmla="*/ 234246 h 1834076"/>
                  <a:gd name="connsiteX1" fmla="*/ 1465616 w 3705573"/>
                  <a:gd name="connsiteY1" fmla="*/ 104706 h 1834076"/>
                  <a:gd name="connsiteX2" fmla="*/ 2593054 w 3705573"/>
                  <a:gd name="connsiteY2" fmla="*/ 367650 h 1834076"/>
                  <a:gd name="connsiteX3" fmla="*/ 2661633 w 3705573"/>
                  <a:gd name="connsiteY3" fmla="*/ 931530 h 1834076"/>
                  <a:gd name="connsiteX4" fmla="*/ 1717076 w 3705573"/>
                  <a:gd name="connsiteY4" fmla="*/ 883664 h 1834076"/>
                  <a:gd name="connsiteX5" fmla="*/ 2928334 w 3705573"/>
                  <a:gd name="connsiteY5" fmla="*/ 1007730 h 1834076"/>
                  <a:gd name="connsiteX6" fmla="*/ 3438874 w 3705573"/>
                  <a:gd name="connsiteY6" fmla="*/ 657210 h 1834076"/>
                  <a:gd name="connsiteX7" fmla="*/ 3705573 w 3705573"/>
                  <a:gd name="connsiteY7" fmla="*/ 1182990 h 1834076"/>
                  <a:gd name="connsiteX8" fmla="*/ 2196813 w 3705573"/>
                  <a:gd name="connsiteY8" fmla="*/ 1739250 h 1834076"/>
                  <a:gd name="connsiteX9" fmla="*/ 1213834 w 3705573"/>
                  <a:gd name="connsiteY9" fmla="*/ 1617330 h 1834076"/>
                  <a:gd name="connsiteX10" fmla="*/ 0 w 3705573"/>
                  <a:gd name="connsiteY10" fmla="*/ 1104644 h 1834076"/>
                  <a:gd name="connsiteX11" fmla="*/ 38100 w 3705573"/>
                  <a:gd name="connsiteY11" fmla="*/ 234246 h 1834076"/>
                  <a:gd name="connsiteX0" fmla="*/ 38100 w 3705573"/>
                  <a:gd name="connsiteY0" fmla="*/ 234246 h 1824616"/>
                  <a:gd name="connsiteX1" fmla="*/ 1465616 w 3705573"/>
                  <a:gd name="connsiteY1" fmla="*/ 104706 h 1824616"/>
                  <a:gd name="connsiteX2" fmla="*/ 2593054 w 3705573"/>
                  <a:gd name="connsiteY2" fmla="*/ 367650 h 1824616"/>
                  <a:gd name="connsiteX3" fmla="*/ 2661633 w 3705573"/>
                  <a:gd name="connsiteY3" fmla="*/ 931530 h 1824616"/>
                  <a:gd name="connsiteX4" fmla="*/ 1717076 w 3705573"/>
                  <a:gd name="connsiteY4" fmla="*/ 883664 h 1824616"/>
                  <a:gd name="connsiteX5" fmla="*/ 2928334 w 3705573"/>
                  <a:gd name="connsiteY5" fmla="*/ 1007730 h 1824616"/>
                  <a:gd name="connsiteX6" fmla="*/ 3438874 w 3705573"/>
                  <a:gd name="connsiteY6" fmla="*/ 657210 h 1824616"/>
                  <a:gd name="connsiteX7" fmla="*/ 3705573 w 3705573"/>
                  <a:gd name="connsiteY7" fmla="*/ 1182990 h 1824616"/>
                  <a:gd name="connsiteX8" fmla="*/ 2196813 w 3705573"/>
                  <a:gd name="connsiteY8" fmla="*/ 1739250 h 1824616"/>
                  <a:gd name="connsiteX9" fmla="*/ 1213834 w 3705573"/>
                  <a:gd name="connsiteY9" fmla="*/ 1617330 h 1824616"/>
                  <a:gd name="connsiteX10" fmla="*/ 0 w 3705573"/>
                  <a:gd name="connsiteY10" fmla="*/ 1104644 h 1824616"/>
                  <a:gd name="connsiteX11" fmla="*/ 38100 w 3705573"/>
                  <a:gd name="connsiteY11" fmla="*/ 234246 h 1824616"/>
                  <a:gd name="connsiteX0" fmla="*/ 38100 w 3705573"/>
                  <a:gd name="connsiteY0" fmla="*/ 234246 h 1824616"/>
                  <a:gd name="connsiteX1" fmla="*/ 1465616 w 3705573"/>
                  <a:gd name="connsiteY1" fmla="*/ 104706 h 1824616"/>
                  <a:gd name="connsiteX2" fmla="*/ 2593054 w 3705573"/>
                  <a:gd name="connsiteY2" fmla="*/ 367650 h 1824616"/>
                  <a:gd name="connsiteX3" fmla="*/ 2661633 w 3705573"/>
                  <a:gd name="connsiteY3" fmla="*/ 931530 h 1824616"/>
                  <a:gd name="connsiteX4" fmla="*/ 1717076 w 3705573"/>
                  <a:gd name="connsiteY4" fmla="*/ 883664 h 1824616"/>
                  <a:gd name="connsiteX5" fmla="*/ 2928334 w 3705573"/>
                  <a:gd name="connsiteY5" fmla="*/ 1007730 h 1824616"/>
                  <a:gd name="connsiteX6" fmla="*/ 3438874 w 3705573"/>
                  <a:gd name="connsiteY6" fmla="*/ 657210 h 1824616"/>
                  <a:gd name="connsiteX7" fmla="*/ 3705573 w 3705573"/>
                  <a:gd name="connsiteY7" fmla="*/ 1182990 h 1824616"/>
                  <a:gd name="connsiteX8" fmla="*/ 2196813 w 3705573"/>
                  <a:gd name="connsiteY8" fmla="*/ 1739250 h 1824616"/>
                  <a:gd name="connsiteX9" fmla="*/ 1213834 w 3705573"/>
                  <a:gd name="connsiteY9" fmla="*/ 1617330 h 1824616"/>
                  <a:gd name="connsiteX10" fmla="*/ 0 w 3705573"/>
                  <a:gd name="connsiteY10" fmla="*/ 1104644 h 1824616"/>
                  <a:gd name="connsiteX11" fmla="*/ 38100 w 3705573"/>
                  <a:gd name="connsiteY11" fmla="*/ 234246 h 1824616"/>
                  <a:gd name="connsiteX0" fmla="*/ 38100 w 3705573"/>
                  <a:gd name="connsiteY0" fmla="*/ 234246 h 1824616"/>
                  <a:gd name="connsiteX1" fmla="*/ 1465616 w 3705573"/>
                  <a:gd name="connsiteY1" fmla="*/ 104706 h 1824616"/>
                  <a:gd name="connsiteX2" fmla="*/ 2593054 w 3705573"/>
                  <a:gd name="connsiteY2" fmla="*/ 367650 h 1824616"/>
                  <a:gd name="connsiteX3" fmla="*/ 2661633 w 3705573"/>
                  <a:gd name="connsiteY3" fmla="*/ 931530 h 1824616"/>
                  <a:gd name="connsiteX4" fmla="*/ 1717076 w 3705573"/>
                  <a:gd name="connsiteY4" fmla="*/ 883664 h 1824616"/>
                  <a:gd name="connsiteX5" fmla="*/ 2928334 w 3705573"/>
                  <a:gd name="connsiteY5" fmla="*/ 1007730 h 1824616"/>
                  <a:gd name="connsiteX6" fmla="*/ 3438874 w 3705573"/>
                  <a:gd name="connsiteY6" fmla="*/ 657210 h 1824616"/>
                  <a:gd name="connsiteX7" fmla="*/ 3705573 w 3705573"/>
                  <a:gd name="connsiteY7" fmla="*/ 1182990 h 1824616"/>
                  <a:gd name="connsiteX8" fmla="*/ 2196813 w 3705573"/>
                  <a:gd name="connsiteY8" fmla="*/ 1739250 h 1824616"/>
                  <a:gd name="connsiteX9" fmla="*/ 1213834 w 3705573"/>
                  <a:gd name="connsiteY9" fmla="*/ 1617330 h 1824616"/>
                  <a:gd name="connsiteX10" fmla="*/ 0 w 3705573"/>
                  <a:gd name="connsiteY10" fmla="*/ 1104644 h 1824616"/>
                  <a:gd name="connsiteX11" fmla="*/ 38100 w 3705573"/>
                  <a:gd name="connsiteY11" fmla="*/ 234246 h 1824616"/>
                  <a:gd name="connsiteX0" fmla="*/ 38100 w 3705573"/>
                  <a:gd name="connsiteY0" fmla="*/ 234246 h 1824616"/>
                  <a:gd name="connsiteX1" fmla="*/ 1465616 w 3705573"/>
                  <a:gd name="connsiteY1" fmla="*/ 104706 h 1824616"/>
                  <a:gd name="connsiteX2" fmla="*/ 2593054 w 3705573"/>
                  <a:gd name="connsiteY2" fmla="*/ 367650 h 1824616"/>
                  <a:gd name="connsiteX3" fmla="*/ 2661633 w 3705573"/>
                  <a:gd name="connsiteY3" fmla="*/ 931530 h 1824616"/>
                  <a:gd name="connsiteX4" fmla="*/ 1717076 w 3705573"/>
                  <a:gd name="connsiteY4" fmla="*/ 883664 h 1824616"/>
                  <a:gd name="connsiteX5" fmla="*/ 2928334 w 3705573"/>
                  <a:gd name="connsiteY5" fmla="*/ 1007730 h 1824616"/>
                  <a:gd name="connsiteX6" fmla="*/ 3438874 w 3705573"/>
                  <a:gd name="connsiteY6" fmla="*/ 657210 h 1824616"/>
                  <a:gd name="connsiteX7" fmla="*/ 3705573 w 3705573"/>
                  <a:gd name="connsiteY7" fmla="*/ 1182990 h 1824616"/>
                  <a:gd name="connsiteX8" fmla="*/ 2196813 w 3705573"/>
                  <a:gd name="connsiteY8" fmla="*/ 1739250 h 1824616"/>
                  <a:gd name="connsiteX9" fmla="*/ 1213834 w 3705573"/>
                  <a:gd name="connsiteY9" fmla="*/ 1617330 h 1824616"/>
                  <a:gd name="connsiteX10" fmla="*/ 0 w 3705573"/>
                  <a:gd name="connsiteY10" fmla="*/ 1104644 h 1824616"/>
                  <a:gd name="connsiteX11" fmla="*/ 38100 w 3705573"/>
                  <a:gd name="connsiteY11" fmla="*/ 234246 h 1824616"/>
                  <a:gd name="connsiteX0" fmla="*/ 38100 w 3705573"/>
                  <a:gd name="connsiteY0" fmla="*/ 234246 h 1833803"/>
                  <a:gd name="connsiteX1" fmla="*/ 1465616 w 3705573"/>
                  <a:gd name="connsiteY1" fmla="*/ 104706 h 1833803"/>
                  <a:gd name="connsiteX2" fmla="*/ 2593054 w 3705573"/>
                  <a:gd name="connsiteY2" fmla="*/ 367650 h 1833803"/>
                  <a:gd name="connsiteX3" fmla="*/ 2661633 w 3705573"/>
                  <a:gd name="connsiteY3" fmla="*/ 931530 h 1833803"/>
                  <a:gd name="connsiteX4" fmla="*/ 1717076 w 3705573"/>
                  <a:gd name="connsiteY4" fmla="*/ 883664 h 1833803"/>
                  <a:gd name="connsiteX5" fmla="*/ 2928334 w 3705573"/>
                  <a:gd name="connsiteY5" fmla="*/ 1007730 h 1833803"/>
                  <a:gd name="connsiteX6" fmla="*/ 3438874 w 3705573"/>
                  <a:gd name="connsiteY6" fmla="*/ 657210 h 1833803"/>
                  <a:gd name="connsiteX7" fmla="*/ 3705573 w 3705573"/>
                  <a:gd name="connsiteY7" fmla="*/ 1182990 h 1833803"/>
                  <a:gd name="connsiteX8" fmla="*/ 2196813 w 3705573"/>
                  <a:gd name="connsiteY8" fmla="*/ 1739250 h 1833803"/>
                  <a:gd name="connsiteX9" fmla="*/ 1168114 w 3705573"/>
                  <a:gd name="connsiteY9" fmla="*/ 1655430 h 1833803"/>
                  <a:gd name="connsiteX10" fmla="*/ 0 w 3705573"/>
                  <a:gd name="connsiteY10" fmla="*/ 1104644 h 1833803"/>
                  <a:gd name="connsiteX11" fmla="*/ 38100 w 3705573"/>
                  <a:gd name="connsiteY11" fmla="*/ 234246 h 1833803"/>
                  <a:gd name="connsiteX0" fmla="*/ 38100 w 3705573"/>
                  <a:gd name="connsiteY0" fmla="*/ 234246 h 1829924"/>
                  <a:gd name="connsiteX1" fmla="*/ 1465616 w 3705573"/>
                  <a:gd name="connsiteY1" fmla="*/ 104706 h 1829924"/>
                  <a:gd name="connsiteX2" fmla="*/ 2593054 w 3705573"/>
                  <a:gd name="connsiteY2" fmla="*/ 367650 h 1829924"/>
                  <a:gd name="connsiteX3" fmla="*/ 2661633 w 3705573"/>
                  <a:gd name="connsiteY3" fmla="*/ 931530 h 1829924"/>
                  <a:gd name="connsiteX4" fmla="*/ 1717076 w 3705573"/>
                  <a:gd name="connsiteY4" fmla="*/ 883664 h 1829924"/>
                  <a:gd name="connsiteX5" fmla="*/ 2928334 w 3705573"/>
                  <a:gd name="connsiteY5" fmla="*/ 1007730 h 1829924"/>
                  <a:gd name="connsiteX6" fmla="*/ 3438874 w 3705573"/>
                  <a:gd name="connsiteY6" fmla="*/ 657210 h 1829924"/>
                  <a:gd name="connsiteX7" fmla="*/ 3705573 w 3705573"/>
                  <a:gd name="connsiteY7" fmla="*/ 1182990 h 1829924"/>
                  <a:gd name="connsiteX8" fmla="*/ 2196813 w 3705573"/>
                  <a:gd name="connsiteY8" fmla="*/ 1739250 h 1829924"/>
                  <a:gd name="connsiteX9" fmla="*/ 1175734 w 3705573"/>
                  <a:gd name="connsiteY9" fmla="*/ 1640190 h 1829924"/>
                  <a:gd name="connsiteX10" fmla="*/ 0 w 3705573"/>
                  <a:gd name="connsiteY10" fmla="*/ 1104644 h 1829924"/>
                  <a:gd name="connsiteX11" fmla="*/ 38100 w 3705573"/>
                  <a:gd name="connsiteY11" fmla="*/ 234246 h 1829924"/>
                  <a:gd name="connsiteX0" fmla="*/ 38100 w 3705573"/>
                  <a:gd name="connsiteY0" fmla="*/ 234246 h 1829924"/>
                  <a:gd name="connsiteX1" fmla="*/ 1465616 w 3705573"/>
                  <a:gd name="connsiteY1" fmla="*/ 104706 h 1829924"/>
                  <a:gd name="connsiteX2" fmla="*/ 2593054 w 3705573"/>
                  <a:gd name="connsiteY2" fmla="*/ 367650 h 1829924"/>
                  <a:gd name="connsiteX3" fmla="*/ 2661633 w 3705573"/>
                  <a:gd name="connsiteY3" fmla="*/ 931530 h 1829924"/>
                  <a:gd name="connsiteX4" fmla="*/ 1717076 w 3705573"/>
                  <a:gd name="connsiteY4" fmla="*/ 883664 h 1829924"/>
                  <a:gd name="connsiteX5" fmla="*/ 2928334 w 3705573"/>
                  <a:gd name="connsiteY5" fmla="*/ 1007730 h 1829924"/>
                  <a:gd name="connsiteX6" fmla="*/ 3438874 w 3705573"/>
                  <a:gd name="connsiteY6" fmla="*/ 657210 h 1829924"/>
                  <a:gd name="connsiteX7" fmla="*/ 3705573 w 3705573"/>
                  <a:gd name="connsiteY7" fmla="*/ 1182990 h 1829924"/>
                  <a:gd name="connsiteX8" fmla="*/ 2196813 w 3705573"/>
                  <a:gd name="connsiteY8" fmla="*/ 1739250 h 1829924"/>
                  <a:gd name="connsiteX9" fmla="*/ 1175734 w 3705573"/>
                  <a:gd name="connsiteY9" fmla="*/ 1640190 h 1829924"/>
                  <a:gd name="connsiteX10" fmla="*/ 0 w 3705573"/>
                  <a:gd name="connsiteY10" fmla="*/ 1104644 h 1829924"/>
                  <a:gd name="connsiteX11" fmla="*/ 38100 w 3705573"/>
                  <a:gd name="connsiteY11" fmla="*/ 234246 h 1829924"/>
                  <a:gd name="connsiteX0" fmla="*/ 38100 w 3705573"/>
                  <a:gd name="connsiteY0" fmla="*/ 234246 h 1829924"/>
                  <a:gd name="connsiteX1" fmla="*/ 1465616 w 3705573"/>
                  <a:gd name="connsiteY1" fmla="*/ 104706 h 1829924"/>
                  <a:gd name="connsiteX2" fmla="*/ 2593054 w 3705573"/>
                  <a:gd name="connsiteY2" fmla="*/ 367650 h 1829924"/>
                  <a:gd name="connsiteX3" fmla="*/ 2661633 w 3705573"/>
                  <a:gd name="connsiteY3" fmla="*/ 931530 h 1829924"/>
                  <a:gd name="connsiteX4" fmla="*/ 1717076 w 3705573"/>
                  <a:gd name="connsiteY4" fmla="*/ 883664 h 1829924"/>
                  <a:gd name="connsiteX5" fmla="*/ 2928334 w 3705573"/>
                  <a:gd name="connsiteY5" fmla="*/ 1007730 h 1829924"/>
                  <a:gd name="connsiteX6" fmla="*/ 3438874 w 3705573"/>
                  <a:gd name="connsiteY6" fmla="*/ 657210 h 1829924"/>
                  <a:gd name="connsiteX7" fmla="*/ 3705573 w 3705573"/>
                  <a:gd name="connsiteY7" fmla="*/ 1182990 h 1829924"/>
                  <a:gd name="connsiteX8" fmla="*/ 2196813 w 3705573"/>
                  <a:gd name="connsiteY8" fmla="*/ 1739250 h 1829924"/>
                  <a:gd name="connsiteX9" fmla="*/ 1175734 w 3705573"/>
                  <a:gd name="connsiteY9" fmla="*/ 1640190 h 1829924"/>
                  <a:gd name="connsiteX10" fmla="*/ 0 w 3705573"/>
                  <a:gd name="connsiteY10" fmla="*/ 1104644 h 1829924"/>
                  <a:gd name="connsiteX11" fmla="*/ 38100 w 3705573"/>
                  <a:gd name="connsiteY11" fmla="*/ 234246 h 1829924"/>
                  <a:gd name="connsiteX0" fmla="*/ 38100 w 3705573"/>
                  <a:gd name="connsiteY0" fmla="*/ 234246 h 1829924"/>
                  <a:gd name="connsiteX1" fmla="*/ 1465616 w 3705573"/>
                  <a:gd name="connsiteY1" fmla="*/ 104706 h 1829924"/>
                  <a:gd name="connsiteX2" fmla="*/ 2593054 w 3705573"/>
                  <a:gd name="connsiteY2" fmla="*/ 367650 h 1829924"/>
                  <a:gd name="connsiteX3" fmla="*/ 2661633 w 3705573"/>
                  <a:gd name="connsiteY3" fmla="*/ 931530 h 1829924"/>
                  <a:gd name="connsiteX4" fmla="*/ 1717076 w 3705573"/>
                  <a:gd name="connsiteY4" fmla="*/ 883664 h 1829924"/>
                  <a:gd name="connsiteX5" fmla="*/ 2928334 w 3705573"/>
                  <a:gd name="connsiteY5" fmla="*/ 1007730 h 1829924"/>
                  <a:gd name="connsiteX6" fmla="*/ 3438874 w 3705573"/>
                  <a:gd name="connsiteY6" fmla="*/ 657210 h 1829924"/>
                  <a:gd name="connsiteX7" fmla="*/ 3705573 w 3705573"/>
                  <a:gd name="connsiteY7" fmla="*/ 1182990 h 1829924"/>
                  <a:gd name="connsiteX8" fmla="*/ 2196813 w 3705573"/>
                  <a:gd name="connsiteY8" fmla="*/ 1739250 h 1829924"/>
                  <a:gd name="connsiteX9" fmla="*/ 1175734 w 3705573"/>
                  <a:gd name="connsiteY9" fmla="*/ 1640190 h 1829924"/>
                  <a:gd name="connsiteX10" fmla="*/ 0 w 3705573"/>
                  <a:gd name="connsiteY10" fmla="*/ 1104644 h 1829924"/>
                  <a:gd name="connsiteX11" fmla="*/ 38100 w 3705573"/>
                  <a:gd name="connsiteY11" fmla="*/ 234246 h 1829924"/>
                  <a:gd name="connsiteX0" fmla="*/ 38100 w 3705573"/>
                  <a:gd name="connsiteY0" fmla="*/ 234246 h 1829924"/>
                  <a:gd name="connsiteX1" fmla="*/ 1465616 w 3705573"/>
                  <a:gd name="connsiteY1" fmla="*/ 104706 h 1829924"/>
                  <a:gd name="connsiteX2" fmla="*/ 2593054 w 3705573"/>
                  <a:gd name="connsiteY2" fmla="*/ 367650 h 1829924"/>
                  <a:gd name="connsiteX3" fmla="*/ 2661633 w 3705573"/>
                  <a:gd name="connsiteY3" fmla="*/ 931530 h 1829924"/>
                  <a:gd name="connsiteX4" fmla="*/ 1717076 w 3705573"/>
                  <a:gd name="connsiteY4" fmla="*/ 883664 h 1829924"/>
                  <a:gd name="connsiteX5" fmla="*/ 2928334 w 3705573"/>
                  <a:gd name="connsiteY5" fmla="*/ 1007730 h 1829924"/>
                  <a:gd name="connsiteX6" fmla="*/ 3438874 w 3705573"/>
                  <a:gd name="connsiteY6" fmla="*/ 657210 h 1829924"/>
                  <a:gd name="connsiteX7" fmla="*/ 3705573 w 3705573"/>
                  <a:gd name="connsiteY7" fmla="*/ 1182990 h 1829924"/>
                  <a:gd name="connsiteX8" fmla="*/ 2196813 w 3705573"/>
                  <a:gd name="connsiteY8" fmla="*/ 1739250 h 1829924"/>
                  <a:gd name="connsiteX9" fmla="*/ 1175734 w 3705573"/>
                  <a:gd name="connsiteY9" fmla="*/ 1640190 h 1829924"/>
                  <a:gd name="connsiteX10" fmla="*/ 0 w 3705573"/>
                  <a:gd name="connsiteY10" fmla="*/ 1104644 h 1829924"/>
                  <a:gd name="connsiteX11" fmla="*/ 38100 w 3705573"/>
                  <a:gd name="connsiteY11" fmla="*/ 234246 h 1829924"/>
                  <a:gd name="connsiteX0" fmla="*/ 38100 w 3705573"/>
                  <a:gd name="connsiteY0" fmla="*/ 234246 h 1829924"/>
                  <a:gd name="connsiteX1" fmla="*/ 1465616 w 3705573"/>
                  <a:gd name="connsiteY1" fmla="*/ 104706 h 1829924"/>
                  <a:gd name="connsiteX2" fmla="*/ 2593054 w 3705573"/>
                  <a:gd name="connsiteY2" fmla="*/ 367650 h 1829924"/>
                  <a:gd name="connsiteX3" fmla="*/ 2661633 w 3705573"/>
                  <a:gd name="connsiteY3" fmla="*/ 931530 h 1829924"/>
                  <a:gd name="connsiteX4" fmla="*/ 1717076 w 3705573"/>
                  <a:gd name="connsiteY4" fmla="*/ 883664 h 1829924"/>
                  <a:gd name="connsiteX5" fmla="*/ 2928334 w 3705573"/>
                  <a:gd name="connsiteY5" fmla="*/ 1007730 h 1829924"/>
                  <a:gd name="connsiteX6" fmla="*/ 3438874 w 3705573"/>
                  <a:gd name="connsiteY6" fmla="*/ 657210 h 1829924"/>
                  <a:gd name="connsiteX7" fmla="*/ 3705573 w 3705573"/>
                  <a:gd name="connsiteY7" fmla="*/ 1182990 h 1829924"/>
                  <a:gd name="connsiteX8" fmla="*/ 2196813 w 3705573"/>
                  <a:gd name="connsiteY8" fmla="*/ 1739250 h 1829924"/>
                  <a:gd name="connsiteX9" fmla="*/ 1175734 w 3705573"/>
                  <a:gd name="connsiteY9" fmla="*/ 1640190 h 1829924"/>
                  <a:gd name="connsiteX10" fmla="*/ 0 w 3705573"/>
                  <a:gd name="connsiteY10" fmla="*/ 1066544 h 1829924"/>
                  <a:gd name="connsiteX11" fmla="*/ 38100 w 3705573"/>
                  <a:gd name="connsiteY11" fmla="*/ 234246 h 1829924"/>
                  <a:gd name="connsiteX0" fmla="*/ 38100 w 3705573"/>
                  <a:gd name="connsiteY0" fmla="*/ 234246 h 1829924"/>
                  <a:gd name="connsiteX1" fmla="*/ 1465616 w 3705573"/>
                  <a:gd name="connsiteY1" fmla="*/ 104706 h 1829924"/>
                  <a:gd name="connsiteX2" fmla="*/ 2593054 w 3705573"/>
                  <a:gd name="connsiteY2" fmla="*/ 367650 h 1829924"/>
                  <a:gd name="connsiteX3" fmla="*/ 2661633 w 3705573"/>
                  <a:gd name="connsiteY3" fmla="*/ 931530 h 1829924"/>
                  <a:gd name="connsiteX4" fmla="*/ 1717076 w 3705573"/>
                  <a:gd name="connsiteY4" fmla="*/ 883664 h 1829924"/>
                  <a:gd name="connsiteX5" fmla="*/ 2928334 w 3705573"/>
                  <a:gd name="connsiteY5" fmla="*/ 1007730 h 1829924"/>
                  <a:gd name="connsiteX6" fmla="*/ 3438874 w 3705573"/>
                  <a:gd name="connsiteY6" fmla="*/ 657210 h 1829924"/>
                  <a:gd name="connsiteX7" fmla="*/ 3705573 w 3705573"/>
                  <a:gd name="connsiteY7" fmla="*/ 1182990 h 1829924"/>
                  <a:gd name="connsiteX8" fmla="*/ 2196813 w 3705573"/>
                  <a:gd name="connsiteY8" fmla="*/ 1739250 h 1829924"/>
                  <a:gd name="connsiteX9" fmla="*/ 1175734 w 3705573"/>
                  <a:gd name="connsiteY9" fmla="*/ 1640190 h 1829924"/>
                  <a:gd name="connsiteX10" fmla="*/ 0 w 3705573"/>
                  <a:gd name="connsiteY10" fmla="*/ 1066544 h 1829924"/>
                  <a:gd name="connsiteX11" fmla="*/ 38100 w 3705573"/>
                  <a:gd name="connsiteY11" fmla="*/ 234246 h 1829924"/>
                  <a:gd name="connsiteX0" fmla="*/ 22860 w 3705573"/>
                  <a:gd name="connsiteY0" fmla="*/ 234246 h 1829924"/>
                  <a:gd name="connsiteX1" fmla="*/ 1465616 w 3705573"/>
                  <a:gd name="connsiteY1" fmla="*/ 104706 h 1829924"/>
                  <a:gd name="connsiteX2" fmla="*/ 2593054 w 3705573"/>
                  <a:gd name="connsiteY2" fmla="*/ 367650 h 1829924"/>
                  <a:gd name="connsiteX3" fmla="*/ 2661633 w 3705573"/>
                  <a:gd name="connsiteY3" fmla="*/ 931530 h 1829924"/>
                  <a:gd name="connsiteX4" fmla="*/ 1717076 w 3705573"/>
                  <a:gd name="connsiteY4" fmla="*/ 883664 h 1829924"/>
                  <a:gd name="connsiteX5" fmla="*/ 2928334 w 3705573"/>
                  <a:gd name="connsiteY5" fmla="*/ 1007730 h 1829924"/>
                  <a:gd name="connsiteX6" fmla="*/ 3438874 w 3705573"/>
                  <a:gd name="connsiteY6" fmla="*/ 657210 h 1829924"/>
                  <a:gd name="connsiteX7" fmla="*/ 3705573 w 3705573"/>
                  <a:gd name="connsiteY7" fmla="*/ 1182990 h 1829924"/>
                  <a:gd name="connsiteX8" fmla="*/ 2196813 w 3705573"/>
                  <a:gd name="connsiteY8" fmla="*/ 1739250 h 1829924"/>
                  <a:gd name="connsiteX9" fmla="*/ 1175734 w 3705573"/>
                  <a:gd name="connsiteY9" fmla="*/ 1640190 h 1829924"/>
                  <a:gd name="connsiteX10" fmla="*/ 0 w 3705573"/>
                  <a:gd name="connsiteY10" fmla="*/ 1066544 h 1829924"/>
                  <a:gd name="connsiteX11" fmla="*/ 22860 w 3705573"/>
                  <a:gd name="connsiteY11" fmla="*/ 234246 h 1829924"/>
                  <a:gd name="connsiteX0" fmla="*/ 7620 w 3705573"/>
                  <a:gd name="connsiteY0" fmla="*/ 245691 h 1826129"/>
                  <a:gd name="connsiteX1" fmla="*/ 1465616 w 3705573"/>
                  <a:gd name="connsiteY1" fmla="*/ 100911 h 1826129"/>
                  <a:gd name="connsiteX2" fmla="*/ 2593054 w 3705573"/>
                  <a:gd name="connsiteY2" fmla="*/ 363855 h 1826129"/>
                  <a:gd name="connsiteX3" fmla="*/ 2661633 w 3705573"/>
                  <a:gd name="connsiteY3" fmla="*/ 927735 h 1826129"/>
                  <a:gd name="connsiteX4" fmla="*/ 1717076 w 3705573"/>
                  <a:gd name="connsiteY4" fmla="*/ 879869 h 1826129"/>
                  <a:gd name="connsiteX5" fmla="*/ 2928334 w 3705573"/>
                  <a:gd name="connsiteY5" fmla="*/ 1003935 h 1826129"/>
                  <a:gd name="connsiteX6" fmla="*/ 3438874 w 3705573"/>
                  <a:gd name="connsiteY6" fmla="*/ 653415 h 1826129"/>
                  <a:gd name="connsiteX7" fmla="*/ 3705573 w 3705573"/>
                  <a:gd name="connsiteY7" fmla="*/ 1179195 h 1826129"/>
                  <a:gd name="connsiteX8" fmla="*/ 2196813 w 3705573"/>
                  <a:gd name="connsiteY8" fmla="*/ 1735455 h 1826129"/>
                  <a:gd name="connsiteX9" fmla="*/ 1175734 w 3705573"/>
                  <a:gd name="connsiteY9" fmla="*/ 1636395 h 1826129"/>
                  <a:gd name="connsiteX10" fmla="*/ 0 w 3705573"/>
                  <a:gd name="connsiteY10" fmla="*/ 1062749 h 1826129"/>
                  <a:gd name="connsiteX11" fmla="*/ 7620 w 3705573"/>
                  <a:gd name="connsiteY11" fmla="*/ 245691 h 1826129"/>
                  <a:gd name="connsiteX0" fmla="*/ 7620 w 3705573"/>
                  <a:gd name="connsiteY0" fmla="*/ 245691 h 1826129"/>
                  <a:gd name="connsiteX1" fmla="*/ 1465616 w 3705573"/>
                  <a:gd name="connsiteY1" fmla="*/ 100911 h 1826129"/>
                  <a:gd name="connsiteX2" fmla="*/ 2593054 w 3705573"/>
                  <a:gd name="connsiteY2" fmla="*/ 363855 h 1826129"/>
                  <a:gd name="connsiteX3" fmla="*/ 2661633 w 3705573"/>
                  <a:gd name="connsiteY3" fmla="*/ 927735 h 1826129"/>
                  <a:gd name="connsiteX4" fmla="*/ 1717076 w 3705573"/>
                  <a:gd name="connsiteY4" fmla="*/ 879869 h 1826129"/>
                  <a:gd name="connsiteX5" fmla="*/ 2928334 w 3705573"/>
                  <a:gd name="connsiteY5" fmla="*/ 1003935 h 1826129"/>
                  <a:gd name="connsiteX6" fmla="*/ 3438874 w 3705573"/>
                  <a:gd name="connsiteY6" fmla="*/ 653415 h 1826129"/>
                  <a:gd name="connsiteX7" fmla="*/ 3705573 w 3705573"/>
                  <a:gd name="connsiteY7" fmla="*/ 1179195 h 1826129"/>
                  <a:gd name="connsiteX8" fmla="*/ 2196813 w 3705573"/>
                  <a:gd name="connsiteY8" fmla="*/ 1735455 h 1826129"/>
                  <a:gd name="connsiteX9" fmla="*/ 1175734 w 3705573"/>
                  <a:gd name="connsiteY9" fmla="*/ 1636395 h 1826129"/>
                  <a:gd name="connsiteX10" fmla="*/ 0 w 3705573"/>
                  <a:gd name="connsiteY10" fmla="*/ 1062749 h 1826129"/>
                  <a:gd name="connsiteX11" fmla="*/ 7620 w 3705573"/>
                  <a:gd name="connsiteY11" fmla="*/ 245691 h 1826129"/>
                  <a:gd name="connsiteX0" fmla="*/ 7620 w 3705573"/>
                  <a:gd name="connsiteY0" fmla="*/ 245691 h 1826129"/>
                  <a:gd name="connsiteX1" fmla="*/ 1465616 w 3705573"/>
                  <a:gd name="connsiteY1" fmla="*/ 100911 h 1826129"/>
                  <a:gd name="connsiteX2" fmla="*/ 2593054 w 3705573"/>
                  <a:gd name="connsiteY2" fmla="*/ 363855 h 1826129"/>
                  <a:gd name="connsiteX3" fmla="*/ 2661633 w 3705573"/>
                  <a:gd name="connsiteY3" fmla="*/ 927735 h 1826129"/>
                  <a:gd name="connsiteX4" fmla="*/ 1717076 w 3705573"/>
                  <a:gd name="connsiteY4" fmla="*/ 879869 h 1826129"/>
                  <a:gd name="connsiteX5" fmla="*/ 2928334 w 3705573"/>
                  <a:gd name="connsiteY5" fmla="*/ 1003935 h 1826129"/>
                  <a:gd name="connsiteX6" fmla="*/ 3438874 w 3705573"/>
                  <a:gd name="connsiteY6" fmla="*/ 653415 h 1826129"/>
                  <a:gd name="connsiteX7" fmla="*/ 3705573 w 3705573"/>
                  <a:gd name="connsiteY7" fmla="*/ 1179195 h 1826129"/>
                  <a:gd name="connsiteX8" fmla="*/ 2196813 w 3705573"/>
                  <a:gd name="connsiteY8" fmla="*/ 1735455 h 1826129"/>
                  <a:gd name="connsiteX9" fmla="*/ 1175734 w 3705573"/>
                  <a:gd name="connsiteY9" fmla="*/ 1636395 h 1826129"/>
                  <a:gd name="connsiteX10" fmla="*/ 0 w 3705573"/>
                  <a:gd name="connsiteY10" fmla="*/ 1062749 h 1826129"/>
                  <a:gd name="connsiteX11" fmla="*/ 7620 w 3705573"/>
                  <a:gd name="connsiteY11" fmla="*/ 245691 h 1826129"/>
                  <a:gd name="connsiteX0" fmla="*/ 7620 w 3705573"/>
                  <a:gd name="connsiteY0" fmla="*/ 245691 h 1826129"/>
                  <a:gd name="connsiteX1" fmla="*/ 1465616 w 3705573"/>
                  <a:gd name="connsiteY1" fmla="*/ 100911 h 1826129"/>
                  <a:gd name="connsiteX2" fmla="*/ 2593054 w 3705573"/>
                  <a:gd name="connsiteY2" fmla="*/ 363855 h 1826129"/>
                  <a:gd name="connsiteX3" fmla="*/ 2661633 w 3705573"/>
                  <a:gd name="connsiteY3" fmla="*/ 927735 h 1826129"/>
                  <a:gd name="connsiteX4" fmla="*/ 1717076 w 3705573"/>
                  <a:gd name="connsiteY4" fmla="*/ 879869 h 1826129"/>
                  <a:gd name="connsiteX5" fmla="*/ 2928334 w 3705573"/>
                  <a:gd name="connsiteY5" fmla="*/ 1003935 h 1826129"/>
                  <a:gd name="connsiteX6" fmla="*/ 3438874 w 3705573"/>
                  <a:gd name="connsiteY6" fmla="*/ 653415 h 1826129"/>
                  <a:gd name="connsiteX7" fmla="*/ 3705573 w 3705573"/>
                  <a:gd name="connsiteY7" fmla="*/ 1179195 h 1826129"/>
                  <a:gd name="connsiteX8" fmla="*/ 3004533 w 3705573"/>
                  <a:gd name="connsiteY8" fmla="*/ 1445894 h 1826129"/>
                  <a:gd name="connsiteX9" fmla="*/ 2196813 w 3705573"/>
                  <a:gd name="connsiteY9" fmla="*/ 1735455 h 1826129"/>
                  <a:gd name="connsiteX10" fmla="*/ 1175734 w 3705573"/>
                  <a:gd name="connsiteY10" fmla="*/ 1636395 h 1826129"/>
                  <a:gd name="connsiteX11" fmla="*/ 0 w 3705573"/>
                  <a:gd name="connsiteY11" fmla="*/ 1062749 h 1826129"/>
                  <a:gd name="connsiteX12" fmla="*/ 7620 w 3705573"/>
                  <a:gd name="connsiteY12" fmla="*/ 245691 h 1826129"/>
                  <a:gd name="connsiteX0" fmla="*/ 7620 w 3705573"/>
                  <a:gd name="connsiteY0" fmla="*/ 245691 h 1826129"/>
                  <a:gd name="connsiteX1" fmla="*/ 1465616 w 3705573"/>
                  <a:gd name="connsiteY1" fmla="*/ 100911 h 1826129"/>
                  <a:gd name="connsiteX2" fmla="*/ 2593054 w 3705573"/>
                  <a:gd name="connsiteY2" fmla="*/ 363855 h 1826129"/>
                  <a:gd name="connsiteX3" fmla="*/ 2661633 w 3705573"/>
                  <a:gd name="connsiteY3" fmla="*/ 927735 h 1826129"/>
                  <a:gd name="connsiteX4" fmla="*/ 1717076 w 3705573"/>
                  <a:gd name="connsiteY4" fmla="*/ 879869 h 1826129"/>
                  <a:gd name="connsiteX5" fmla="*/ 2928334 w 3705573"/>
                  <a:gd name="connsiteY5" fmla="*/ 1003935 h 1826129"/>
                  <a:gd name="connsiteX6" fmla="*/ 3438874 w 3705573"/>
                  <a:gd name="connsiteY6" fmla="*/ 653415 h 1826129"/>
                  <a:gd name="connsiteX7" fmla="*/ 3705573 w 3705573"/>
                  <a:gd name="connsiteY7" fmla="*/ 1179195 h 1826129"/>
                  <a:gd name="connsiteX8" fmla="*/ 3095973 w 3705573"/>
                  <a:gd name="connsiteY8" fmla="*/ 1689734 h 1826129"/>
                  <a:gd name="connsiteX9" fmla="*/ 2196813 w 3705573"/>
                  <a:gd name="connsiteY9" fmla="*/ 1735455 h 1826129"/>
                  <a:gd name="connsiteX10" fmla="*/ 1175734 w 3705573"/>
                  <a:gd name="connsiteY10" fmla="*/ 1636395 h 1826129"/>
                  <a:gd name="connsiteX11" fmla="*/ 0 w 3705573"/>
                  <a:gd name="connsiteY11" fmla="*/ 1062749 h 1826129"/>
                  <a:gd name="connsiteX12" fmla="*/ 7620 w 3705573"/>
                  <a:gd name="connsiteY12" fmla="*/ 245691 h 1826129"/>
                  <a:gd name="connsiteX0" fmla="*/ 7620 w 3705573"/>
                  <a:gd name="connsiteY0" fmla="*/ 245691 h 1826129"/>
                  <a:gd name="connsiteX1" fmla="*/ 1465616 w 3705573"/>
                  <a:gd name="connsiteY1" fmla="*/ 100911 h 1826129"/>
                  <a:gd name="connsiteX2" fmla="*/ 2593054 w 3705573"/>
                  <a:gd name="connsiteY2" fmla="*/ 363855 h 1826129"/>
                  <a:gd name="connsiteX3" fmla="*/ 2661633 w 3705573"/>
                  <a:gd name="connsiteY3" fmla="*/ 927735 h 1826129"/>
                  <a:gd name="connsiteX4" fmla="*/ 1717076 w 3705573"/>
                  <a:gd name="connsiteY4" fmla="*/ 879869 h 1826129"/>
                  <a:gd name="connsiteX5" fmla="*/ 2928334 w 3705573"/>
                  <a:gd name="connsiteY5" fmla="*/ 1003935 h 1826129"/>
                  <a:gd name="connsiteX6" fmla="*/ 3438874 w 3705573"/>
                  <a:gd name="connsiteY6" fmla="*/ 653415 h 1826129"/>
                  <a:gd name="connsiteX7" fmla="*/ 3705573 w 3705573"/>
                  <a:gd name="connsiteY7" fmla="*/ 1179195 h 1826129"/>
                  <a:gd name="connsiteX8" fmla="*/ 3035013 w 3705573"/>
                  <a:gd name="connsiteY8" fmla="*/ 1712594 h 1826129"/>
                  <a:gd name="connsiteX9" fmla="*/ 2196813 w 3705573"/>
                  <a:gd name="connsiteY9" fmla="*/ 1735455 h 1826129"/>
                  <a:gd name="connsiteX10" fmla="*/ 1175734 w 3705573"/>
                  <a:gd name="connsiteY10" fmla="*/ 1636395 h 1826129"/>
                  <a:gd name="connsiteX11" fmla="*/ 0 w 3705573"/>
                  <a:gd name="connsiteY11" fmla="*/ 1062749 h 1826129"/>
                  <a:gd name="connsiteX12" fmla="*/ 7620 w 3705573"/>
                  <a:gd name="connsiteY12" fmla="*/ 245691 h 1826129"/>
                  <a:gd name="connsiteX0" fmla="*/ 7620 w 3705573"/>
                  <a:gd name="connsiteY0" fmla="*/ 245691 h 1867912"/>
                  <a:gd name="connsiteX1" fmla="*/ 1465616 w 3705573"/>
                  <a:gd name="connsiteY1" fmla="*/ 100911 h 1867912"/>
                  <a:gd name="connsiteX2" fmla="*/ 2593054 w 3705573"/>
                  <a:gd name="connsiteY2" fmla="*/ 363855 h 1867912"/>
                  <a:gd name="connsiteX3" fmla="*/ 2661633 w 3705573"/>
                  <a:gd name="connsiteY3" fmla="*/ 927735 h 1867912"/>
                  <a:gd name="connsiteX4" fmla="*/ 1717076 w 3705573"/>
                  <a:gd name="connsiteY4" fmla="*/ 879869 h 1867912"/>
                  <a:gd name="connsiteX5" fmla="*/ 2928334 w 3705573"/>
                  <a:gd name="connsiteY5" fmla="*/ 1003935 h 1867912"/>
                  <a:gd name="connsiteX6" fmla="*/ 3438874 w 3705573"/>
                  <a:gd name="connsiteY6" fmla="*/ 653415 h 1867912"/>
                  <a:gd name="connsiteX7" fmla="*/ 3705573 w 3705573"/>
                  <a:gd name="connsiteY7" fmla="*/ 1179195 h 1867912"/>
                  <a:gd name="connsiteX8" fmla="*/ 3035013 w 3705573"/>
                  <a:gd name="connsiteY8" fmla="*/ 1712594 h 1867912"/>
                  <a:gd name="connsiteX9" fmla="*/ 2196813 w 3705573"/>
                  <a:gd name="connsiteY9" fmla="*/ 1788795 h 1867912"/>
                  <a:gd name="connsiteX10" fmla="*/ 1175734 w 3705573"/>
                  <a:gd name="connsiteY10" fmla="*/ 1636395 h 1867912"/>
                  <a:gd name="connsiteX11" fmla="*/ 0 w 3705573"/>
                  <a:gd name="connsiteY11" fmla="*/ 1062749 h 1867912"/>
                  <a:gd name="connsiteX12" fmla="*/ 7620 w 3705573"/>
                  <a:gd name="connsiteY12" fmla="*/ 245691 h 1867912"/>
                  <a:gd name="connsiteX0" fmla="*/ 7620 w 3705573"/>
                  <a:gd name="connsiteY0" fmla="*/ 245691 h 1867912"/>
                  <a:gd name="connsiteX1" fmla="*/ 1465616 w 3705573"/>
                  <a:gd name="connsiteY1" fmla="*/ 100911 h 1867912"/>
                  <a:gd name="connsiteX2" fmla="*/ 2593054 w 3705573"/>
                  <a:gd name="connsiteY2" fmla="*/ 363855 h 1867912"/>
                  <a:gd name="connsiteX3" fmla="*/ 2661633 w 3705573"/>
                  <a:gd name="connsiteY3" fmla="*/ 927735 h 1867912"/>
                  <a:gd name="connsiteX4" fmla="*/ 1717076 w 3705573"/>
                  <a:gd name="connsiteY4" fmla="*/ 879869 h 1867912"/>
                  <a:gd name="connsiteX5" fmla="*/ 2928334 w 3705573"/>
                  <a:gd name="connsiteY5" fmla="*/ 1003935 h 1867912"/>
                  <a:gd name="connsiteX6" fmla="*/ 3438874 w 3705573"/>
                  <a:gd name="connsiteY6" fmla="*/ 653415 h 1867912"/>
                  <a:gd name="connsiteX7" fmla="*/ 3705573 w 3705573"/>
                  <a:gd name="connsiteY7" fmla="*/ 1179195 h 1867912"/>
                  <a:gd name="connsiteX8" fmla="*/ 3035013 w 3705573"/>
                  <a:gd name="connsiteY8" fmla="*/ 1712594 h 1867912"/>
                  <a:gd name="connsiteX9" fmla="*/ 2196813 w 3705573"/>
                  <a:gd name="connsiteY9" fmla="*/ 1788795 h 1867912"/>
                  <a:gd name="connsiteX10" fmla="*/ 1175734 w 3705573"/>
                  <a:gd name="connsiteY10" fmla="*/ 1636395 h 1867912"/>
                  <a:gd name="connsiteX11" fmla="*/ 0 w 3705573"/>
                  <a:gd name="connsiteY11" fmla="*/ 1062749 h 1867912"/>
                  <a:gd name="connsiteX12" fmla="*/ 7620 w 3705573"/>
                  <a:gd name="connsiteY12" fmla="*/ 245691 h 1867912"/>
                  <a:gd name="connsiteX0" fmla="*/ 7620 w 3705573"/>
                  <a:gd name="connsiteY0" fmla="*/ 245691 h 1851383"/>
                  <a:gd name="connsiteX1" fmla="*/ 1465616 w 3705573"/>
                  <a:gd name="connsiteY1" fmla="*/ 100911 h 1851383"/>
                  <a:gd name="connsiteX2" fmla="*/ 2593054 w 3705573"/>
                  <a:gd name="connsiteY2" fmla="*/ 363855 h 1851383"/>
                  <a:gd name="connsiteX3" fmla="*/ 2661633 w 3705573"/>
                  <a:gd name="connsiteY3" fmla="*/ 927735 h 1851383"/>
                  <a:gd name="connsiteX4" fmla="*/ 1717076 w 3705573"/>
                  <a:gd name="connsiteY4" fmla="*/ 879869 h 1851383"/>
                  <a:gd name="connsiteX5" fmla="*/ 2928334 w 3705573"/>
                  <a:gd name="connsiteY5" fmla="*/ 1003935 h 1851383"/>
                  <a:gd name="connsiteX6" fmla="*/ 3438874 w 3705573"/>
                  <a:gd name="connsiteY6" fmla="*/ 653415 h 1851383"/>
                  <a:gd name="connsiteX7" fmla="*/ 3705573 w 3705573"/>
                  <a:gd name="connsiteY7" fmla="*/ 1179195 h 1851383"/>
                  <a:gd name="connsiteX8" fmla="*/ 3035013 w 3705573"/>
                  <a:gd name="connsiteY8" fmla="*/ 1712594 h 1851383"/>
                  <a:gd name="connsiteX9" fmla="*/ 2196813 w 3705573"/>
                  <a:gd name="connsiteY9" fmla="*/ 1788795 h 1851383"/>
                  <a:gd name="connsiteX10" fmla="*/ 1175734 w 3705573"/>
                  <a:gd name="connsiteY10" fmla="*/ 1636395 h 1851383"/>
                  <a:gd name="connsiteX11" fmla="*/ 0 w 3705573"/>
                  <a:gd name="connsiteY11" fmla="*/ 1062749 h 1851383"/>
                  <a:gd name="connsiteX12" fmla="*/ 7620 w 3705573"/>
                  <a:gd name="connsiteY12" fmla="*/ 245691 h 1851383"/>
                  <a:gd name="connsiteX0" fmla="*/ 7620 w 3705573"/>
                  <a:gd name="connsiteY0" fmla="*/ 245691 h 1844815"/>
                  <a:gd name="connsiteX1" fmla="*/ 1465616 w 3705573"/>
                  <a:gd name="connsiteY1" fmla="*/ 100911 h 1844815"/>
                  <a:gd name="connsiteX2" fmla="*/ 2593054 w 3705573"/>
                  <a:gd name="connsiteY2" fmla="*/ 363855 h 1844815"/>
                  <a:gd name="connsiteX3" fmla="*/ 2661633 w 3705573"/>
                  <a:gd name="connsiteY3" fmla="*/ 927735 h 1844815"/>
                  <a:gd name="connsiteX4" fmla="*/ 1717076 w 3705573"/>
                  <a:gd name="connsiteY4" fmla="*/ 879869 h 1844815"/>
                  <a:gd name="connsiteX5" fmla="*/ 2928334 w 3705573"/>
                  <a:gd name="connsiteY5" fmla="*/ 1003935 h 1844815"/>
                  <a:gd name="connsiteX6" fmla="*/ 3438874 w 3705573"/>
                  <a:gd name="connsiteY6" fmla="*/ 653415 h 1844815"/>
                  <a:gd name="connsiteX7" fmla="*/ 3705573 w 3705573"/>
                  <a:gd name="connsiteY7" fmla="*/ 1179195 h 1844815"/>
                  <a:gd name="connsiteX8" fmla="*/ 3035013 w 3705573"/>
                  <a:gd name="connsiteY8" fmla="*/ 1712594 h 1844815"/>
                  <a:gd name="connsiteX9" fmla="*/ 2196813 w 3705573"/>
                  <a:gd name="connsiteY9" fmla="*/ 1788795 h 1844815"/>
                  <a:gd name="connsiteX10" fmla="*/ 1175734 w 3705573"/>
                  <a:gd name="connsiteY10" fmla="*/ 1636395 h 1844815"/>
                  <a:gd name="connsiteX11" fmla="*/ 0 w 3705573"/>
                  <a:gd name="connsiteY11" fmla="*/ 1062749 h 1844815"/>
                  <a:gd name="connsiteX12" fmla="*/ 7620 w 3705573"/>
                  <a:gd name="connsiteY12" fmla="*/ 245691 h 1844815"/>
                  <a:gd name="connsiteX0" fmla="*/ 7620 w 3705573"/>
                  <a:gd name="connsiteY0" fmla="*/ 245691 h 1844815"/>
                  <a:gd name="connsiteX1" fmla="*/ 1465616 w 3705573"/>
                  <a:gd name="connsiteY1" fmla="*/ 100911 h 1844815"/>
                  <a:gd name="connsiteX2" fmla="*/ 2593054 w 3705573"/>
                  <a:gd name="connsiteY2" fmla="*/ 363855 h 1844815"/>
                  <a:gd name="connsiteX3" fmla="*/ 2661633 w 3705573"/>
                  <a:gd name="connsiteY3" fmla="*/ 927735 h 1844815"/>
                  <a:gd name="connsiteX4" fmla="*/ 1717076 w 3705573"/>
                  <a:gd name="connsiteY4" fmla="*/ 879869 h 1844815"/>
                  <a:gd name="connsiteX5" fmla="*/ 2928334 w 3705573"/>
                  <a:gd name="connsiteY5" fmla="*/ 1003935 h 1844815"/>
                  <a:gd name="connsiteX6" fmla="*/ 3438874 w 3705573"/>
                  <a:gd name="connsiteY6" fmla="*/ 653415 h 1844815"/>
                  <a:gd name="connsiteX7" fmla="*/ 3705573 w 3705573"/>
                  <a:gd name="connsiteY7" fmla="*/ 1179195 h 1844815"/>
                  <a:gd name="connsiteX8" fmla="*/ 2196813 w 3705573"/>
                  <a:gd name="connsiteY8" fmla="*/ 1788795 h 1844815"/>
                  <a:gd name="connsiteX9" fmla="*/ 1175734 w 3705573"/>
                  <a:gd name="connsiteY9" fmla="*/ 1636395 h 1844815"/>
                  <a:gd name="connsiteX10" fmla="*/ 0 w 3705573"/>
                  <a:gd name="connsiteY10" fmla="*/ 1062749 h 1844815"/>
                  <a:gd name="connsiteX11" fmla="*/ 7620 w 3705573"/>
                  <a:gd name="connsiteY11" fmla="*/ 245691 h 1844815"/>
                  <a:gd name="connsiteX0" fmla="*/ 7620 w 3705573"/>
                  <a:gd name="connsiteY0" fmla="*/ 245691 h 1844815"/>
                  <a:gd name="connsiteX1" fmla="*/ 1465616 w 3705573"/>
                  <a:gd name="connsiteY1" fmla="*/ 100911 h 1844815"/>
                  <a:gd name="connsiteX2" fmla="*/ 2593054 w 3705573"/>
                  <a:gd name="connsiteY2" fmla="*/ 363855 h 1844815"/>
                  <a:gd name="connsiteX3" fmla="*/ 2661633 w 3705573"/>
                  <a:gd name="connsiteY3" fmla="*/ 927735 h 1844815"/>
                  <a:gd name="connsiteX4" fmla="*/ 1717076 w 3705573"/>
                  <a:gd name="connsiteY4" fmla="*/ 879869 h 1844815"/>
                  <a:gd name="connsiteX5" fmla="*/ 2928334 w 3705573"/>
                  <a:gd name="connsiteY5" fmla="*/ 1003935 h 1844815"/>
                  <a:gd name="connsiteX6" fmla="*/ 3438874 w 3705573"/>
                  <a:gd name="connsiteY6" fmla="*/ 691515 h 1844815"/>
                  <a:gd name="connsiteX7" fmla="*/ 3705573 w 3705573"/>
                  <a:gd name="connsiteY7" fmla="*/ 1179195 h 1844815"/>
                  <a:gd name="connsiteX8" fmla="*/ 2196813 w 3705573"/>
                  <a:gd name="connsiteY8" fmla="*/ 1788795 h 1844815"/>
                  <a:gd name="connsiteX9" fmla="*/ 1175734 w 3705573"/>
                  <a:gd name="connsiteY9" fmla="*/ 1636395 h 1844815"/>
                  <a:gd name="connsiteX10" fmla="*/ 0 w 3705573"/>
                  <a:gd name="connsiteY10" fmla="*/ 1062749 h 1844815"/>
                  <a:gd name="connsiteX11" fmla="*/ 7620 w 3705573"/>
                  <a:gd name="connsiteY11" fmla="*/ 245691 h 1844815"/>
                  <a:gd name="connsiteX0" fmla="*/ 7620 w 3705573"/>
                  <a:gd name="connsiteY0" fmla="*/ 245691 h 1844815"/>
                  <a:gd name="connsiteX1" fmla="*/ 1465616 w 3705573"/>
                  <a:gd name="connsiteY1" fmla="*/ 100911 h 1844815"/>
                  <a:gd name="connsiteX2" fmla="*/ 2593054 w 3705573"/>
                  <a:gd name="connsiteY2" fmla="*/ 363855 h 1844815"/>
                  <a:gd name="connsiteX3" fmla="*/ 2661633 w 3705573"/>
                  <a:gd name="connsiteY3" fmla="*/ 927735 h 1844815"/>
                  <a:gd name="connsiteX4" fmla="*/ 1717076 w 3705573"/>
                  <a:gd name="connsiteY4" fmla="*/ 879869 h 1844815"/>
                  <a:gd name="connsiteX5" fmla="*/ 2928334 w 3705573"/>
                  <a:gd name="connsiteY5" fmla="*/ 1003935 h 1844815"/>
                  <a:gd name="connsiteX6" fmla="*/ 3438874 w 3705573"/>
                  <a:gd name="connsiteY6" fmla="*/ 691515 h 1844815"/>
                  <a:gd name="connsiteX7" fmla="*/ 3576033 w 3705573"/>
                  <a:gd name="connsiteY7" fmla="*/ 973454 h 1844815"/>
                  <a:gd name="connsiteX8" fmla="*/ 3705573 w 3705573"/>
                  <a:gd name="connsiteY8" fmla="*/ 1179195 h 1844815"/>
                  <a:gd name="connsiteX9" fmla="*/ 2196813 w 3705573"/>
                  <a:gd name="connsiteY9" fmla="*/ 1788795 h 1844815"/>
                  <a:gd name="connsiteX10" fmla="*/ 1175734 w 3705573"/>
                  <a:gd name="connsiteY10" fmla="*/ 1636395 h 1844815"/>
                  <a:gd name="connsiteX11" fmla="*/ 0 w 3705573"/>
                  <a:gd name="connsiteY11" fmla="*/ 1062749 h 1844815"/>
                  <a:gd name="connsiteX12" fmla="*/ 7620 w 3705573"/>
                  <a:gd name="connsiteY12" fmla="*/ 245691 h 1844815"/>
                  <a:gd name="connsiteX0" fmla="*/ 7620 w 3705573"/>
                  <a:gd name="connsiteY0" fmla="*/ 245691 h 1844815"/>
                  <a:gd name="connsiteX1" fmla="*/ 1465616 w 3705573"/>
                  <a:gd name="connsiteY1" fmla="*/ 100911 h 1844815"/>
                  <a:gd name="connsiteX2" fmla="*/ 2593054 w 3705573"/>
                  <a:gd name="connsiteY2" fmla="*/ 363855 h 1844815"/>
                  <a:gd name="connsiteX3" fmla="*/ 2661633 w 3705573"/>
                  <a:gd name="connsiteY3" fmla="*/ 927735 h 1844815"/>
                  <a:gd name="connsiteX4" fmla="*/ 1717076 w 3705573"/>
                  <a:gd name="connsiteY4" fmla="*/ 879869 h 1844815"/>
                  <a:gd name="connsiteX5" fmla="*/ 2928334 w 3705573"/>
                  <a:gd name="connsiteY5" fmla="*/ 1003935 h 1844815"/>
                  <a:gd name="connsiteX6" fmla="*/ 3438874 w 3705573"/>
                  <a:gd name="connsiteY6" fmla="*/ 691515 h 1844815"/>
                  <a:gd name="connsiteX7" fmla="*/ 3705573 w 3705573"/>
                  <a:gd name="connsiteY7" fmla="*/ 950594 h 1844815"/>
                  <a:gd name="connsiteX8" fmla="*/ 3705573 w 3705573"/>
                  <a:gd name="connsiteY8" fmla="*/ 1179195 h 1844815"/>
                  <a:gd name="connsiteX9" fmla="*/ 2196813 w 3705573"/>
                  <a:gd name="connsiteY9" fmla="*/ 1788795 h 1844815"/>
                  <a:gd name="connsiteX10" fmla="*/ 1175734 w 3705573"/>
                  <a:gd name="connsiteY10" fmla="*/ 1636395 h 1844815"/>
                  <a:gd name="connsiteX11" fmla="*/ 0 w 3705573"/>
                  <a:gd name="connsiteY11" fmla="*/ 1062749 h 1844815"/>
                  <a:gd name="connsiteX12" fmla="*/ 7620 w 3705573"/>
                  <a:gd name="connsiteY12" fmla="*/ 245691 h 1844815"/>
                  <a:gd name="connsiteX0" fmla="*/ 7620 w 3730015"/>
                  <a:gd name="connsiteY0" fmla="*/ 245691 h 1844815"/>
                  <a:gd name="connsiteX1" fmla="*/ 1465616 w 3730015"/>
                  <a:gd name="connsiteY1" fmla="*/ 100911 h 1844815"/>
                  <a:gd name="connsiteX2" fmla="*/ 2593054 w 3730015"/>
                  <a:gd name="connsiteY2" fmla="*/ 363855 h 1844815"/>
                  <a:gd name="connsiteX3" fmla="*/ 2661633 w 3730015"/>
                  <a:gd name="connsiteY3" fmla="*/ 927735 h 1844815"/>
                  <a:gd name="connsiteX4" fmla="*/ 1717076 w 3730015"/>
                  <a:gd name="connsiteY4" fmla="*/ 879869 h 1844815"/>
                  <a:gd name="connsiteX5" fmla="*/ 2928334 w 3730015"/>
                  <a:gd name="connsiteY5" fmla="*/ 1003935 h 1844815"/>
                  <a:gd name="connsiteX6" fmla="*/ 3438874 w 3730015"/>
                  <a:gd name="connsiteY6" fmla="*/ 691515 h 1844815"/>
                  <a:gd name="connsiteX7" fmla="*/ 3705573 w 3730015"/>
                  <a:gd name="connsiteY7" fmla="*/ 950594 h 1844815"/>
                  <a:gd name="connsiteX8" fmla="*/ 3705573 w 3730015"/>
                  <a:gd name="connsiteY8" fmla="*/ 1179195 h 1844815"/>
                  <a:gd name="connsiteX9" fmla="*/ 2196813 w 3730015"/>
                  <a:gd name="connsiteY9" fmla="*/ 1788795 h 1844815"/>
                  <a:gd name="connsiteX10" fmla="*/ 1175734 w 3730015"/>
                  <a:gd name="connsiteY10" fmla="*/ 1636395 h 1844815"/>
                  <a:gd name="connsiteX11" fmla="*/ 0 w 3730015"/>
                  <a:gd name="connsiteY11" fmla="*/ 1062749 h 1844815"/>
                  <a:gd name="connsiteX12" fmla="*/ 7620 w 3730015"/>
                  <a:gd name="connsiteY12" fmla="*/ 245691 h 1844815"/>
                  <a:gd name="connsiteX0" fmla="*/ 7620 w 3753340"/>
                  <a:gd name="connsiteY0" fmla="*/ 245691 h 1844815"/>
                  <a:gd name="connsiteX1" fmla="*/ 1465616 w 3753340"/>
                  <a:gd name="connsiteY1" fmla="*/ 100911 h 1844815"/>
                  <a:gd name="connsiteX2" fmla="*/ 2593054 w 3753340"/>
                  <a:gd name="connsiteY2" fmla="*/ 363855 h 1844815"/>
                  <a:gd name="connsiteX3" fmla="*/ 2661633 w 3753340"/>
                  <a:gd name="connsiteY3" fmla="*/ 927735 h 1844815"/>
                  <a:gd name="connsiteX4" fmla="*/ 1717076 w 3753340"/>
                  <a:gd name="connsiteY4" fmla="*/ 879869 h 1844815"/>
                  <a:gd name="connsiteX5" fmla="*/ 2928334 w 3753340"/>
                  <a:gd name="connsiteY5" fmla="*/ 1003935 h 1844815"/>
                  <a:gd name="connsiteX6" fmla="*/ 3438874 w 3753340"/>
                  <a:gd name="connsiteY6" fmla="*/ 691515 h 1844815"/>
                  <a:gd name="connsiteX7" fmla="*/ 3705573 w 3753340"/>
                  <a:gd name="connsiteY7" fmla="*/ 950594 h 1844815"/>
                  <a:gd name="connsiteX8" fmla="*/ 3705573 w 3753340"/>
                  <a:gd name="connsiteY8" fmla="*/ 1179195 h 1844815"/>
                  <a:gd name="connsiteX9" fmla="*/ 2196813 w 3753340"/>
                  <a:gd name="connsiteY9" fmla="*/ 1788795 h 1844815"/>
                  <a:gd name="connsiteX10" fmla="*/ 1175734 w 3753340"/>
                  <a:gd name="connsiteY10" fmla="*/ 1636395 h 1844815"/>
                  <a:gd name="connsiteX11" fmla="*/ 0 w 3753340"/>
                  <a:gd name="connsiteY11" fmla="*/ 1062749 h 1844815"/>
                  <a:gd name="connsiteX12" fmla="*/ 7620 w 3753340"/>
                  <a:gd name="connsiteY12" fmla="*/ 245691 h 1844815"/>
                  <a:gd name="connsiteX0" fmla="*/ 7620 w 3742989"/>
                  <a:gd name="connsiteY0" fmla="*/ 245691 h 1844815"/>
                  <a:gd name="connsiteX1" fmla="*/ 1465616 w 3742989"/>
                  <a:gd name="connsiteY1" fmla="*/ 100911 h 1844815"/>
                  <a:gd name="connsiteX2" fmla="*/ 2593054 w 3742989"/>
                  <a:gd name="connsiteY2" fmla="*/ 363855 h 1844815"/>
                  <a:gd name="connsiteX3" fmla="*/ 2661633 w 3742989"/>
                  <a:gd name="connsiteY3" fmla="*/ 927735 h 1844815"/>
                  <a:gd name="connsiteX4" fmla="*/ 1717076 w 3742989"/>
                  <a:gd name="connsiteY4" fmla="*/ 879869 h 1844815"/>
                  <a:gd name="connsiteX5" fmla="*/ 2928334 w 3742989"/>
                  <a:gd name="connsiteY5" fmla="*/ 1003935 h 1844815"/>
                  <a:gd name="connsiteX6" fmla="*/ 3438874 w 3742989"/>
                  <a:gd name="connsiteY6" fmla="*/ 691515 h 1844815"/>
                  <a:gd name="connsiteX7" fmla="*/ 3705573 w 3742989"/>
                  <a:gd name="connsiteY7" fmla="*/ 950594 h 1844815"/>
                  <a:gd name="connsiteX8" fmla="*/ 3705573 w 3742989"/>
                  <a:gd name="connsiteY8" fmla="*/ 1179195 h 1844815"/>
                  <a:gd name="connsiteX9" fmla="*/ 2196813 w 3742989"/>
                  <a:gd name="connsiteY9" fmla="*/ 1788795 h 1844815"/>
                  <a:gd name="connsiteX10" fmla="*/ 1175734 w 3742989"/>
                  <a:gd name="connsiteY10" fmla="*/ 1636395 h 1844815"/>
                  <a:gd name="connsiteX11" fmla="*/ 0 w 3742989"/>
                  <a:gd name="connsiteY11" fmla="*/ 1062749 h 1844815"/>
                  <a:gd name="connsiteX12" fmla="*/ 7620 w 3742989"/>
                  <a:gd name="connsiteY12" fmla="*/ 245691 h 1844815"/>
                  <a:gd name="connsiteX0" fmla="*/ 7620 w 3754716"/>
                  <a:gd name="connsiteY0" fmla="*/ 245691 h 1844815"/>
                  <a:gd name="connsiteX1" fmla="*/ 1465616 w 3754716"/>
                  <a:gd name="connsiteY1" fmla="*/ 100911 h 1844815"/>
                  <a:gd name="connsiteX2" fmla="*/ 2593054 w 3754716"/>
                  <a:gd name="connsiteY2" fmla="*/ 363855 h 1844815"/>
                  <a:gd name="connsiteX3" fmla="*/ 2661633 w 3754716"/>
                  <a:gd name="connsiteY3" fmla="*/ 927735 h 1844815"/>
                  <a:gd name="connsiteX4" fmla="*/ 1717076 w 3754716"/>
                  <a:gd name="connsiteY4" fmla="*/ 879869 h 1844815"/>
                  <a:gd name="connsiteX5" fmla="*/ 2928334 w 3754716"/>
                  <a:gd name="connsiteY5" fmla="*/ 1003935 h 1844815"/>
                  <a:gd name="connsiteX6" fmla="*/ 3438874 w 3754716"/>
                  <a:gd name="connsiteY6" fmla="*/ 691515 h 1844815"/>
                  <a:gd name="connsiteX7" fmla="*/ 3705573 w 3754716"/>
                  <a:gd name="connsiteY7" fmla="*/ 950594 h 1844815"/>
                  <a:gd name="connsiteX8" fmla="*/ 3705573 w 3754716"/>
                  <a:gd name="connsiteY8" fmla="*/ 1179195 h 1844815"/>
                  <a:gd name="connsiteX9" fmla="*/ 2196813 w 3754716"/>
                  <a:gd name="connsiteY9" fmla="*/ 1788795 h 1844815"/>
                  <a:gd name="connsiteX10" fmla="*/ 1175734 w 3754716"/>
                  <a:gd name="connsiteY10" fmla="*/ 1636395 h 1844815"/>
                  <a:gd name="connsiteX11" fmla="*/ 0 w 3754716"/>
                  <a:gd name="connsiteY11" fmla="*/ 1062749 h 1844815"/>
                  <a:gd name="connsiteX12" fmla="*/ 7620 w 3754716"/>
                  <a:gd name="connsiteY12" fmla="*/ 245691 h 1844815"/>
                  <a:gd name="connsiteX0" fmla="*/ 7620 w 3753340"/>
                  <a:gd name="connsiteY0" fmla="*/ 245691 h 1844815"/>
                  <a:gd name="connsiteX1" fmla="*/ 1465616 w 3753340"/>
                  <a:gd name="connsiteY1" fmla="*/ 100911 h 1844815"/>
                  <a:gd name="connsiteX2" fmla="*/ 2593054 w 3753340"/>
                  <a:gd name="connsiteY2" fmla="*/ 363855 h 1844815"/>
                  <a:gd name="connsiteX3" fmla="*/ 2661633 w 3753340"/>
                  <a:gd name="connsiteY3" fmla="*/ 927735 h 1844815"/>
                  <a:gd name="connsiteX4" fmla="*/ 1717076 w 3753340"/>
                  <a:gd name="connsiteY4" fmla="*/ 879869 h 1844815"/>
                  <a:gd name="connsiteX5" fmla="*/ 2928334 w 3753340"/>
                  <a:gd name="connsiteY5" fmla="*/ 1003935 h 1844815"/>
                  <a:gd name="connsiteX6" fmla="*/ 3438874 w 3753340"/>
                  <a:gd name="connsiteY6" fmla="*/ 691515 h 1844815"/>
                  <a:gd name="connsiteX7" fmla="*/ 3705573 w 3753340"/>
                  <a:gd name="connsiteY7" fmla="*/ 950594 h 1844815"/>
                  <a:gd name="connsiteX8" fmla="*/ 3705573 w 3753340"/>
                  <a:gd name="connsiteY8" fmla="*/ 1179195 h 1844815"/>
                  <a:gd name="connsiteX9" fmla="*/ 2196813 w 3753340"/>
                  <a:gd name="connsiteY9" fmla="*/ 1788795 h 1844815"/>
                  <a:gd name="connsiteX10" fmla="*/ 1175734 w 3753340"/>
                  <a:gd name="connsiteY10" fmla="*/ 1636395 h 1844815"/>
                  <a:gd name="connsiteX11" fmla="*/ 0 w 3753340"/>
                  <a:gd name="connsiteY11" fmla="*/ 1062749 h 1844815"/>
                  <a:gd name="connsiteX12" fmla="*/ 7620 w 3753340"/>
                  <a:gd name="connsiteY12" fmla="*/ 245691 h 1844815"/>
                  <a:gd name="connsiteX0" fmla="*/ 7620 w 3753340"/>
                  <a:gd name="connsiteY0" fmla="*/ 245691 h 1844815"/>
                  <a:gd name="connsiteX1" fmla="*/ 1465616 w 3753340"/>
                  <a:gd name="connsiteY1" fmla="*/ 100911 h 1844815"/>
                  <a:gd name="connsiteX2" fmla="*/ 2593054 w 3753340"/>
                  <a:gd name="connsiteY2" fmla="*/ 363855 h 1844815"/>
                  <a:gd name="connsiteX3" fmla="*/ 2661633 w 3753340"/>
                  <a:gd name="connsiteY3" fmla="*/ 927735 h 1844815"/>
                  <a:gd name="connsiteX4" fmla="*/ 1717076 w 3753340"/>
                  <a:gd name="connsiteY4" fmla="*/ 879869 h 1844815"/>
                  <a:gd name="connsiteX5" fmla="*/ 2928334 w 3753340"/>
                  <a:gd name="connsiteY5" fmla="*/ 1003935 h 1844815"/>
                  <a:gd name="connsiteX6" fmla="*/ 3438874 w 3753340"/>
                  <a:gd name="connsiteY6" fmla="*/ 691515 h 1844815"/>
                  <a:gd name="connsiteX7" fmla="*/ 3705573 w 3753340"/>
                  <a:gd name="connsiteY7" fmla="*/ 950594 h 1844815"/>
                  <a:gd name="connsiteX8" fmla="*/ 3522693 w 3753340"/>
                  <a:gd name="connsiteY8" fmla="*/ 1301115 h 1844815"/>
                  <a:gd name="connsiteX9" fmla="*/ 2196813 w 3753340"/>
                  <a:gd name="connsiteY9" fmla="*/ 1788795 h 1844815"/>
                  <a:gd name="connsiteX10" fmla="*/ 1175734 w 3753340"/>
                  <a:gd name="connsiteY10" fmla="*/ 1636395 h 1844815"/>
                  <a:gd name="connsiteX11" fmla="*/ 0 w 3753340"/>
                  <a:gd name="connsiteY11" fmla="*/ 1062749 h 1844815"/>
                  <a:gd name="connsiteX12" fmla="*/ 7620 w 3753340"/>
                  <a:gd name="connsiteY12" fmla="*/ 245691 h 1844815"/>
                  <a:gd name="connsiteX0" fmla="*/ 7620 w 3753340"/>
                  <a:gd name="connsiteY0" fmla="*/ 245691 h 1844815"/>
                  <a:gd name="connsiteX1" fmla="*/ 1465616 w 3753340"/>
                  <a:gd name="connsiteY1" fmla="*/ 100911 h 1844815"/>
                  <a:gd name="connsiteX2" fmla="*/ 2593054 w 3753340"/>
                  <a:gd name="connsiteY2" fmla="*/ 363855 h 1844815"/>
                  <a:gd name="connsiteX3" fmla="*/ 2661633 w 3753340"/>
                  <a:gd name="connsiteY3" fmla="*/ 927735 h 1844815"/>
                  <a:gd name="connsiteX4" fmla="*/ 1717076 w 3753340"/>
                  <a:gd name="connsiteY4" fmla="*/ 879869 h 1844815"/>
                  <a:gd name="connsiteX5" fmla="*/ 2928334 w 3753340"/>
                  <a:gd name="connsiteY5" fmla="*/ 1003935 h 1844815"/>
                  <a:gd name="connsiteX6" fmla="*/ 3438874 w 3753340"/>
                  <a:gd name="connsiteY6" fmla="*/ 691515 h 1844815"/>
                  <a:gd name="connsiteX7" fmla="*/ 3705573 w 3753340"/>
                  <a:gd name="connsiteY7" fmla="*/ 950594 h 1844815"/>
                  <a:gd name="connsiteX8" fmla="*/ 3522693 w 3753340"/>
                  <a:gd name="connsiteY8" fmla="*/ 1301115 h 1844815"/>
                  <a:gd name="connsiteX9" fmla="*/ 2196813 w 3753340"/>
                  <a:gd name="connsiteY9" fmla="*/ 1788795 h 1844815"/>
                  <a:gd name="connsiteX10" fmla="*/ 1175734 w 3753340"/>
                  <a:gd name="connsiteY10" fmla="*/ 1636395 h 1844815"/>
                  <a:gd name="connsiteX11" fmla="*/ 0 w 3753340"/>
                  <a:gd name="connsiteY11" fmla="*/ 1062749 h 1844815"/>
                  <a:gd name="connsiteX12" fmla="*/ 7620 w 3753340"/>
                  <a:gd name="connsiteY12" fmla="*/ 245691 h 1844815"/>
                  <a:gd name="connsiteX0" fmla="*/ 7620 w 3837624"/>
                  <a:gd name="connsiteY0" fmla="*/ 245691 h 1844815"/>
                  <a:gd name="connsiteX1" fmla="*/ 1465616 w 3837624"/>
                  <a:gd name="connsiteY1" fmla="*/ 100911 h 1844815"/>
                  <a:gd name="connsiteX2" fmla="*/ 2593054 w 3837624"/>
                  <a:gd name="connsiteY2" fmla="*/ 363855 h 1844815"/>
                  <a:gd name="connsiteX3" fmla="*/ 2661633 w 3837624"/>
                  <a:gd name="connsiteY3" fmla="*/ 927735 h 1844815"/>
                  <a:gd name="connsiteX4" fmla="*/ 1717076 w 3837624"/>
                  <a:gd name="connsiteY4" fmla="*/ 879869 h 1844815"/>
                  <a:gd name="connsiteX5" fmla="*/ 2928334 w 3837624"/>
                  <a:gd name="connsiteY5" fmla="*/ 1003935 h 1844815"/>
                  <a:gd name="connsiteX6" fmla="*/ 3438874 w 3837624"/>
                  <a:gd name="connsiteY6" fmla="*/ 691515 h 1844815"/>
                  <a:gd name="connsiteX7" fmla="*/ 3705573 w 3837624"/>
                  <a:gd name="connsiteY7" fmla="*/ 950594 h 1844815"/>
                  <a:gd name="connsiteX8" fmla="*/ 3522693 w 3837624"/>
                  <a:gd name="connsiteY8" fmla="*/ 1301115 h 1844815"/>
                  <a:gd name="connsiteX9" fmla="*/ 2196813 w 3837624"/>
                  <a:gd name="connsiteY9" fmla="*/ 1788795 h 1844815"/>
                  <a:gd name="connsiteX10" fmla="*/ 1175734 w 3837624"/>
                  <a:gd name="connsiteY10" fmla="*/ 1636395 h 1844815"/>
                  <a:gd name="connsiteX11" fmla="*/ 0 w 3837624"/>
                  <a:gd name="connsiteY11" fmla="*/ 1062749 h 1844815"/>
                  <a:gd name="connsiteX12" fmla="*/ 7620 w 3837624"/>
                  <a:gd name="connsiteY12" fmla="*/ 245691 h 1844815"/>
                  <a:gd name="connsiteX0" fmla="*/ 7620 w 3796677"/>
                  <a:gd name="connsiteY0" fmla="*/ 245691 h 1844815"/>
                  <a:gd name="connsiteX1" fmla="*/ 1465616 w 3796677"/>
                  <a:gd name="connsiteY1" fmla="*/ 100911 h 1844815"/>
                  <a:gd name="connsiteX2" fmla="*/ 2593054 w 3796677"/>
                  <a:gd name="connsiteY2" fmla="*/ 363855 h 1844815"/>
                  <a:gd name="connsiteX3" fmla="*/ 2661633 w 3796677"/>
                  <a:gd name="connsiteY3" fmla="*/ 927735 h 1844815"/>
                  <a:gd name="connsiteX4" fmla="*/ 1717076 w 3796677"/>
                  <a:gd name="connsiteY4" fmla="*/ 879869 h 1844815"/>
                  <a:gd name="connsiteX5" fmla="*/ 2928334 w 3796677"/>
                  <a:gd name="connsiteY5" fmla="*/ 1003935 h 1844815"/>
                  <a:gd name="connsiteX6" fmla="*/ 3438874 w 3796677"/>
                  <a:gd name="connsiteY6" fmla="*/ 691515 h 1844815"/>
                  <a:gd name="connsiteX7" fmla="*/ 3705573 w 3796677"/>
                  <a:gd name="connsiteY7" fmla="*/ 950594 h 1844815"/>
                  <a:gd name="connsiteX8" fmla="*/ 3522693 w 3796677"/>
                  <a:gd name="connsiteY8" fmla="*/ 1301115 h 1844815"/>
                  <a:gd name="connsiteX9" fmla="*/ 2196813 w 3796677"/>
                  <a:gd name="connsiteY9" fmla="*/ 1788795 h 1844815"/>
                  <a:gd name="connsiteX10" fmla="*/ 1175734 w 3796677"/>
                  <a:gd name="connsiteY10" fmla="*/ 1636395 h 1844815"/>
                  <a:gd name="connsiteX11" fmla="*/ 0 w 3796677"/>
                  <a:gd name="connsiteY11" fmla="*/ 1062749 h 1844815"/>
                  <a:gd name="connsiteX12" fmla="*/ 7620 w 3796677"/>
                  <a:gd name="connsiteY12" fmla="*/ 245691 h 1844815"/>
                  <a:gd name="connsiteX0" fmla="*/ 7620 w 3793947"/>
                  <a:gd name="connsiteY0" fmla="*/ 245691 h 1844815"/>
                  <a:gd name="connsiteX1" fmla="*/ 1465616 w 3793947"/>
                  <a:gd name="connsiteY1" fmla="*/ 100911 h 1844815"/>
                  <a:gd name="connsiteX2" fmla="*/ 2593054 w 3793947"/>
                  <a:gd name="connsiteY2" fmla="*/ 363855 h 1844815"/>
                  <a:gd name="connsiteX3" fmla="*/ 2661633 w 3793947"/>
                  <a:gd name="connsiteY3" fmla="*/ 927735 h 1844815"/>
                  <a:gd name="connsiteX4" fmla="*/ 1717076 w 3793947"/>
                  <a:gd name="connsiteY4" fmla="*/ 879869 h 1844815"/>
                  <a:gd name="connsiteX5" fmla="*/ 2928334 w 3793947"/>
                  <a:gd name="connsiteY5" fmla="*/ 1003935 h 1844815"/>
                  <a:gd name="connsiteX6" fmla="*/ 3438874 w 3793947"/>
                  <a:gd name="connsiteY6" fmla="*/ 691515 h 1844815"/>
                  <a:gd name="connsiteX7" fmla="*/ 3705573 w 3793947"/>
                  <a:gd name="connsiteY7" fmla="*/ 950594 h 1844815"/>
                  <a:gd name="connsiteX8" fmla="*/ 3522693 w 3793947"/>
                  <a:gd name="connsiteY8" fmla="*/ 1301115 h 1844815"/>
                  <a:gd name="connsiteX9" fmla="*/ 2196813 w 3793947"/>
                  <a:gd name="connsiteY9" fmla="*/ 1788795 h 1844815"/>
                  <a:gd name="connsiteX10" fmla="*/ 1175734 w 3793947"/>
                  <a:gd name="connsiteY10" fmla="*/ 1636395 h 1844815"/>
                  <a:gd name="connsiteX11" fmla="*/ 0 w 3793947"/>
                  <a:gd name="connsiteY11" fmla="*/ 1062749 h 1844815"/>
                  <a:gd name="connsiteX12" fmla="*/ 7620 w 3793947"/>
                  <a:gd name="connsiteY12" fmla="*/ 245691 h 1844815"/>
                  <a:gd name="connsiteX0" fmla="*/ 7620 w 3793947"/>
                  <a:gd name="connsiteY0" fmla="*/ 245691 h 1745418"/>
                  <a:gd name="connsiteX1" fmla="*/ 1465616 w 3793947"/>
                  <a:gd name="connsiteY1" fmla="*/ 100911 h 1745418"/>
                  <a:gd name="connsiteX2" fmla="*/ 2593054 w 3793947"/>
                  <a:gd name="connsiteY2" fmla="*/ 363855 h 1745418"/>
                  <a:gd name="connsiteX3" fmla="*/ 2661633 w 3793947"/>
                  <a:gd name="connsiteY3" fmla="*/ 927735 h 1745418"/>
                  <a:gd name="connsiteX4" fmla="*/ 1717076 w 3793947"/>
                  <a:gd name="connsiteY4" fmla="*/ 879869 h 1745418"/>
                  <a:gd name="connsiteX5" fmla="*/ 2928334 w 3793947"/>
                  <a:gd name="connsiteY5" fmla="*/ 1003935 h 1745418"/>
                  <a:gd name="connsiteX6" fmla="*/ 3438874 w 3793947"/>
                  <a:gd name="connsiteY6" fmla="*/ 691515 h 1745418"/>
                  <a:gd name="connsiteX7" fmla="*/ 3705573 w 3793947"/>
                  <a:gd name="connsiteY7" fmla="*/ 950594 h 1745418"/>
                  <a:gd name="connsiteX8" fmla="*/ 3522693 w 3793947"/>
                  <a:gd name="connsiteY8" fmla="*/ 1301115 h 1745418"/>
                  <a:gd name="connsiteX9" fmla="*/ 2151093 w 3793947"/>
                  <a:gd name="connsiteY9" fmla="*/ 1651635 h 1745418"/>
                  <a:gd name="connsiteX10" fmla="*/ 1175734 w 3793947"/>
                  <a:gd name="connsiteY10" fmla="*/ 1636395 h 1745418"/>
                  <a:gd name="connsiteX11" fmla="*/ 0 w 3793947"/>
                  <a:gd name="connsiteY11" fmla="*/ 1062749 h 1745418"/>
                  <a:gd name="connsiteX12" fmla="*/ 7620 w 3793947"/>
                  <a:gd name="connsiteY12" fmla="*/ 245691 h 1745418"/>
                  <a:gd name="connsiteX0" fmla="*/ 7620 w 3793947"/>
                  <a:gd name="connsiteY0" fmla="*/ 245691 h 1745418"/>
                  <a:gd name="connsiteX1" fmla="*/ 1465616 w 3793947"/>
                  <a:gd name="connsiteY1" fmla="*/ 100911 h 1745418"/>
                  <a:gd name="connsiteX2" fmla="*/ 2593054 w 3793947"/>
                  <a:gd name="connsiteY2" fmla="*/ 363855 h 1745418"/>
                  <a:gd name="connsiteX3" fmla="*/ 2661633 w 3793947"/>
                  <a:gd name="connsiteY3" fmla="*/ 927735 h 1745418"/>
                  <a:gd name="connsiteX4" fmla="*/ 1717076 w 3793947"/>
                  <a:gd name="connsiteY4" fmla="*/ 879869 h 1745418"/>
                  <a:gd name="connsiteX5" fmla="*/ 2928334 w 3793947"/>
                  <a:gd name="connsiteY5" fmla="*/ 1003935 h 1745418"/>
                  <a:gd name="connsiteX6" fmla="*/ 3438874 w 3793947"/>
                  <a:gd name="connsiteY6" fmla="*/ 691515 h 1745418"/>
                  <a:gd name="connsiteX7" fmla="*/ 3705573 w 3793947"/>
                  <a:gd name="connsiteY7" fmla="*/ 950594 h 1745418"/>
                  <a:gd name="connsiteX8" fmla="*/ 3522693 w 3793947"/>
                  <a:gd name="connsiteY8" fmla="*/ 1301115 h 1745418"/>
                  <a:gd name="connsiteX9" fmla="*/ 2158713 w 3793947"/>
                  <a:gd name="connsiteY9" fmla="*/ 1651635 h 1745418"/>
                  <a:gd name="connsiteX10" fmla="*/ 1175734 w 3793947"/>
                  <a:gd name="connsiteY10" fmla="*/ 1636395 h 1745418"/>
                  <a:gd name="connsiteX11" fmla="*/ 0 w 3793947"/>
                  <a:gd name="connsiteY11" fmla="*/ 1062749 h 1745418"/>
                  <a:gd name="connsiteX12" fmla="*/ 7620 w 3793947"/>
                  <a:gd name="connsiteY12" fmla="*/ 245691 h 1745418"/>
                  <a:gd name="connsiteX0" fmla="*/ 7620 w 3793947"/>
                  <a:gd name="connsiteY0" fmla="*/ 245691 h 1745418"/>
                  <a:gd name="connsiteX1" fmla="*/ 1465616 w 3793947"/>
                  <a:gd name="connsiteY1" fmla="*/ 100911 h 1745418"/>
                  <a:gd name="connsiteX2" fmla="*/ 2593054 w 3793947"/>
                  <a:gd name="connsiteY2" fmla="*/ 363855 h 1745418"/>
                  <a:gd name="connsiteX3" fmla="*/ 2661633 w 3793947"/>
                  <a:gd name="connsiteY3" fmla="*/ 927735 h 1745418"/>
                  <a:gd name="connsiteX4" fmla="*/ 1717076 w 3793947"/>
                  <a:gd name="connsiteY4" fmla="*/ 879869 h 1745418"/>
                  <a:gd name="connsiteX5" fmla="*/ 2928334 w 3793947"/>
                  <a:gd name="connsiteY5" fmla="*/ 1003935 h 1745418"/>
                  <a:gd name="connsiteX6" fmla="*/ 3438874 w 3793947"/>
                  <a:gd name="connsiteY6" fmla="*/ 691515 h 1745418"/>
                  <a:gd name="connsiteX7" fmla="*/ 3705573 w 3793947"/>
                  <a:gd name="connsiteY7" fmla="*/ 950594 h 1745418"/>
                  <a:gd name="connsiteX8" fmla="*/ 3522693 w 3793947"/>
                  <a:gd name="connsiteY8" fmla="*/ 1301115 h 1745418"/>
                  <a:gd name="connsiteX9" fmla="*/ 2692113 w 3793947"/>
                  <a:gd name="connsiteY9" fmla="*/ 1506854 h 1745418"/>
                  <a:gd name="connsiteX10" fmla="*/ 2158713 w 3793947"/>
                  <a:gd name="connsiteY10" fmla="*/ 1651635 h 1745418"/>
                  <a:gd name="connsiteX11" fmla="*/ 1175734 w 3793947"/>
                  <a:gd name="connsiteY11" fmla="*/ 1636395 h 1745418"/>
                  <a:gd name="connsiteX12" fmla="*/ 0 w 3793947"/>
                  <a:gd name="connsiteY12" fmla="*/ 1062749 h 1745418"/>
                  <a:gd name="connsiteX13" fmla="*/ 7620 w 3793947"/>
                  <a:gd name="connsiteY13" fmla="*/ 245691 h 1745418"/>
                  <a:gd name="connsiteX0" fmla="*/ 7620 w 3793947"/>
                  <a:gd name="connsiteY0" fmla="*/ 245691 h 1745418"/>
                  <a:gd name="connsiteX1" fmla="*/ 1465616 w 3793947"/>
                  <a:gd name="connsiteY1" fmla="*/ 100911 h 1745418"/>
                  <a:gd name="connsiteX2" fmla="*/ 2593054 w 3793947"/>
                  <a:gd name="connsiteY2" fmla="*/ 363855 h 1745418"/>
                  <a:gd name="connsiteX3" fmla="*/ 2661633 w 3793947"/>
                  <a:gd name="connsiteY3" fmla="*/ 927735 h 1745418"/>
                  <a:gd name="connsiteX4" fmla="*/ 1717076 w 3793947"/>
                  <a:gd name="connsiteY4" fmla="*/ 879869 h 1745418"/>
                  <a:gd name="connsiteX5" fmla="*/ 2928334 w 3793947"/>
                  <a:gd name="connsiteY5" fmla="*/ 1003935 h 1745418"/>
                  <a:gd name="connsiteX6" fmla="*/ 3438874 w 3793947"/>
                  <a:gd name="connsiteY6" fmla="*/ 691515 h 1745418"/>
                  <a:gd name="connsiteX7" fmla="*/ 3705573 w 3793947"/>
                  <a:gd name="connsiteY7" fmla="*/ 950594 h 1745418"/>
                  <a:gd name="connsiteX8" fmla="*/ 3522693 w 3793947"/>
                  <a:gd name="connsiteY8" fmla="*/ 1301115 h 1745418"/>
                  <a:gd name="connsiteX9" fmla="*/ 2913093 w 3793947"/>
                  <a:gd name="connsiteY9" fmla="*/ 1704974 h 1745418"/>
                  <a:gd name="connsiteX10" fmla="*/ 2158713 w 3793947"/>
                  <a:gd name="connsiteY10" fmla="*/ 1651635 h 1745418"/>
                  <a:gd name="connsiteX11" fmla="*/ 1175734 w 3793947"/>
                  <a:gd name="connsiteY11" fmla="*/ 1636395 h 1745418"/>
                  <a:gd name="connsiteX12" fmla="*/ 0 w 3793947"/>
                  <a:gd name="connsiteY12" fmla="*/ 1062749 h 1745418"/>
                  <a:gd name="connsiteX13" fmla="*/ 7620 w 3793947"/>
                  <a:gd name="connsiteY13" fmla="*/ 245691 h 1745418"/>
                  <a:gd name="connsiteX0" fmla="*/ 7620 w 3793947"/>
                  <a:gd name="connsiteY0" fmla="*/ 245691 h 1814181"/>
                  <a:gd name="connsiteX1" fmla="*/ 1465616 w 3793947"/>
                  <a:gd name="connsiteY1" fmla="*/ 100911 h 1814181"/>
                  <a:gd name="connsiteX2" fmla="*/ 2593054 w 3793947"/>
                  <a:gd name="connsiteY2" fmla="*/ 363855 h 1814181"/>
                  <a:gd name="connsiteX3" fmla="*/ 2661633 w 3793947"/>
                  <a:gd name="connsiteY3" fmla="*/ 927735 h 1814181"/>
                  <a:gd name="connsiteX4" fmla="*/ 1717076 w 3793947"/>
                  <a:gd name="connsiteY4" fmla="*/ 879869 h 1814181"/>
                  <a:gd name="connsiteX5" fmla="*/ 2928334 w 3793947"/>
                  <a:gd name="connsiteY5" fmla="*/ 1003935 h 1814181"/>
                  <a:gd name="connsiteX6" fmla="*/ 3438874 w 3793947"/>
                  <a:gd name="connsiteY6" fmla="*/ 691515 h 1814181"/>
                  <a:gd name="connsiteX7" fmla="*/ 3705573 w 3793947"/>
                  <a:gd name="connsiteY7" fmla="*/ 950594 h 1814181"/>
                  <a:gd name="connsiteX8" fmla="*/ 3522693 w 3793947"/>
                  <a:gd name="connsiteY8" fmla="*/ 1301115 h 1814181"/>
                  <a:gd name="connsiteX9" fmla="*/ 2913093 w 3793947"/>
                  <a:gd name="connsiteY9" fmla="*/ 1704974 h 1814181"/>
                  <a:gd name="connsiteX10" fmla="*/ 2151093 w 3793947"/>
                  <a:gd name="connsiteY10" fmla="*/ 1750695 h 1814181"/>
                  <a:gd name="connsiteX11" fmla="*/ 1175734 w 3793947"/>
                  <a:gd name="connsiteY11" fmla="*/ 1636395 h 1814181"/>
                  <a:gd name="connsiteX12" fmla="*/ 0 w 3793947"/>
                  <a:gd name="connsiteY12" fmla="*/ 1062749 h 1814181"/>
                  <a:gd name="connsiteX13" fmla="*/ 7620 w 3793947"/>
                  <a:gd name="connsiteY13" fmla="*/ 245691 h 1814181"/>
                  <a:gd name="connsiteX0" fmla="*/ 7620 w 3793947"/>
                  <a:gd name="connsiteY0" fmla="*/ 245691 h 1761068"/>
                  <a:gd name="connsiteX1" fmla="*/ 1465616 w 3793947"/>
                  <a:gd name="connsiteY1" fmla="*/ 100911 h 1761068"/>
                  <a:gd name="connsiteX2" fmla="*/ 2593054 w 3793947"/>
                  <a:gd name="connsiteY2" fmla="*/ 363855 h 1761068"/>
                  <a:gd name="connsiteX3" fmla="*/ 2661633 w 3793947"/>
                  <a:gd name="connsiteY3" fmla="*/ 927735 h 1761068"/>
                  <a:gd name="connsiteX4" fmla="*/ 1717076 w 3793947"/>
                  <a:gd name="connsiteY4" fmla="*/ 879869 h 1761068"/>
                  <a:gd name="connsiteX5" fmla="*/ 2928334 w 3793947"/>
                  <a:gd name="connsiteY5" fmla="*/ 1003935 h 1761068"/>
                  <a:gd name="connsiteX6" fmla="*/ 3438874 w 3793947"/>
                  <a:gd name="connsiteY6" fmla="*/ 691515 h 1761068"/>
                  <a:gd name="connsiteX7" fmla="*/ 3705573 w 3793947"/>
                  <a:gd name="connsiteY7" fmla="*/ 950594 h 1761068"/>
                  <a:gd name="connsiteX8" fmla="*/ 3522693 w 3793947"/>
                  <a:gd name="connsiteY8" fmla="*/ 1301115 h 1761068"/>
                  <a:gd name="connsiteX9" fmla="*/ 2913093 w 3793947"/>
                  <a:gd name="connsiteY9" fmla="*/ 1704974 h 1761068"/>
                  <a:gd name="connsiteX10" fmla="*/ 2151093 w 3793947"/>
                  <a:gd name="connsiteY10" fmla="*/ 1750695 h 1761068"/>
                  <a:gd name="connsiteX11" fmla="*/ 1175734 w 3793947"/>
                  <a:gd name="connsiteY11" fmla="*/ 1636395 h 1761068"/>
                  <a:gd name="connsiteX12" fmla="*/ 0 w 3793947"/>
                  <a:gd name="connsiteY12" fmla="*/ 1062749 h 1761068"/>
                  <a:gd name="connsiteX13" fmla="*/ 7620 w 3793947"/>
                  <a:gd name="connsiteY13" fmla="*/ 245691 h 1761068"/>
                  <a:gd name="connsiteX0" fmla="*/ 7620 w 3793947"/>
                  <a:gd name="connsiteY0" fmla="*/ 245691 h 1795340"/>
                  <a:gd name="connsiteX1" fmla="*/ 1465616 w 3793947"/>
                  <a:gd name="connsiteY1" fmla="*/ 100911 h 1795340"/>
                  <a:gd name="connsiteX2" fmla="*/ 2593054 w 3793947"/>
                  <a:gd name="connsiteY2" fmla="*/ 363855 h 1795340"/>
                  <a:gd name="connsiteX3" fmla="*/ 2661633 w 3793947"/>
                  <a:gd name="connsiteY3" fmla="*/ 927735 h 1795340"/>
                  <a:gd name="connsiteX4" fmla="*/ 1717076 w 3793947"/>
                  <a:gd name="connsiteY4" fmla="*/ 879869 h 1795340"/>
                  <a:gd name="connsiteX5" fmla="*/ 2928334 w 3793947"/>
                  <a:gd name="connsiteY5" fmla="*/ 1003935 h 1795340"/>
                  <a:gd name="connsiteX6" fmla="*/ 3438874 w 3793947"/>
                  <a:gd name="connsiteY6" fmla="*/ 691515 h 1795340"/>
                  <a:gd name="connsiteX7" fmla="*/ 3705573 w 3793947"/>
                  <a:gd name="connsiteY7" fmla="*/ 950594 h 1795340"/>
                  <a:gd name="connsiteX8" fmla="*/ 3522693 w 3793947"/>
                  <a:gd name="connsiteY8" fmla="*/ 1301115 h 1795340"/>
                  <a:gd name="connsiteX9" fmla="*/ 2913093 w 3793947"/>
                  <a:gd name="connsiteY9" fmla="*/ 1704974 h 1795340"/>
                  <a:gd name="connsiteX10" fmla="*/ 2128233 w 3793947"/>
                  <a:gd name="connsiteY10" fmla="*/ 1788795 h 1795340"/>
                  <a:gd name="connsiteX11" fmla="*/ 1175734 w 3793947"/>
                  <a:gd name="connsiteY11" fmla="*/ 1636395 h 1795340"/>
                  <a:gd name="connsiteX12" fmla="*/ 0 w 3793947"/>
                  <a:gd name="connsiteY12" fmla="*/ 1062749 h 1795340"/>
                  <a:gd name="connsiteX13" fmla="*/ 7620 w 3793947"/>
                  <a:gd name="connsiteY13" fmla="*/ 245691 h 1795340"/>
                  <a:gd name="connsiteX0" fmla="*/ 7620 w 3793947"/>
                  <a:gd name="connsiteY0" fmla="*/ 245691 h 1795340"/>
                  <a:gd name="connsiteX1" fmla="*/ 1465616 w 3793947"/>
                  <a:gd name="connsiteY1" fmla="*/ 100911 h 1795340"/>
                  <a:gd name="connsiteX2" fmla="*/ 2593054 w 3793947"/>
                  <a:gd name="connsiteY2" fmla="*/ 363855 h 1795340"/>
                  <a:gd name="connsiteX3" fmla="*/ 2661633 w 3793947"/>
                  <a:gd name="connsiteY3" fmla="*/ 927735 h 1795340"/>
                  <a:gd name="connsiteX4" fmla="*/ 1717076 w 3793947"/>
                  <a:gd name="connsiteY4" fmla="*/ 879869 h 1795340"/>
                  <a:gd name="connsiteX5" fmla="*/ 2928334 w 3793947"/>
                  <a:gd name="connsiteY5" fmla="*/ 1003935 h 1795340"/>
                  <a:gd name="connsiteX6" fmla="*/ 3438874 w 3793947"/>
                  <a:gd name="connsiteY6" fmla="*/ 691515 h 1795340"/>
                  <a:gd name="connsiteX7" fmla="*/ 3705573 w 3793947"/>
                  <a:gd name="connsiteY7" fmla="*/ 950594 h 1795340"/>
                  <a:gd name="connsiteX8" fmla="*/ 3522693 w 3793947"/>
                  <a:gd name="connsiteY8" fmla="*/ 1301115 h 1795340"/>
                  <a:gd name="connsiteX9" fmla="*/ 2913093 w 3793947"/>
                  <a:gd name="connsiteY9" fmla="*/ 1704974 h 1795340"/>
                  <a:gd name="connsiteX10" fmla="*/ 2128233 w 3793947"/>
                  <a:gd name="connsiteY10" fmla="*/ 1788795 h 1795340"/>
                  <a:gd name="connsiteX11" fmla="*/ 1175734 w 3793947"/>
                  <a:gd name="connsiteY11" fmla="*/ 1636395 h 1795340"/>
                  <a:gd name="connsiteX12" fmla="*/ 0 w 3793947"/>
                  <a:gd name="connsiteY12" fmla="*/ 1062749 h 1795340"/>
                  <a:gd name="connsiteX13" fmla="*/ 7620 w 3793947"/>
                  <a:gd name="connsiteY13" fmla="*/ 245691 h 1795340"/>
                  <a:gd name="connsiteX0" fmla="*/ 7620 w 3793947"/>
                  <a:gd name="connsiteY0" fmla="*/ 245691 h 1795340"/>
                  <a:gd name="connsiteX1" fmla="*/ 1465616 w 3793947"/>
                  <a:gd name="connsiteY1" fmla="*/ 100911 h 1795340"/>
                  <a:gd name="connsiteX2" fmla="*/ 2593054 w 3793947"/>
                  <a:gd name="connsiteY2" fmla="*/ 363855 h 1795340"/>
                  <a:gd name="connsiteX3" fmla="*/ 2661633 w 3793947"/>
                  <a:gd name="connsiteY3" fmla="*/ 927735 h 1795340"/>
                  <a:gd name="connsiteX4" fmla="*/ 1717076 w 3793947"/>
                  <a:gd name="connsiteY4" fmla="*/ 879869 h 1795340"/>
                  <a:gd name="connsiteX5" fmla="*/ 2928334 w 3793947"/>
                  <a:gd name="connsiteY5" fmla="*/ 1003935 h 1795340"/>
                  <a:gd name="connsiteX6" fmla="*/ 3438874 w 3793947"/>
                  <a:gd name="connsiteY6" fmla="*/ 691515 h 1795340"/>
                  <a:gd name="connsiteX7" fmla="*/ 3705573 w 3793947"/>
                  <a:gd name="connsiteY7" fmla="*/ 950594 h 1795340"/>
                  <a:gd name="connsiteX8" fmla="*/ 3522693 w 3793947"/>
                  <a:gd name="connsiteY8" fmla="*/ 1301115 h 1795340"/>
                  <a:gd name="connsiteX9" fmla="*/ 2913093 w 3793947"/>
                  <a:gd name="connsiteY9" fmla="*/ 1704974 h 1795340"/>
                  <a:gd name="connsiteX10" fmla="*/ 2128233 w 3793947"/>
                  <a:gd name="connsiteY10" fmla="*/ 1788795 h 1795340"/>
                  <a:gd name="connsiteX11" fmla="*/ 1175734 w 3793947"/>
                  <a:gd name="connsiteY11" fmla="*/ 1636395 h 1795340"/>
                  <a:gd name="connsiteX12" fmla="*/ 0 w 3793947"/>
                  <a:gd name="connsiteY12" fmla="*/ 1062749 h 1795340"/>
                  <a:gd name="connsiteX13" fmla="*/ 7620 w 3793947"/>
                  <a:gd name="connsiteY13" fmla="*/ 245691 h 1795340"/>
                  <a:gd name="connsiteX0" fmla="*/ 7620 w 3793947"/>
                  <a:gd name="connsiteY0" fmla="*/ 245691 h 1795340"/>
                  <a:gd name="connsiteX1" fmla="*/ 1465616 w 3793947"/>
                  <a:gd name="connsiteY1" fmla="*/ 100911 h 1795340"/>
                  <a:gd name="connsiteX2" fmla="*/ 2593054 w 3793947"/>
                  <a:gd name="connsiteY2" fmla="*/ 363855 h 1795340"/>
                  <a:gd name="connsiteX3" fmla="*/ 2661633 w 3793947"/>
                  <a:gd name="connsiteY3" fmla="*/ 927735 h 1795340"/>
                  <a:gd name="connsiteX4" fmla="*/ 1717076 w 3793947"/>
                  <a:gd name="connsiteY4" fmla="*/ 879869 h 1795340"/>
                  <a:gd name="connsiteX5" fmla="*/ 2928334 w 3793947"/>
                  <a:gd name="connsiteY5" fmla="*/ 1003935 h 1795340"/>
                  <a:gd name="connsiteX6" fmla="*/ 3438874 w 3793947"/>
                  <a:gd name="connsiteY6" fmla="*/ 691515 h 1795340"/>
                  <a:gd name="connsiteX7" fmla="*/ 3705573 w 3793947"/>
                  <a:gd name="connsiteY7" fmla="*/ 950594 h 1795340"/>
                  <a:gd name="connsiteX8" fmla="*/ 3522693 w 3793947"/>
                  <a:gd name="connsiteY8" fmla="*/ 1301115 h 1795340"/>
                  <a:gd name="connsiteX9" fmla="*/ 2913093 w 3793947"/>
                  <a:gd name="connsiteY9" fmla="*/ 1704974 h 1795340"/>
                  <a:gd name="connsiteX10" fmla="*/ 2128233 w 3793947"/>
                  <a:gd name="connsiteY10" fmla="*/ 1788795 h 1795340"/>
                  <a:gd name="connsiteX11" fmla="*/ 1175734 w 3793947"/>
                  <a:gd name="connsiteY11" fmla="*/ 1636395 h 1795340"/>
                  <a:gd name="connsiteX12" fmla="*/ 0 w 3793947"/>
                  <a:gd name="connsiteY12" fmla="*/ 1062749 h 1795340"/>
                  <a:gd name="connsiteX13" fmla="*/ 7620 w 3793947"/>
                  <a:gd name="connsiteY13" fmla="*/ 245691 h 1795340"/>
                  <a:gd name="connsiteX0" fmla="*/ 7620 w 3793947"/>
                  <a:gd name="connsiteY0" fmla="*/ 245691 h 1795340"/>
                  <a:gd name="connsiteX1" fmla="*/ 1465616 w 3793947"/>
                  <a:gd name="connsiteY1" fmla="*/ 100911 h 1795340"/>
                  <a:gd name="connsiteX2" fmla="*/ 2593054 w 3793947"/>
                  <a:gd name="connsiteY2" fmla="*/ 363855 h 1795340"/>
                  <a:gd name="connsiteX3" fmla="*/ 2661633 w 3793947"/>
                  <a:gd name="connsiteY3" fmla="*/ 927735 h 1795340"/>
                  <a:gd name="connsiteX4" fmla="*/ 1717076 w 3793947"/>
                  <a:gd name="connsiteY4" fmla="*/ 879869 h 1795340"/>
                  <a:gd name="connsiteX5" fmla="*/ 2928334 w 3793947"/>
                  <a:gd name="connsiteY5" fmla="*/ 1003935 h 1795340"/>
                  <a:gd name="connsiteX6" fmla="*/ 3438874 w 3793947"/>
                  <a:gd name="connsiteY6" fmla="*/ 691515 h 1795340"/>
                  <a:gd name="connsiteX7" fmla="*/ 3705573 w 3793947"/>
                  <a:gd name="connsiteY7" fmla="*/ 950594 h 1795340"/>
                  <a:gd name="connsiteX8" fmla="*/ 3522693 w 3793947"/>
                  <a:gd name="connsiteY8" fmla="*/ 1301115 h 1795340"/>
                  <a:gd name="connsiteX9" fmla="*/ 2867373 w 3793947"/>
                  <a:gd name="connsiteY9" fmla="*/ 1704974 h 1795340"/>
                  <a:gd name="connsiteX10" fmla="*/ 2128233 w 3793947"/>
                  <a:gd name="connsiteY10" fmla="*/ 1788795 h 1795340"/>
                  <a:gd name="connsiteX11" fmla="*/ 1175734 w 3793947"/>
                  <a:gd name="connsiteY11" fmla="*/ 1636395 h 1795340"/>
                  <a:gd name="connsiteX12" fmla="*/ 0 w 3793947"/>
                  <a:gd name="connsiteY12" fmla="*/ 1062749 h 1795340"/>
                  <a:gd name="connsiteX13" fmla="*/ 7620 w 3793947"/>
                  <a:gd name="connsiteY13" fmla="*/ 245691 h 1795340"/>
                  <a:gd name="connsiteX0" fmla="*/ 7620 w 3793947"/>
                  <a:gd name="connsiteY0" fmla="*/ 245691 h 1795340"/>
                  <a:gd name="connsiteX1" fmla="*/ 1465616 w 3793947"/>
                  <a:gd name="connsiteY1" fmla="*/ 100911 h 1795340"/>
                  <a:gd name="connsiteX2" fmla="*/ 2593054 w 3793947"/>
                  <a:gd name="connsiteY2" fmla="*/ 363855 h 1795340"/>
                  <a:gd name="connsiteX3" fmla="*/ 2661633 w 3793947"/>
                  <a:gd name="connsiteY3" fmla="*/ 927735 h 1795340"/>
                  <a:gd name="connsiteX4" fmla="*/ 1717076 w 3793947"/>
                  <a:gd name="connsiteY4" fmla="*/ 879869 h 1795340"/>
                  <a:gd name="connsiteX5" fmla="*/ 2928334 w 3793947"/>
                  <a:gd name="connsiteY5" fmla="*/ 1003935 h 1795340"/>
                  <a:gd name="connsiteX6" fmla="*/ 3438874 w 3793947"/>
                  <a:gd name="connsiteY6" fmla="*/ 691515 h 1795340"/>
                  <a:gd name="connsiteX7" fmla="*/ 3705573 w 3793947"/>
                  <a:gd name="connsiteY7" fmla="*/ 950594 h 1795340"/>
                  <a:gd name="connsiteX8" fmla="*/ 3522693 w 3793947"/>
                  <a:gd name="connsiteY8" fmla="*/ 1301115 h 1795340"/>
                  <a:gd name="connsiteX9" fmla="*/ 2867373 w 3793947"/>
                  <a:gd name="connsiteY9" fmla="*/ 1704974 h 1795340"/>
                  <a:gd name="connsiteX10" fmla="*/ 2128233 w 3793947"/>
                  <a:gd name="connsiteY10" fmla="*/ 1788795 h 1795340"/>
                  <a:gd name="connsiteX11" fmla="*/ 1175734 w 3793947"/>
                  <a:gd name="connsiteY11" fmla="*/ 1636395 h 1795340"/>
                  <a:gd name="connsiteX12" fmla="*/ 0 w 3793947"/>
                  <a:gd name="connsiteY12" fmla="*/ 1062749 h 1795340"/>
                  <a:gd name="connsiteX13" fmla="*/ 7620 w 3793947"/>
                  <a:gd name="connsiteY13" fmla="*/ 245691 h 1795340"/>
                  <a:gd name="connsiteX0" fmla="*/ 7620 w 3793947"/>
                  <a:gd name="connsiteY0" fmla="*/ 218643 h 1768292"/>
                  <a:gd name="connsiteX1" fmla="*/ 1465616 w 3793947"/>
                  <a:gd name="connsiteY1" fmla="*/ 73863 h 1768292"/>
                  <a:gd name="connsiteX2" fmla="*/ 2593054 w 3793947"/>
                  <a:gd name="connsiteY2" fmla="*/ 336807 h 1768292"/>
                  <a:gd name="connsiteX3" fmla="*/ 2661633 w 3793947"/>
                  <a:gd name="connsiteY3" fmla="*/ 900687 h 1768292"/>
                  <a:gd name="connsiteX4" fmla="*/ 1717076 w 3793947"/>
                  <a:gd name="connsiteY4" fmla="*/ 852821 h 1768292"/>
                  <a:gd name="connsiteX5" fmla="*/ 2928334 w 3793947"/>
                  <a:gd name="connsiteY5" fmla="*/ 976887 h 1768292"/>
                  <a:gd name="connsiteX6" fmla="*/ 3438874 w 3793947"/>
                  <a:gd name="connsiteY6" fmla="*/ 664467 h 1768292"/>
                  <a:gd name="connsiteX7" fmla="*/ 3705573 w 3793947"/>
                  <a:gd name="connsiteY7" fmla="*/ 923546 h 1768292"/>
                  <a:gd name="connsiteX8" fmla="*/ 3522693 w 3793947"/>
                  <a:gd name="connsiteY8" fmla="*/ 1274067 h 1768292"/>
                  <a:gd name="connsiteX9" fmla="*/ 2867373 w 3793947"/>
                  <a:gd name="connsiteY9" fmla="*/ 1677926 h 1768292"/>
                  <a:gd name="connsiteX10" fmla="*/ 2128233 w 3793947"/>
                  <a:gd name="connsiteY10" fmla="*/ 1761747 h 1768292"/>
                  <a:gd name="connsiteX11" fmla="*/ 1175734 w 3793947"/>
                  <a:gd name="connsiteY11" fmla="*/ 1609347 h 1768292"/>
                  <a:gd name="connsiteX12" fmla="*/ 0 w 3793947"/>
                  <a:gd name="connsiteY12" fmla="*/ 1035701 h 1768292"/>
                  <a:gd name="connsiteX13" fmla="*/ 7620 w 3793947"/>
                  <a:gd name="connsiteY13" fmla="*/ 218643 h 1768292"/>
                  <a:gd name="connsiteX0" fmla="*/ 7620 w 3793947"/>
                  <a:gd name="connsiteY0" fmla="*/ 225402 h 1775051"/>
                  <a:gd name="connsiteX1" fmla="*/ 1465616 w 3793947"/>
                  <a:gd name="connsiteY1" fmla="*/ 80622 h 1775051"/>
                  <a:gd name="connsiteX2" fmla="*/ 2593054 w 3793947"/>
                  <a:gd name="connsiteY2" fmla="*/ 343566 h 1775051"/>
                  <a:gd name="connsiteX3" fmla="*/ 2661633 w 3793947"/>
                  <a:gd name="connsiteY3" fmla="*/ 907446 h 1775051"/>
                  <a:gd name="connsiteX4" fmla="*/ 1717076 w 3793947"/>
                  <a:gd name="connsiteY4" fmla="*/ 859580 h 1775051"/>
                  <a:gd name="connsiteX5" fmla="*/ 2928334 w 3793947"/>
                  <a:gd name="connsiteY5" fmla="*/ 983646 h 1775051"/>
                  <a:gd name="connsiteX6" fmla="*/ 3438874 w 3793947"/>
                  <a:gd name="connsiteY6" fmla="*/ 671226 h 1775051"/>
                  <a:gd name="connsiteX7" fmla="*/ 3705573 w 3793947"/>
                  <a:gd name="connsiteY7" fmla="*/ 930305 h 1775051"/>
                  <a:gd name="connsiteX8" fmla="*/ 3522693 w 3793947"/>
                  <a:gd name="connsiteY8" fmla="*/ 1280826 h 1775051"/>
                  <a:gd name="connsiteX9" fmla="*/ 2867373 w 3793947"/>
                  <a:gd name="connsiteY9" fmla="*/ 1684685 h 1775051"/>
                  <a:gd name="connsiteX10" fmla="*/ 2128233 w 3793947"/>
                  <a:gd name="connsiteY10" fmla="*/ 1768506 h 1775051"/>
                  <a:gd name="connsiteX11" fmla="*/ 1175734 w 3793947"/>
                  <a:gd name="connsiteY11" fmla="*/ 1616106 h 1775051"/>
                  <a:gd name="connsiteX12" fmla="*/ 0 w 3793947"/>
                  <a:gd name="connsiteY12" fmla="*/ 1042460 h 1775051"/>
                  <a:gd name="connsiteX13" fmla="*/ 7620 w 3793947"/>
                  <a:gd name="connsiteY13" fmla="*/ 225402 h 1775051"/>
                  <a:gd name="connsiteX0" fmla="*/ 7620 w 3793947"/>
                  <a:gd name="connsiteY0" fmla="*/ 237407 h 1787056"/>
                  <a:gd name="connsiteX1" fmla="*/ 1465616 w 3793947"/>
                  <a:gd name="connsiteY1" fmla="*/ 92627 h 1787056"/>
                  <a:gd name="connsiteX2" fmla="*/ 2593054 w 3793947"/>
                  <a:gd name="connsiteY2" fmla="*/ 355571 h 1787056"/>
                  <a:gd name="connsiteX3" fmla="*/ 2661633 w 3793947"/>
                  <a:gd name="connsiteY3" fmla="*/ 919451 h 1787056"/>
                  <a:gd name="connsiteX4" fmla="*/ 1717076 w 3793947"/>
                  <a:gd name="connsiteY4" fmla="*/ 871585 h 1787056"/>
                  <a:gd name="connsiteX5" fmla="*/ 2928334 w 3793947"/>
                  <a:gd name="connsiteY5" fmla="*/ 995651 h 1787056"/>
                  <a:gd name="connsiteX6" fmla="*/ 3438874 w 3793947"/>
                  <a:gd name="connsiteY6" fmla="*/ 683231 h 1787056"/>
                  <a:gd name="connsiteX7" fmla="*/ 3705573 w 3793947"/>
                  <a:gd name="connsiteY7" fmla="*/ 942310 h 1787056"/>
                  <a:gd name="connsiteX8" fmla="*/ 3522693 w 3793947"/>
                  <a:gd name="connsiteY8" fmla="*/ 1292831 h 1787056"/>
                  <a:gd name="connsiteX9" fmla="*/ 2867373 w 3793947"/>
                  <a:gd name="connsiteY9" fmla="*/ 1696690 h 1787056"/>
                  <a:gd name="connsiteX10" fmla="*/ 2128233 w 3793947"/>
                  <a:gd name="connsiteY10" fmla="*/ 1780511 h 1787056"/>
                  <a:gd name="connsiteX11" fmla="*/ 1175734 w 3793947"/>
                  <a:gd name="connsiteY11" fmla="*/ 1628111 h 1787056"/>
                  <a:gd name="connsiteX12" fmla="*/ 0 w 3793947"/>
                  <a:gd name="connsiteY12" fmla="*/ 1054465 h 1787056"/>
                  <a:gd name="connsiteX13" fmla="*/ 7620 w 3793947"/>
                  <a:gd name="connsiteY13" fmla="*/ 237407 h 1787056"/>
                  <a:gd name="connsiteX0" fmla="*/ 7620 w 3793947"/>
                  <a:gd name="connsiteY0" fmla="*/ 232008 h 1781657"/>
                  <a:gd name="connsiteX1" fmla="*/ 1465616 w 3793947"/>
                  <a:gd name="connsiteY1" fmla="*/ 87228 h 1781657"/>
                  <a:gd name="connsiteX2" fmla="*/ 2593054 w 3793947"/>
                  <a:gd name="connsiteY2" fmla="*/ 350172 h 1781657"/>
                  <a:gd name="connsiteX3" fmla="*/ 2661633 w 3793947"/>
                  <a:gd name="connsiteY3" fmla="*/ 914052 h 1781657"/>
                  <a:gd name="connsiteX4" fmla="*/ 1717076 w 3793947"/>
                  <a:gd name="connsiteY4" fmla="*/ 866186 h 1781657"/>
                  <a:gd name="connsiteX5" fmla="*/ 2928334 w 3793947"/>
                  <a:gd name="connsiteY5" fmla="*/ 990252 h 1781657"/>
                  <a:gd name="connsiteX6" fmla="*/ 3438874 w 3793947"/>
                  <a:gd name="connsiteY6" fmla="*/ 677832 h 1781657"/>
                  <a:gd name="connsiteX7" fmla="*/ 3705573 w 3793947"/>
                  <a:gd name="connsiteY7" fmla="*/ 936911 h 1781657"/>
                  <a:gd name="connsiteX8" fmla="*/ 3522693 w 3793947"/>
                  <a:gd name="connsiteY8" fmla="*/ 1287432 h 1781657"/>
                  <a:gd name="connsiteX9" fmla="*/ 2867373 w 3793947"/>
                  <a:gd name="connsiteY9" fmla="*/ 1691291 h 1781657"/>
                  <a:gd name="connsiteX10" fmla="*/ 2128233 w 3793947"/>
                  <a:gd name="connsiteY10" fmla="*/ 1775112 h 1781657"/>
                  <a:gd name="connsiteX11" fmla="*/ 1175734 w 3793947"/>
                  <a:gd name="connsiteY11" fmla="*/ 1622712 h 1781657"/>
                  <a:gd name="connsiteX12" fmla="*/ 0 w 3793947"/>
                  <a:gd name="connsiteY12" fmla="*/ 1049066 h 1781657"/>
                  <a:gd name="connsiteX13" fmla="*/ 7620 w 3793947"/>
                  <a:gd name="connsiteY13" fmla="*/ 232008 h 1781657"/>
                  <a:gd name="connsiteX0" fmla="*/ 7620 w 3793947"/>
                  <a:gd name="connsiteY0" fmla="*/ 232008 h 1781657"/>
                  <a:gd name="connsiteX1" fmla="*/ 1465616 w 3793947"/>
                  <a:gd name="connsiteY1" fmla="*/ 87228 h 1781657"/>
                  <a:gd name="connsiteX2" fmla="*/ 2593054 w 3793947"/>
                  <a:gd name="connsiteY2" fmla="*/ 350172 h 1781657"/>
                  <a:gd name="connsiteX3" fmla="*/ 2661633 w 3793947"/>
                  <a:gd name="connsiteY3" fmla="*/ 914052 h 1781657"/>
                  <a:gd name="connsiteX4" fmla="*/ 1717076 w 3793947"/>
                  <a:gd name="connsiteY4" fmla="*/ 866186 h 1781657"/>
                  <a:gd name="connsiteX5" fmla="*/ 2928334 w 3793947"/>
                  <a:gd name="connsiteY5" fmla="*/ 990252 h 1781657"/>
                  <a:gd name="connsiteX6" fmla="*/ 3438874 w 3793947"/>
                  <a:gd name="connsiteY6" fmla="*/ 677832 h 1781657"/>
                  <a:gd name="connsiteX7" fmla="*/ 3705573 w 3793947"/>
                  <a:gd name="connsiteY7" fmla="*/ 936911 h 1781657"/>
                  <a:gd name="connsiteX8" fmla="*/ 3522693 w 3793947"/>
                  <a:gd name="connsiteY8" fmla="*/ 1287432 h 1781657"/>
                  <a:gd name="connsiteX9" fmla="*/ 2867373 w 3793947"/>
                  <a:gd name="connsiteY9" fmla="*/ 1691291 h 1781657"/>
                  <a:gd name="connsiteX10" fmla="*/ 2128233 w 3793947"/>
                  <a:gd name="connsiteY10" fmla="*/ 1775112 h 1781657"/>
                  <a:gd name="connsiteX11" fmla="*/ 1175734 w 3793947"/>
                  <a:gd name="connsiteY11" fmla="*/ 1622712 h 1781657"/>
                  <a:gd name="connsiteX12" fmla="*/ 0 w 3793947"/>
                  <a:gd name="connsiteY12" fmla="*/ 1003346 h 1781657"/>
                  <a:gd name="connsiteX13" fmla="*/ 7620 w 3793947"/>
                  <a:gd name="connsiteY13" fmla="*/ 232008 h 1781657"/>
                  <a:gd name="connsiteX0" fmla="*/ 7620 w 3793947"/>
                  <a:gd name="connsiteY0" fmla="*/ 232008 h 1781657"/>
                  <a:gd name="connsiteX1" fmla="*/ 1465616 w 3793947"/>
                  <a:gd name="connsiteY1" fmla="*/ 87228 h 1781657"/>
                  <a:gd name="connsiteX2" fmla="*/ 2593054 w 3793947"/>
                  <a:gd name="connsiteY2" fmla="*/ 350172 h 1781657"/>
                  <a:gd name="connsiteX3" fmla="*/ 2661633 w 3793947"/>
                  <a:gd name="connsiteY3" fmla="*/ 914052 h 1781657"/>
                  <a:gd name="connsiteX4" fmla="*/ 1717076 w 3793947"/>
                  <a:gd name="connsiteY4" fmla="*/ 866186 h 1781657"/>
                  <a:gd name="connsiteX5" fmla="*/ 2928334 w 3793947"/>
                  <a:gd name="connsiteY5" fmla="*/ 990252 h 1781657"/>
                  <a:gd name="connsiteX6" fmla="*/ 3438874 w 3793947"/>
                  <a:gd name="connsiteY6" fmla="*/ 677832 h 1781657"/>
                  <a:gd name="connsiteX7" fmla="*/ 3705573 w 3793947"/>
                  <a:gd name="connsiteY7" fmla="*/ 936911 h 1781657"/>
                  <a:gd name="connsiteX8" fmla="*/ 3522693 w 3793947"/>
                  <a:gd name="connsiteY8" fmla="*/ 1287432 h 1781657"/>
                  <a:gd name="connsiteX9" fmla="*/ 2867373 w 3793947"/>
                  <a:gd name="connsiteY9" fmla="*/ 1691291 h 1781657"/>
                  <a:gd name="connsiteX10" fmla="*/ 2128233 w 3793947"/>
                  <a:gd name="connsiteY10" fmla="*/ 1775112 h 1781657"/>
                  <a:gd name="connsiteX11" fmla="*/ 1175734 w 3793947"/>
                  <a:gd name="connsiteY11" fmla="*/ 1622712 h 1781657"/>
                  <a:gd name="connsiteX12" fmla="*/ 0 w 3793947"/>
                  <a:gd name="connsiteY12" fmla="*/ 1049066 h 1781657"/>
                  <a:gd name="connsiteX13" fmla="*/ 7620 w 3793947"/>
                  <a:gd name="connsiteY13" fmla="*/ 232008 h 1781657"/>
                  <a:gd name="connsiteX0" fmla="*/ 7620 w 3793947"/>
                  <a:gd name="connsiteY0" fmla="*/ 232008 h 1781657"/>
                  <a:gd name="connsiteX1" fmla="*/ 1465616 w 3793947"/>
                  <a:gd name="connsiteY1" fmla="*/ 87228 h 1781657"/>
                  <a:gd name="connsiteX2" fmla="*/ 2593054 w 3793947"/>
                  <a:gd name="connsiteY2" fmla="*/ 350172 h 1781657"/>
                  <a:gd name="connsiteX3" fmla="*/ 2661633 w 3793947"/>
                  <a:gd name="connsiteY3" fmla="*/ 914052 h 1781657"/>
                  <a:gd name="connsiteX4" fmla="*/ 1717076 w 3793947"/>
                  <a:gd name="connsiteY4" fmla="*/ 866186 h 1781657"/>
                  <a:gd name="connsiteX5" fmla="*/ 2928334 w 3793947"/>
                  <a:gd name="connsiteY5" fmla="*/ 990252 h 1781657"/>
                  <a:gd name="connsiteX6" fmla="*/ 3438874 w 3793947"/>
                  <a:gd name="connsiteY6" fmla="*/ 677832 h 1781657"/>
                  <a:gd name="connsiteX7" fmla="*/ 3705573 w 3793947"/>
                  <a:gd name="connsiteY7" fmla="*/ 936911 h 1781657"/>
                  <a:gd name="connsiteX8" fmla="*/ 3522693 w 3793947"/>
                  <a:gd name="connsiteY8" fmla="*/ 1287432 h 1781657"/>
                  <a:gd name="connsiteX9" fmla="*/ 2867373 w 3793947"/>
                  <a:gd name="connsiteY9" fmla="*/ 1691291 h 1781657"/>
                  <a:gd name="connsiteX10" fmla="*/ 2128233 w 3793947"/>
                  <a:gd name="connsiteY10" fmla="*/ 1775112 h 1781657"/>
                  <a:gd name="connsiteX11" fmla="*/ 1175734 w 3793947"/>
                  <a:gd name="connsiteY11" fmla="*/ 1622712 h 1781657"/>
                  <a:gd name="connsiteX12" fmla="*/ 0 w 3793947"/>
                  <a:gd name="connsiteY12" fmla="*/ 1049066 h 1781657"/>
                  <a:gd name="connsiteX13" fmla="*/ 7620 w 3793947"/>
                  <a:gd name="connsiteY13" fmla="*/ 232008 h 1781657"/>
                  <a:gd name="connsiteX0" fmla="*/ 7620 w 3777324"/>
                  <a:gd name="connsiteY0" fmla="*/ 232008 h 1781657"/>
                  <a:gd name="connsiteX1" fmla="*/ 1465616 w 3777324"/>
                  <a:gd name="connsiteY1" fmla="*/ 87228 h 1781657"/>
                  <a:gd name="connsiteX2" fmla="*/ 2593054 w 3777324"/>
                  <a:gd name="connsiteY2" fmla="*/ 350172 h 1781657"/>
                  <a:gd name="connsiteX3" fmla="*/ 2661633 w 3777324"/>
                  <a:gd name="connsiteY3" fmla="*/ 914052 h 1781657"/>
                  <a:gd name="connsiteX4" fmla="*/ 1717076 w 3777324"/>
                  <a:gd name="connsiteY4" fmla="*/ 866186 h 1781657"/>
                  <a:gd name="connsiteX5" fmla="*/ 2928334 w 3777324"/>
                  <a:gd name="connsiteY5" fmla="*/ 990252 h 1781657"/>
                  <a:gd name="connsiteX6" fmla="*/ 3438874 w 3777324"/>
                  <a:gd name="connsiteY6" fmla="*/ 677832 h 1781657"/>
                  <a:gd name="connsiteX7" fmla="*/ 3705573 w 3777324"/>
                  <a:gd name="connsiteY7" fmla="*/ 936911 h 1781657"/>
                  <a:gd name="connsiteX8" fmla="*/ 3522693 w 3777324"/>
                  <a:gd name="connsiteY8" fmla="*/ 1287432 h 1781657"/>
                  <a:gd name="connsiteX9" fmla="*/ 2867373 w 3777324"/>
                  <a:gd name="connsiteY9" fmla="*/ 1691291 h 1781657"/>
                  <a:gd name="connsiteX10" fmla="*/ 2128233 w 3777324"/>
                  <a:gd name="connsiteY10" fmla="*/ 1775112 h 1781657"/>
                  <a:gd name="connsiteX11" fmla="*/ 1175734 w 3777324"/>
                  <a:gd name="connsiteY11" fmla="*/ 1622712 h 1781657"/>
                  <a:gd name="connsiteX12" fmla="*/ 0 w 3777324"/>
                  <a:gd name="connsiteY12" fmla="*/ 1049066 h 1781657"/>
                  <a:gd name="connsiteX13" fmla="*/ 7620 w 3777324"/>
                  <a:gd name="connsiteY13" fmla="*/ 232008 h 1781657"/>
                  <a:gd name="connsiteX0" fmla="*/ 7620 w 3777324"/>
                  <a:gd name="connsiteY0" fmla="*/ 232008 h 1781657"/>
                  <a:gd name="connsiteX1" fmla="*/ 1465616 w 3777324"/>
                  <a:gd name="connsiteY1" fmla="*/ 87228 h 1781657"/>
                  <a:gd name="connsiteX2" fmla="*/ 2593054 w 3777324"/>
                  <a:gd name="connsiteY2" fmla="*/ 350172 h 1781657"/>
                  <a:gd name="connsiteX3" fmla="*/ 2661633 w 3777324"/>
                  <a:gd name="connsiteY3" fmla="*/ 914052 h 1781657"/>
                  <a:gd name="connsiteX4" fmla="*/ 1717076 w 3777324"/>
                  <a:gd name="connsiteY4" fmla="*/ 866186 h 1781657"/>
                  <a:gd name="connsiteX5" fmla="*/ 2928334 w 3777324"/>
                  <a:gd name="connsiteY5" fmla="*/ 990252 h 1781657"/>
                  <a:gd name="connsiteX6" fmla="*/ 3438874 w 3777324"/>
                  <a:gd name="connsiteY6" fmla="*/ 677832 h 1781657"/>
                  <a:gd name="connsiteX7" fmla="*/ 3705573 w 3777324"/>
                  <a:gd name="connsiteY7" fmla="*/ 936911 h 1781657"/>
                  <a:gd name="connsiteX8" fmla="*/ 3522693 w 3777324"/>
                  <a:gd name="connsiteY8" fmla="*/ 1287432 h 1781657"/>
                  <a:gd name="connsiteX9" fmla="*/ 2867373 w 3777324"/>
                  <a:gd name="connsiteY9" fmla="*/ 1691291 h 1781657"/>
                  <a:gd name="connsiteX10" fmla="*/ 2128233 w 3777324"/>
                  <a:gd name="connsiteY10" fmla="*/ 1775112 h 1781657"/>
                  <a:gd name="connsiteX11" fmla="*/ 1175734 w 3777324"/>
                  <a:gd name="connsiteY11" fmla="*/ 1622712 h 1781657"/>
                  <a:gd name="connsiteX12" fmla="*/ 0 w 3777324"/>
                  <a:gd name="connsiteY12" fmla="*/ 1049066 h 1781657"/>
                  <a:gd name="connsiteX13" fmla="*/ 7620 w 3777324"/>
                  <a:gd name="connsiteY13" fmla="*/ 232008 h 1781657"/>
                  <a:gd name="connsiteX0" fmla="*/ 7620 w 3777324"/>
                  <a:gd name="connsiteY0" fmla="*/ 232008 h 1781657"/>
                  <a:gd name="connsiteX1" fmla="*/ 1465616 w 3777324"/>
                  <a:gd name="connsiteY1" fmla="*/ 87228 h 1781657"/>
                  <a:gd name="connsiteX2" fmla="*/ 2593054 w 3777324"/>
                  <a:gd name="connsiteY2" fmla="*/ 350172 h 1781657"/>
                  <a:gd name="connsiteX3" fmla="*/ 2661633 w 3777324"/>
                  <a:gd name="connsiteY3" fmla="*/ 914052 h 1781657"/>
                  <a:gd name="connsiteX4" fmla="*/ 1717076 w 3777324"/>
                  <a:gd name="connsiteY4" fmla="*/ 866186 h 1781657"/>
                  <a:gd name="connsiteX5" fmla="*/ 2928334 w 3777324"/>
                  <a:gd name="connsiteY5" fmla="*/ 990252 h 1781657"/>
                  <a:gd name="connsiteX6" fmla="*/ 3438874 w 3777324"/>
                  <a:gd name="connsiteY6" fmla="*/ 677832 h 1781657"/>
                  <a:gd name="connsiteX7" fmla="*/ 3705573 w 3777324"/>
                  <a:gd name="connsiteY7" fmla="*/ 936911 h 1781657"/>
                  <a:gd name="connsiteX8" fmla="*/ 3522693 w 3777324"/>
                  <a:gd name="connsiteY8" fmla="*/ 1287432 h 1781657"/>
                  <a:gd name="connsiteX9" fmla="*/ 2867373 w 3777324"/>
                  <a:gd name="connsiteY9" fmla="*/ 1691291 h 1781657"/>
                  <a:gd name="connsiteX10" fmla="*/ 2128233 w 3777324"/>
                  <a:gd name="connsiteY10" fmla="*/ 1775112 h 1781657"/>
                  <a:gd name="connsiteX11" fmla="*/ 1175734 w 3777324"/>
                  <a:gd name="connsiteY11" fmla="*/ 1622712 h 1781657"/>
                  <a:gd name="connsiteX12" fmla="*/ 0 w 3777324"/>
                  <a:gd name="connsiteY12" fmla="*/ 1049066 h 1781657"/>
                  <a:gd name="connsiteX13" fmla="*/ 7620 w 3777324"/>
                  <a:gd name="connsiteY13" fmla="*/ 232008 h 178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7324" h="1781657">
                    <a:moveTo>
                      <a:pt x="7620" y="232008"/>
                    </a:moveTo>
                    <a:cubicBezTo>
                      <a:pt x="13559" y="31348"/>
                      <a:pt x="1071057" y="-93112"/>
                      <a:pt x="1465616" y="87228"/>
                    </a:cubicBezTo>
                    <a:cubicBezTo>
                      <a:pt x="1765229" y="299336"/>
                      <a:pt x="2141041" y="336184"/>
                      <a:pt x="2593054" y="350172"/>
                    </a:cubicBezTo>
                    <a:cubicBezTo>
                      <a:pt x="3230594" y="449232"/>
                      <a:pt x="3007073" y="845472"/>
                      <a:pt x="2661633" y="914052"/>
                    </a:cubicBezTo>
                    <a:lnTo>
                      <a:pt x="1717076" y="866186"/>
                    </a:lnTo>
                    <a:cubicBezTo>
                      <a:pt x="1686489" y="1032001"/>
                      <a:pt x="2616021" y="1167337"/>
                      <a:pt x="2928334" y="990252"/>
                    </a:cubicBezTo>
                    <a:lnTo>
                      <a:pt x="3438874" y="677832"/>
                    </a:lnTo>
                    <a:cubicBezTo>
                      <a:pt x="3695414" y="550832"/>
                      <a:pt x="3814793" y="736251"/>
                      <a:pt x="3705573" y="936911"/>
                    </a:cubicBezTo>
                    <a:cubicBezTo>
                      <a:pt x="3888453" y="1038511"/>
                      <a:pt x="3682713" y="1170592"/>
                      <a:pt x="3522693" y="1287432"/>
                    </a:cubicBezTo>
                    <a:cubicBezTo>
                      <a:pt x="3319493" y="1422052"/>
                      <a:pt x="3078193" y="1648111"/>
                      <a:pt x="2867373" y="1691291"/>
                    </a:cubicBezTo>
                    <a:lnTo>
                      <a:pt x="2128233" y="1775112"/>
                    </a:lnTo>
                    <a:cubicBezTo>
                      <a:pt x="1442433" y="1803052"/>
                      <a:pt x="1404334" y="1739552"/>
                      <a:pt x="1175734" y="1622712"/>
                    </a:cubicBezTo>
                    <a:cubicBezTo>
                      <a:pt x="720323" y="1388317"/>
                      <a:pt x="13451" y="1192021"/>
                      <a:pt x="0" y="1049066"/>
                    </a:cubicBezTo>
                    <a:lnTo>
                      <a:pt x="7620" y="232008"/>
                    </a:lnTo>
                    <a:close/>
                  </a:path>
                </a:pathLst>
              </a:custGeom>
              <a:grp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95000"/>
                      <a:lumOff val="5000"/>
                    </a:srgbClr>
                  </a:solidFill>
                  <a:effectLst/>
                  <a:uLnTx/>
                  <a:uFillTx/>
                  <a:cs typeface="+mn-ea"/>
                  <a:sym typeface="+mn-lt"/>
                </a:endParaRPr>
              </a:p>
            </p:txBody>
          </p:sp>
          <p:sp>
            <p:nvSpPr>
              <p:cNvPr id="73" name="Trapezoid 39">
                <a:extLst>
                  <a:ext uri="{FF2B5EF4-FFF2-40B4-BE49-F238E27FC236}">
                    <a16:creationId xmlns:a16="http://schemas.microsoft.com/office/drawing/2014/main" id="{E1C1FF74-012D-C332-DE15-466155324B4C}"/>
                  </a:ext>
                </a:extLst>
              </p:cNvPr>
              <p:cNvSpPr/>
              <p:nvPr/>
            </p:nvSpPr>
            <p:spPr>
              <a:xfrm rot="10800000">
                <a:off x="10646777" y="-713170"/>
                <a:ext cx="203022" cy="89158"/>
              </a:xfrm>
              <a:prstGeom prst="trapezoid">
                <a:avLst/>
              </a:prstGeom>
              <a:grp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ea"/>
                  <a:sym typeface="+mn-lt"/>
                </a:endParaRPr>
              </a:p>
            </p:txBody>
          </p:sp>
        </p:grpSp>
        <p:pic>
          <p:nvPicPr>
            <p:cNvPr id="68" name="Graphic 4" descr="Handshake with solid fill">
              <a:extLst>
                <a:ext uri="{FF2B5EF4-FFF2-40B4-BE49-F238E27FC236}">
                  <a16:creationId xmlns:a16="http://schemas.microsoft.com/office/drawing/2014/main" id="{3DEE1416-A0D4-5994-BFC3-FAF35F752DA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595459" y="1446935"/>
              <a:ext cx="348852" cy="355151"/>
            </a:xfrm>
            <a:prstGeom prst="rect">
              <a:avLst/>
            </a:prstGeom>
          </p:spPr>
        </p:pic>
        <p:sp>
          <p:nvSpPr>
            <p:cNvPr id="69" name="Arrow: Curved Left 17">
              <a:extLst>
                <a:ext uri="{FF2B5EF4-FFF2-40B4-BE49-F238E27FC236}">
                  <a16:creationId xmlns:a16="http://schemas.microsoft.com/office/drawing/2014/main" id="{B564E80B-58CC-DEAD-0842-8AFDBCE227FA}"/>
                </a:ext>
              </a:extLst>
            </p:cNvPr>
            <p:cNvSpPr/>
            <p:nvPr/>
          </p:nvSpPr>
          <p:spPr>
            <a:xfrm rot="19051460">
              <a:off x="2765367" y="1251693"/>
              <a:ext cx="97796" cy="259097"/>
            </a:xfrm>
            <a:prstGeom prst="curvedLeftArrow">
              <a:avLst>
                <a:gd name="adj1" fmla="val 25000"/>
                <a:gd name="adj2" fmla="val 50000"/>
                <a:gd name="adj3" fmla="val 25000"/>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sp>
          <p:nvSpPr>
            <p:cNvPr id="70" name="Arrow: Curved Left 41">
              <a:extLst>
                <a:ext uri="{FF2B5EF4-FFF2-40B4-BE49-F238E27FC236}">
                  <a16:creationId xmlns:a16="http://schemas.microsoft.com/office/drawing/2014/main" id="{E4A76782-AF28-6AB5-B300-5E4E499F8394}"/>
                </a:ext>
              </a:extLst>
            </p:cNvPr>
            <p:cNvSpPr/>
            <p:nvPr/>
          </p:nvSpPr>
          <p:spPr>
            <a:xfrm rot="8048538">
              <a:off x="2454709" y="1519213"/>
              <a:ext cx="99562" cy="254501"/>
            </a:xfrm>
            <a:prstGeom prst="curvedLeftArrow">
              <a:avLst>
                <a:gd name="adj1" fmla="val 25000"/>
                <a:gd name="adj2" fmla="val 50000"/>
                <a:gd name="adj3" fmla="val 25000"/>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mn-ea"/>
                <a:sym typeface="+mn-lt"/>
              </a:endParaRPr>
            </a:p>
          </p:txBody>
        </p:sp>
      </p:grpSp>
      <p:sp>
        <p:nvSpPr>
          <p:cNvPr id="74" name="TextBox 36">
            <a:extLst>
              <a:ext uri="{FF2B5EF4-FFF2-40B4-BE49-F238E27FC236}">
                <a16:creationId xmlns:a16="http://schemas.microsoft.com/office/drawing/2014/main" id="{19FF0B38-A0FC-0FBF-A369-39DA672354A2}"/>
              </a:ext>
            </a:extLst>
          </p:cNvPr>
          <p:cNvSpPr txBox="1"/>
          <p:nvPr/>
        </p:nvSpPr>
        <p:spPr>
          <a:xfrm>
            <a:off x="5174384" y="3970207"/>
            <a:ext cx="2200999" cy="6669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u="none" strike="noStrike" kern="1200" cap="none" spc="0" normalizeH="0" baseline="0" noProof="0">
                <a:ln>
                  <a:noFill/>
                </a:ln>
                <a:solidFill>
                  <a:srgbClr val="FFFFFF"/>
                </a:solidFill>
                <a:effectLst/>
                <a:uLnTx/>
                <a:uFillTx/>
                <a:cs typeface="+mn-ea"/>
                <a:sym typeface="+mn-lt"/>
              </a:rPr>
              <a:t>加速创新的开放式生态系统</a:t>
            </a:r>
          </a:p>
        </p:txBody>
      </p:sp>
      <p:sp>
        <p:nvSpPr>
          <p:cNvPr id="75" name="TextBox 42">
            <a:extLst>
              <a:ext uri="{FF2B5EF4-FFF2-40B4-BE49-F238E27FC236}">
                <a16:creationId xmlns:a16="http://schemas.microsoft.com/office/drawing/2014/main" id="{EFE8E45D-5249-BDA8-0615-DB15414F1B73}"/>
              </a:ext>
            </a:extLst>
          </p:cNvPr>
          <p:cNvSpPr txBox="1"/>
          <p:nvPr/>
        </p:nvSpPr>
        <p:spPr>
          <a:xfrm>
            <a:off x="860679" y="1883458"/>
            <a:ext cx="1848729" cy="1477328"/>
          </a:xfrm>
          <a:prstGeom prst="rect">
            <a:avLst/>
          </a:prstGeom>
          <a:noFill/>
        </p:spPr>
        <p:txBody>
          <a:bodyPr wrap="square" rtlCol="0">
            <a:spAutoFit/>
          </a:bodyPr>
          <a:lstStyle/>
          <a:p>
            <a:pPr marL="216000" marR="0" lvl="0" indent="-216000" algn="l" defTabSz="914400" rtl="0" eaLnBrk="1" fontAlgn="auto" latinLnBrk="0" hangingPunct="1">
              <a:spcBef>
                <a:spcPts val="0"/>
              </a:spcBef>
              <a:spcAft>
                <a:spcPts val="600"/>
              </a:spcAft>
              <a:buClr>
                <a:schemeClr val="bg1"/>
              </a:buClr>
              <a:buSzTx/>
              <a:buFont typeface="Arial" panose="020B0604020202020204" pitchFamily="34" charset="0"/>
              <a:buChar char="•"/>
              <a:tabLst/>
              <a:defRPr/>
            </a:pPr>
            <a:r>
              <a:rPr kumimoji="0" lang="zh-CN" altLang="en-US" sz="1400" b="0" i="0" u="none" strike="noStrike" kern="1200" cap="none" spc="0" normalizeH="0" baseline="0" noProof="0">
                <a:ln>
                  <a:noFill/>
                </a:ln>
                <a:solidFill>
                  <a:schemeClr val="tx1">
                    <a:lumMod val="10000"/>
                  </a:schemeClr>
                </a:solidFill>
                <a:effectLst/>
                <a:uLnTx/>
                <a:uFillTx/>
                <a:cs typeface="+mn-ea"/>
                <a:sym typeface="+mn-lt"/>
              </a:rPr>
              <a:t>战略方向设计</a:t>
            </a:r>
          </a:p>
          <a:p>
            <a:pPr marL="216000" marR="0" lvl="0" indent="-216000" algn="l" defTabSz="914400" rtl="0" eaLnBrk="1" fontAlgn="auto" latinLnBrk="0" hangingPunct="1">
              <a:spcBef>
                <a:spcPts val="0"/>
              </a:spcBef>
              <a:spcAft>
                <a:spcPts val="600"/>
              </a:spcAft>
              <a:buClr>
                <a:schemeClr val="bg1"/>
              </a:buClr>
              <a:buSzTx/>
              <a:buFont typeface="Arial" panose="020B0604020202020204" pitchFamily="34" charset="0"/>
              <a:buChar char="•"/>
              <a:tabLst/>
              <a:defRPr/>
            </a:pPr>
            <a:r>
              <a:rPr kumimoji="0" lang="zh-CN" altLang="en-US" sz="1400" b="0" i="0" u="none" strike="noStrike" kern="1200" cap="none" spc="0" normalizeH="0" baseline="0" noProof="0">
                <a:ln>
                  <a:noFill/>
                </a:ln>
                <a:solidFill>
                  <a:schemeClr val="tx1">
                    <a:lumMod val="10000"/>
                  </a:schemeClr>
                </a:solidFill>
                <a:effectLst/>
                <a:uLnTx/>
                <a:uFillTx/>
                <a:cs typeface="+mn-ea"/>
                <a:sym typeface="+mn-lt"/>
              </a:rPr>
              <a:t>关键团队搭建</a:t>
            </a:r>
          </a:p>
          <a:p>
            <a:pPr marL="216000" marR="0" lvl="0" indent="-216000" algn="l" defTabSz="914400" rtl="0" eaLnBrk="1" fontAlgn="auto" latinLnBrk="0" hangingPunct="1">
              <a:spcBef>
                <a:spcPts val="0"/>
              </a:spcBef>
              <a:spcAft>
                <a:spcPts val="600"/>
              </a:spcAft>
              <a:buClr>
                <a:schemeClr val="bg1"/>
              </a:buClr>
              <a:buSzTx/>
              <a:buFont typeface="Arial" panose="020B0604020202020204" pitchFamily="34" charset="0"/>
              <a:buChar char="•"/>
              <a:tabLst/>
              <a:defRPr/>
            </a:pPr>
            <a:r>
              <a:rPr kumimoji="0" lang="zh-CN" altLang="en-US" sz="1400" b="0" i="0" u="none" strike="noStrike" kern="1200" cap="none" spc="0" normalizeH="0" baseline="0" noProof="0">
                <a:ln>
                  <a:noFill/>
                </a:ln>
                <a:solidFill>
                  <a:schemeClr val="tx1">
                    <a:lumMod val="10000"/>
                  </a:schemeClr>
                </a:solidFill>
                <a:effectLst/>
                <a:uLnTx/>
                <a:uFillTx/>
                <a:cs typeface="+mn-ea"/>
                <a:sym typeface="+mn-lt"/>
              </a:rPr>
              <a:t>企业发展规划</a:t>
            </a:r>
          </a:p>
          <a:p>
            <a:pPr marL="216000" marR="0" lvl="0" indent="-216000" algn="l" defTabSz="914400" rtl="0" eaLnBrk="1" fontAlgn="auto" latinLnBrk="0" hangingPunct="1">
              <a:spcBef>
                <a:spcPts val="0"/>
              </a:spcBef>
              <a:spcAft>
                <a:spcPts val="600"/>
              </a:spcAft>
              <a:buClr>
                <a:schemeClr val="bg1"/>
              </a:buClr>
              <a:buSzTx/>
              <a:buFont typeface="Arial" panose="020B0604020202020204" pitchFamily="34" charset="0"/>
              <a:buChar char="•"/>
              <a:tabLst/>
              <a:defRPr/>
            </a:pPr>
            <a:r>
              <a:rPr kumimoji="0" lang="zh-CN" altLang="en-US" sz="1400" b="0" i="0" u="none" strike="noStrike" kern="1200" cap="none" spc="0" normalizeH="0" baseline="0" noProof="0">
                <a:ln>
                  <a:noFill/>
                </a:ln>
                <a:solidFill>
                  <a:schemeClr val="tx1">
                    <a:lumMod val="10000"/>
                  </a:schemeClr>
                </a:solidFill>
                <a:effectLst/>
                <a:uLnTx/>
                <a:uFillTx/>
                <a:cs typeface="+mn-ea"/>
                <a:sym typeface="+mn-lt"/>
              </a:rPr>
              <a:t>业务拓展对接</a:t>
            </a:r>
          </a:p>
          <a:p>
            <a:pPr marL="216000" marR="0" lvl="0" indent="-216000" algn="l" defTabSz="914400" rtl="0" eaLnBrk="1" fontAlgn="auto" latinLnBrk="0" hangingPunct="1">
              <a:spcBef>
                <a:spcPts val="0"/>
              </a:spcBef>
              <a:spcAft>
                <a:spcPts val="600"/>
              </a:spcAft>
              <a:buClr>
                <a:schemeClr val="bg1"/>
              </a:buClr>
              <a:buSzTx/>
              <a:buFont typeface="Arial" panose="020B0604020202020204" pitchFamily="34" charset="0"/>
              <a:buChar char="•"/>
              <a:tabLst/>
              <a:defRPr/>
            </a:pPr>
            <a:r>
              <a:rPr kumimoji="0" lang="zh-CN" altLang="en-US" sz="1400" b="0" i="0" u="none" strike="noStrike" kern="1200" cap="none" spc="0" normalizeH="0" baseline="0" noProof="0">
                <a:ln>
                  <a:noFill/>
                </a:ln>
                <a:solidFill>
                  <a:schemeClr val="tx1">
                    <a:lumMod val="10000"/>
                  </a:schemeClr>
                </a:solidFill>
                <a:effectLst/>
                <a:uLnTx/>
                <a:uFillTx/>
                <a:cs typeface="+mn-ea"/>
                <a:sym typeface="+mn-lt"/>
              </a:rPr>
              <a:t>共建生态环境</a:t>
            </a:r>
          </a:p>
        </p:txBody>
      </p:sp>
      <p:sp>
        <p:nvSpPr>
          <p:cNvPr id="76" name="TextBox 42">
            <a:extLst>
              <a:ext uri="{FF2B5EF4-FFF2-40B4-BE49-F238E27FC236}">
                <a16:creationId xmlns:a16="http://schemas.microsoft.com/office/drawing/2014/main" id="{1871C876-931A-0D82-5D79-DDBBEEDB15A5}"/>
              </a:ext>
            </a:extLst>
          </p:cNvPr>
          <p:cNvSpPr txBox="1"/>
          <p:nvPr/>
        </p:nvSpPr>
        <p:spPr>
          <a:xfrm>
            <a:off x="860679" y="4725869"/>
            <a:ext cx="2121400" cy="1502976"/>
          </a:xfrm>
          <a:prstGeom prst="rect">
            <a:avLst/>
          </a:prstGeom>
          <a:noFill/>
        </p:spPr>
        <p:txBody>
          <a:bodyPr wrap="square" rtlCol="0">
            <a:spAutoFit/>
          </a:bodyPr>
          <a:lstStyle>
            <a:defPPr>
              <a:defRPr lang="en-US"/>
            </a:defPPr>
            <a:lvl1pPr marL="285750" marR="0" lvl="0" indent="-285750" fontAlgn="auto">
              <a:spcBef>
                <a:spcPts val="0"/>
              </a:spcBef>
              <a:spcAft>
                <a:spcPts val="600"/>
              </a:spcAft>
              <a:buClr>
                <a:schemeClr val="bg1"/>
              </a:buClr>
              <a:buSzTx/>
              <a:buFont typeface="Arial" panose="020B0604020202020204" pitchFamily="34" charset="0"/>
              <a:buChar char="•"/>
              <a:tabLst/>
              <a:defRPr kumimoji="0" sz="1400" b="0" i="0" u="none" strike="noStrike" cap="none" spc="0" normalizeH="0" baseline="0">
                <a:ln>
                  <a:noFill/>
                </a:ln>
                <a:solidFill>
                  <a:schemeClr val="bg1"/>
                </a:solidFill>
                <a:effectLst/>
                <a:uLnTx/>
                <a:uFillTx/>
                <a:cs typeface="+mn-ea"/>
              </a:defRPr>
            </a:lvl1pPr>
          </a:lstStyle>
          <a:p>
            <a:pPr marL="216000" indent="-216000"/>
            <a:r>
              <a:rPr lang="zh-CN" altLang="en-US">
                <a:solidFill>
                  <a:schemeClr val="tx1">
                    <a:lumMod val="10000"/>
                  </a:schemeClr>
                </a:solidFill>
                <a:sym typeface="+mn-lt"/>
              </a:rPr>
              <a:t>种子轮投资</a:t>
            </a:r>
          </a:p>
          <a:p>
            <a:pPr marL="216000" indent="-216000"/>
            <a:r>
              <a:rPr lang="zh-CN" altLang="en-US">
                <a:solidFill>
                  <a:schemeClr val="tx1">
                    <a:lumMod val="10000"/>
                  </a:schemeClr>
                </a:solidFill>
                <a:sym typeface="+mn-lt"/>
              </a:rPr>
              <a:t>多种参股方式</a:t>
            </a:r>
          </a:p>
          <a:p>
            <a:pPr marL="216000" indent="-216000"/>
            <a:r>
              <a:rPr lang="zh-CN" altLang="en-US">
                <a:solidFill>
                  <a:schemeClr val="tx1">
                    <a:lumMod val="10000"/>
                  </a:schemeClr>
                </a:solidFill>
                <a:sym typeface="+mn-lt"/>
              </a:rPr>
              <a:t>投后服务管理</a:t>
            </a:r>
          </a:p>
          <a:p>
            <a:pPr marL="216000" indent="-216000"/>
            <a:r>
              <a:rPr lang="zh-CN" altLang="en-US">
                <a:solidFill>
                  <a:schemeClr val="tx1">
                    <a:lumMod val="10000"/>
                  </a:schemeClr>
                </a:solidFill>
                <a:sym typeface="+mn-lt"/>
              </a:rPr>
              <a:t>广泛的投资人网络</a:t>
            </a:r>
          </a:p>
          <a:p>
            <a:pPr marL="216000" indent="-216000"/>
            <a:r>
              <a:rPr lang="zh-CN" altLang="en-US">
                <a:solidFill>
                  <a:schemeClr val="tx1">
                    <a:lumMod val="10000"/>
                  </a:schemeClr>
                </a:solidFill>
                <a:sym typeface="+mn-lt"/>
              </a:rPr>
              <a:t>持续融资的支持</a:t>
            </a:r>
          </a:p>
        </p:txBody>
      </p:sp>
      <p:sp>
        <p:nvSpPr>
          <p:cNvPr id="77" name="TextBox 42">
            <a:extLst>
              <a:ext uri="{FF2B5EF4-FFF2-40B4-BE49-F238E27FC236}">
                <a16:creationId xmlns:a16="http://schemas.microsoft.com/office/drawing/2014/main" id="{0F35F368-1F21-6666-2CF0-8C38B9E5DA1C}"/>
              </a:ext>
            </a:extLst>
          </p:cNvPr>
          <p:cNvSpPr txBox="1"/>
          <p:nvPr/>
        </p:nvSpPr>
        <p:spPr>
          <a:xfrm>
            <a:off x="9165658" y="1883458"/>
            <a:ext cx="2121400" cy="1477328"/>
          </a:xfrm>
          <a:prstGeom prst="rect">
            <a:avLst/>
          </a:prstGeom>
          <a:noFill/>
        </p:spPr>
        <p:txBody>
          <a:bodyPr wrap="square" rtlCol="0">
            <a:spAutoFit/>
          </a:bodyPr>
          <a:lstStyle>
            <a:defPPr>
              <a:defRPr lang="en-US"/>
            </a:defPPr>
            <a:lvl1pPr marL="285750" marR="0" lvl="0" indent="-285750" fontAlgn="auto">
              <a:spcBef>
                <a:spcPts val="0"/>
              </a:spcBef>
              <a:spcAft>
                <a:spcPts val="600"/>
              </a:spcAft>
              <a:buClr>
                <a:schemeClr val="bg1"/>
              </a:buClr>
              <a:buSzTx/>
              <a:buFont typeface="Arial" panose="020B0604020202020204" pitchFamily="34" charset="0"/>
              <a:buChar char="•"/>
              <a:tabLst/>
              <a:defRPr kumimoji="0" sz="1400" b="0" i="0" u="none" strike="noStrike" cap="none" spc="0" normalizeH="0" baseline="0">
                <a:ln>
                  <a:noFill/>
                </a:ln>
                <a:solidFill>
                  <a:schemeClr val="bg1"/>
                </a:solidFill>
                <a:effectLst/>
                <a:uLnTx/>
                <a:uFillTx/>
                <a:cs typeface="+mn-ea"/>
              </a:defRPr>
            </a:lvl1pPr>
          </a:lstStyle>
          <a:p>
            <a:pPr marL="216000" indent="-216000">
              <a:defRPr/>
            </a:pPr>
            <a:r>
              <a:rPr lang="zh-CN" altLang="en-US">
                <a:solidFill>
                  <a:schemeClr val="tx1">
                    <a:lumMod val="10000"/>
                  </a:schemeClr>
                </a:solidFill>
                <a:sym typeface="+mn-lt"/>
              </a:rPr>
              <a:t>资深的科学团队</a:t>
            </a:r>
          </a:p>
          <a:p>
            <a:pPr marL="216000" indent="-216000">
              <a:defRPr/>
            </a:pPr>
            <a:r>
              <a:rPr lang="zh-CN" altLang="en-US">
                <a:solidFill>
                  <a:schemeClr val="tx1">
                    <a:lumMod val="10000"/>
                  </a:schemeClr>
                </a:solidFill>
                <a:sym typeface="+mn-lt"/>
              </a:rPr>
              <a:t>全面的研发支持</a:t>
            </a:r>
          </a:p>
          <a:p>
            <a:pPr marL="216000" indent="-216000">
              <a:defRPr/>
            </a:pPr>
            <a:r>
              <a:rPr lang="zh-CN" altLang="en-US">
                <a:solidFill>
                  <a:schemeClr val="tx1">
                    <a:lumMod val="10000"/>
                  </a:schemeClr>
                </a:solidFill>
                <a:sym typeface="+mn-lt"/>
              </a:rPr>
              <a:t>高质量的研发服务</a:t>
            </a:r>
          </a:p>
          <a:p>
            <a:pPr marL="216000" indent="-216000">
              <a:defRPr/>
            </a:pPr>
            <a:r>
              <a:rPr lang="zh-CN" altLang="en-US">
                <a:solidFill>
                  <a:schemeClr val="tx1">
                    <a:lumMod val="10000"/>
                  </a:schemeClr>
                </a:solidFill>
                <a:sym typeface="+mn-lt"/>
              </a:rPr>
              <a:t>重点难题攻关</a:t>
            </a:r>
          </a:p>
          <a:p>
            <a:pPr marL="216000" indent="-216000">
              <a:defRPr/>
            </a:pPr>
            <a:r>
              <a:rPr lang="zh-CN" altLang="en-US">
                <a:solidFill>
                  <a:schemeClr val="tx1">
                    <a:lumMod val="10000"/>
                  </a:schemeClr>
                </a:solidFill>
                <a:sym typeface="+mn-lt"/>
              </a:rPr>
              <a:t>灵活的合作模式</a:t>
            </a:r>
          </a:p>
        </p:txBody>
      </p:sp>
      <p:sp>
        <p:nvSpPr>
          <p:cNvPr id="78" name="TextBox 42">
            <a:extLst>
              <a:ext uri="{FF2B5EF4-FFF2-40B4-BE49-F238E27FC236}">
                <a16:creationId xmlns:a16="http://schemas.microsoft.com/office/drawing/2014/main" id="{DF6056EF-BD43-1C07-C413-0849B43A06B9}"/>
              </a:ext>
            </a:extLst>
          </p:cNvPr>
          <p:cNvSpPr txBox="1"/>
          <p:nvPr/>
        </p:nvSpPr>
        <p:spPr>
          <a:xfrm>
            <a:off x="9165658" y="4725869"/>
            <a:ext cx="2311600" cy="1477328"/>
          </a:xfrm>
          <a:prstGeom prst="rect">
            <a:avLst/>
          </a:prstGeom>
          <a:noFill/>
        </p:spPr>
        <p:txBody>
          <a:bodyPr wrap="square" rtlCol="0">
            <a:spAutoFit/>
          </a:bodyPr>
          <a:lstStyle>
            <a:defPPr>
              <a:defRPr lang="en-US"/>
            </a:defPPr>
            <a:lvl1pPr marL="285750" marR="0" lvl="0" indent="-285750" fontAlgn="auto">
              <a:spcBef>
                <a:spcPts val="0"/>
              </a:spcBef>
              <a:spcAft>
                <a:spcPts val="600"/>
              </a:spcAft>
              <a:buClr>
                <a:schemeClr val="bg1"/>
              </a:buClr>
              <a:buSzTx/>
              <a:buFont typeface="Arial" panose="020B0604020202020204" pitchFamily="34" charset="0"/>
              <a:buChar char="•"/>
              <a:tabLst/>
              <a:defRPr kumimoji="0" sz="1400" b="0" i="0" u="none" strike="noStrike" cap="none" spc="0" normalizeH="0" baseline="0">
                <a:ln>
                  <a:noFill/>
                </a:ln>
                <a:solidFill>
                  <a:schemeClr val="bg1"/>
                </a:solidFill>
                <a:effectLst/>
                <a:uLnTx/>
                <a:uFillTx/>
                <a:cs typeface="+mn-ea"/>
              </a:defRPr>
            </a:lvl1pPr>
          </a:lstStyle>
          <a:p>
            <a:pPr marL="216000" indent="-216000">
              <a:defRPr/>
            </a:pPr>
            <a:r>
              <a:rPr lang="zh-CN" altLang="en-US">
                <a:solidFill>
                  <a:schemeClr val="tx1">
                    <a:lumMod val="10000"/>
                  </a:schemeClr>
                </a:solidFill>
                <a:sym typeface="+mn-lt"/>
              </a:rPr>
              <a:t>先进的研究实验室</a:t>
            </a:r>
          </a:p>
          <a:p>
            <a:pPr marL="216000" indent="-216000">
              <a:defRPr/>
            </a:pPr>
            <a:r>
              <a:rPr lang="zh-CN" altLang="en-US">
                <a:solidFill>
                  <a:schemeClr val="tx1">
                    <a:lumMod val="10000"/>
                  </a:schemeClr>
                </a:solidFill>
                <a:sym typeface="+mn-lt"/>
              </a:rPr>
              <a:t>舒适办公和会议场所</a:t>
            </a:r>
          </a:p>
          <a:p>
            <a:pPr marL="216000" indent="-216000">
              <a:defRPr/>
            </a:pPr>
            <a:r>
              <a:rPr lang="zh-CN" altLang="en-US">
                <a:solidFill>
                  <a:schemeClr val="tx1">
                    <a:lumMod val="10000"/>
                  </a:schemeClr>
                </a:solidFill>
                <a:sym typeface="+mn-lt"/>
              </a:rPr>
              <a:t>完善的动物实验设施</a:t>
            </a:r>
          </a:p>
          <a:p>
            <a:pPr marL="216000" indent="-216000">
              <a:defRPr/>
            </a:pPr>
            <a:r>
              <a:rPr lang="zh-CN" altLang="en-US">
                <a:solidFill>
                  <a:schemeClr val="tx1">
                    <a:lumMod val="10000"/>
                  </a:schemeClr>
                </a:solidFill>
                <a:sym typeface="+mn-lt"/>
              </a:rPr>
              <a:t>卓越的工艺开发能力</a:t>
            </a:r>
          </a:p>
          <a:p>
            <a:pPr marL="216000" indent="-216000">
              <a:defRPr/>
            </a:pPr>
            <a:r>
              <a:rPr lang="zh-CN" altLang="en-US">
                <a:solidFill>
                  <a:schemeClr val="tx1">
                    <a:lumMod val="10000"/>
                  </a:schemeClr>
                </a:solidFill>
                <a:sym typeface="+mn-lt"/>
              </a:rPr>
              <a:t>周到的运营和后勤支持 </a:t>
            </a:r>
          </a:p>
        </p:txBody>
      </p:sp>
      <p:sp>
        <p:nvSpPr>
          <p:cNvPr id="79" name="TextBox 33">
            <a:extLst>
              <a:ext uri="{FF2B5EF4-FFF2-40B4-BE49-F238E27FC236}">
                <a16:creationId xmlns:a16="http://schemas.microsoft.com/office/drawing/2014/main" id="{D6B6EFE2-5ADE-8362-CD8A-291AD6FCFEE1}"/>
              </a:ext>
            </a:extLst>
          </p:cNvPr>
          <p:cNvSpPr txBox="1"/>
          <p:nvPr/>
        </p:nvSpPr>
        <p:spPr>
          <a:xfrm>
            <a:off x="860679" y="1494704"/>
            <a:ext cx="2605220"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a:ln>
                  <a:noFill/>
                </a:ln>
                <a:solidFill>
                  <a:schemeClr val="accent1"/>
                </a:solidFill>
                <a:effectLst/>
                <a:uLnTx/>
                <a:uFillTx/>
                <a:cs typeface="+mn-ea"/>
                <a:sym typeface="+mn-lt"/>
              </a:rPr>
              <a:t>全产业链资源配置和对接</a:t>
            </a:r>
          </a:p>
        </p:txBody>
      </p:sp>
      <p:sp>
        <p:nvSpPr>
          <p:cNvPr id="80" name="TextBox 33">
            <a:extLst>
              <a:ext uri="{FF2B5EF4-FFF2-40B4-BE49-F238E27FC236}">
                <a16:creationId xmlns:a16="http://schemas.microsoft.com/office/drawing/2014/main" id="{7EFB9813-0A5C-3DF5-62F3-0F9055A98FA8}"/>
              </a:ext>
            </a:extLst>
          </p:cNvPr>
          <p:cNvSpPr txBox="1"/>
          <p:nvPr/>
        </p:nvSpPr>
        <p:spPr>
          <a:xfrm>
            <a:off x="860679" y="4360645"/>
            <a:ext cx="2605220"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a:ln>
                  <a:noFill/>
                </a:ln>
                <a:solidFill>
                  <a:schemeClr val="accent1"/>
                </a:solidFill>
                <a:effectLst/>
                <a:uLnTx/>
                <a:uFillTx/>
                <a:cs typeface="+mn-ea"/>
                <a:sym typeface="+mn-lt"/>
              </a:rPr>
              <a:t>早期投资和后续融资服务</a:t>
            </a:r>
          </a:p>
        </p:txBody>
      </p:sp>
      <p:sp>
        <p:nvSpPr>
          <p:cNvPr id="81" name="TextBox 33">
            <a:extLst>
              <a:ext uri="{FF2B5EF4-FFF2-40B4-BE49-F238E27FC236}">
                <a16:creationId xmlns:a16="http://schemas.microsoft.com/office/drawing/2014/main" id="{ED82D755-53E1-19FC-00B5-289553DEABF6}"/>
              </a:ext>
            </a:extLst>
          </p:cNvPr>
          <p:cNvSpPr txBox="1"/>
          <p:nvPr/>
        </p:nvSpPr>
        <p:spPr>
          <a:xfrm>
            <a:off x="9165658" y="1494704"/>
            <a:ext cx="2720994"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a:ln>
                  <a:noFill/>
                </a:ln>
                <a:solidFill>
                  <a:schemeClr val="accent1"/>
                </a:solidFill>
                <a:effectLst/>
                <a:uLnTx/>
                <a:uFillTx/>
                <a:cs typeface="+mn-ea"/>
                <a:sym typeface="+mn-lt"/>
              </a:rPr>
              <a:t>一站式科学支持和研发服务</a:t>
            </a:r>
          </a:p>
        </p:txBody>
      </p:sp>
      <p:sp>
        <p:nvSpPr>
          <p:cNvPr id="82" name="TextBox 33">
            <a:extLst>
              <a:ext uri="{FF2B5EF4-FFF2-40B4-BE49-F238E27FC236}">
                <a16:creationId xmlns:a16="http://schemas.microsoft.com/office/drawing/2014/main" id="{20910C43-4885-8498-71F4-8BB0473F5501}"/>
              </a:ext>
            </a:extLst>
          </p:cNvPr>
          <p:cNvSpPr txBox="1"/>
          <p:nvPr/>
        </p:nvSpPr>
        <p:spPr>
          <a:xfrm>
            <a:off x="9165658" y="4360645"/>
            <a:ext cx="2605220"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a:ln>
                  <a:noFill/>
                </a:ln>
                <a:solidFill>
                  <a:schemeClr val="accent1"/>
                </a:solidFill>
                <a:effectLst/>
                <a:uLnTx/>
                <a:uFillTx/>
                <a:cs typeface="+mn-ea"/>
                <a:sym typeface="+mn-lt"/>
              </a:rPr>
              <a:t>世界一流的场地和设施</a:t>
            </a:r>
          </a:p>
        </p:txBody>
      </p:sp>
      <p:sp>
        <p:nvSpPr>
          <p:cNvPr id="3" name="标题 1">
            <a:extLst>
              <a:ext uri="{FF2B5EF4-FFF2-40B4-BE49-F238E27FC236}">
                <a16:creationId xmlns:a16="http://schemas.microsoft.com/office/drawing/2014/main" id="{01A54004-5660-B816-822C-DB9802DBC623}"/>
              </a:ext>
            </a:extLst>
          </p:cNvPr>
          <p:cNvSpPr txBox="1">
            <a:spLocks/>
          </p:cNvSpPr>
          <p:nvPr/>
        </p:nvSpPr>
        <p:spPr>
          <a:xfrm>
            <a:off x="727346" y="202220"/>
            <a:ext cx="6336394" cy="725482"/>
          </a:xfrm>
          <a:prstGeom prst="rect">
            <a:avLst/>
          </a:prstGeom>
        </p:spPr>
        <p:txBody>
          <a:bodyPr vert="horz" wrap="square" lIns="91440" tIns="45720" rIns="0" bIns="45720" rtlCol="0" anchor="ctr">
            <a:noAutofit/>
          </a:bodyPr>
          <a:lstStyle>
            <a:lvl1pPr algn="l" defTabSz="914400" rtl="0" eaLnBrk="1" latinLnBrk="0" hangingPunct="1">
              <a:lnSpc>
                <a:spcPct val="90000"/>
              </a:lnSpc>
              <a:spcBef>
                <a:spcPct val="0"/>
              </a:spcBef>
              <a:buNone/>
              <a:defRPr sz="2800" b="1" i="0" kern="0" cap="none" spc="200" baseline="0">
                <a:solidFill>
                  <a:schemeClr val="bg1"/>
                </a:solidFill>
                <a:latin typeface="+mj-lt"/>
                <a:ea typeface="+mj-ea"/>
                <a:cs typeface="Arial" panose="020B0604020202020204" pitchFamily="34" charset="0"/>
              </a:defRPr>
            </a:lvl1pPr>
          </a:lstStyle>
          <a:p>
            <a:pPr defTabSz="1219170">
              <a:lnSpc>
                <a:spcPct val="100000"/>
              </a:lnSpc>
            </a:pPr>
            <a:endParaRPr lang="zh-CN" altLang="en-US" sz="3200" cap="all" spc="0">
              <a:latin typeface="+mn-lt"/>
              <a:ea typeface="+mn-ea"/>
              <a:cs typeface="+mn-ea"/>
              <a:sym typeface="+mn-lt"/>
            </a:endParaRPr>
          </a:p>
        </p:txBody>
      </p:sp>
      <p:pic>
        <p:nvPicPr>
          <p:cNvPr id="5" name="图片 4">
            <a:extLst>
              <a:ext uri="{FF2B5EF4-FFF2-40B4-BE49-F238E27FC236}">
                <a16:creationId xmlns:a16="http://schemas.microsoft.com/office/drawing/2014/main" id="{0E1399C6-A374-4A30-C115-75E1DC4740A5}"/>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53249"/>
          <a:stretch/>
        </p:blipFill>
        <p:spPr>
          <a:xfrm>
            <a:off x="8589081" y="364929"/>
            <a:ext cx="1815869" cy="400064"/>
          </a:xfrm>
          <a:prstGeom prst="rect">
            <a:avLst/>
          </a:prstGeom>
        </p:spPr>
      </p:pic>
    </p:spTree>
    <p:extLst>
      <p:ext uri="{BB962C8B-B14F-4D97-AF65-F5344CB8AC3E}">
        <p14:creationId xmlns:p14="http://schemas.microsoft.com/office/powerpoint/2010/main" val="277989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3"/>
          <p:cNvSpPr txBox="1"/>
          <p:nvPr/>
        </p:nvSpPr>
        <p:spPr>
          <a:xfrm>
            <a:off x="6595899" y="1662301"/>
            <a:ext cx="5325035" cy="4090159"/>
          </a:xfrm>
          <a:prstGeom prst="rect">
            <a:avLst/>
          </a:prstGeom>
          <a:noFill/>
        </p:spPr>
        <p:txBody>
          <a:bodyPr wrap="square" lIns="121920" tIns="60960" rIns="121920" bIns="60960" rtlCol="0" anchor="t">
            <a:spAutoFit/>
          </a:bodyPr>
          <a:lstStyle/>
          <a:p>
            <a:pPr>
              <a:lnSpc>
                <a:spcPct val="120000"/>
              </a:lnSpc>
            </a:pPr>
            <a:r>
              <a:rPr lang="zh-CN" altLang="en-US">
                <a:solidFill>
                  <a:schemeClr val="bg1"/>
                </a:solidFill>
                <a:cs typeface="Arial" panose="020B0604020202020204" pitchFamily="34" charset="0"/>
              </a:rPr>
              <a:t>我们相信改变的力量。</a:t>
            </a:r>
            <a:endParaRPr lang="en-US" altLang="zh-CN">
              <a:solidFill>
                <a:schemeClr val="bg1"/>
              </a:solidFill>
              <a:cs typeface="Arial" panose="020B0604020202020204" pitchFamily="34" charset="0"/>
            </a:endParaRPr>
          </a:p>
          <a:p>
            <a:pPr>
              <a:lnSpc>
                <a:spcPct val="120000"/>
              </a:lnSpc>
            </a:pPr>
            <a:endParaRPr lang="en-US" altLang="zh-CN">
              <a:solidFill>
                <a:schemeClr val="bg1"/>
              </a:solidFill>
              <a:cs typeface="Arial" panose="020B0604020202020204" pitchFamily="34" charset="0"/>
            </a:endParaRPr>
          </a:p>
          <a:p>
            <a:pPr>
              <a:lnSpc>
                <a:spcPct val="120000"/>
              </a:lnSpc>
            </a:pPr>
            <a:r>
              <a:rPr lang="zh-CN" altLang="en-US">
                <a:solidFill>
                  <a:schemeClr val="bg1"/>
                </a:solidFill>
              </a:rPr>
              <a:t>百济神州致力于成为一名负责任的企业公民，以勇气、创新和规范行事，为患者、业务和社会提供公平获益。我们高度重视负责任的企业运营和可持续发展，并将其核心理念和标准全面融入到公司日常经营管理工作中。</a:t>
            </a:r>
            <a:endParaRPr lang="en-US" altLang="zh-CN">
              <a:solidFill>
                <a:schemeClr val="bg1"/>
              </a:solidFill>
            </a:endParaRPr>
          </a:p>
          <a:p>
            <a:pPr>
              <a:lnSpc>
                <a:spcPct val="120000"/>
              </a:lnSpc>
            </a:pPr>
            <a:endParaRPr lang="en-US" altLang="zh-CN">
              <a:solidFill>
                <a:schemeClr val="bg1"/>
              </a:solidFill>
              <a:cs typeface="Arial" panose="020B0604020202020204" pitchFamily="34" charset="0"/>
            </a:endParaRPr>
          </a:p>
          <a:p>
            <a:pPr>
              <a:lnSpc>
                <a:spcPct val="120000"/>
              </a:lnSpc>
            </a:pPr>
            <a:r>
              <a:rPr lang="zh-CN" altLang="en-US">
                <a:solidFill>
                  <a:schemeClr val="bg1"/>
                </a:solidFill>
                <a:cs typeface="Arial" panose="020B0604020202020204" pitchFamily="34" charset="0"/>
              </a:rPr>
              <a:t>为此，我们建立了四大重点领域，旨在满足不同利益相关方的要求。自</a:t>
            </a:r>
            <a:r>
              <a:rPr lang="en-US" altLang="zh-CN">
                <a:solidFill>
                  <a:schemeClr val="bg1"/>
                </a:solidFill>
                <a:cs typeface="Arial" panose="020B0604020202020204" pitchFamily="34" charset="0"/>
              </a:rPr>
              <a:t>2021</a:t>
            </a:r>
            <a:r>
              <a:rPr lang="zh-CN" altLang="en-US">
                <a:solidFill>
                  <a:schemeClr val="bg1"/>
                </a:solidFill>
                <a:cs typeface="Arial" panose="020B0604020202020204" pitchFamily="34" charset="0"/>
              </a:rPr>
              <a:t>年起，我们在每个领域都设定了关键战略目标，并每年发布</a:t>
            </a:r>
            <a:r>
              <a:rPr lang="en-US" altLang="zh-CN">
                <a:solidFill>
                  <a:schemeClr val="bg1"/>
                </a:solidFill>
                <a:cs typeface="Arial" panose="020B0604020202020204" pitchFamily="34" charset="0"/>
              </a:rPr>
              <a:t>《</a:t>
            </a:r>
            <a:r>
              <a:rPr lang="zh-CN" altLang="en-US">
                <a:solidFill>
                  <a:schemeClr val="bg1"/>
                </a:solidFill>
                <a:cs typeface="Arial" panose="020B0604020202020204" pitchFamily="34" charset="0"/>
              </a:rPr>
              <a:t>负责任商业和可持续发展</a:t>
            </a:r>
            <a:r>
              <a:rPr lang="en-US" altLang="zh-CN">
                <a:solidFill>
                  <a:schemeClr val="bg1"/>
                </a:solidFill>
                <a:cs typeface="Arial" panose="020B0604020202020204" pitchFamily="34" charset="0"/>
              </a:rPr>
              <a:t>》</a:t>
            </a:r>
            <a:r>
              <a:rPr lang="zh-CN" altLang="en-US">
                <a:solidFill>
                  <a:schemeClr val="bg1"/>
                </a:solidFill>
                <a:cs typeface="Arial" panose="020B0604020202020204" pitchFamily="34" charset="0"/>
              </a:rPr>
              <a:t>报告，分享相关进展。 </a:t>
            </a:r>
          </a:p>
        </p:txBody>
      </p:sp>
      <p:grpSp>
        <p:nvGrpSpPr>
          <p:cNvPr id="6" name="组合 5">
            <a:extLst>
              <a:ext uri="{FF2B5EF4-FFF2-40B4-BE49-F238E27FC236}">
                <a16:creationId xmlns:a16="http://schemas.microsoft.com/office/drawing/2014/main" id="{76398BBA-F90E-FC83-9BC8-EB452DE0417C}"/>
              </a:ext>
            </a:extLst>
          </p:cNvPr>
          <p:cNvGrpSpPr/>
          <p:nvPr/>
        </p:nvGrpSpPr>
        <p:grpSpPr>
          <a:xfrm>
            <a:off x="975035" y="1392927"/>
            <a:ext cx="5120965" cy="5133295"/>
            <a:chOff x="5077053" y="2044517"/>
            <a:chExt cx="4470726" cy="4481490"/>
          </a:xfrm>
        </p:grpSpPr>
        <p:pic>
          <p:nvPicPr>
            <p:cNvPr id="5" name="Picture 6" descr="A diagram of various business issues&#10;&#10;Description automatically generated with medium confidence">
              <a:extLst>
                <a:ext uri="{FF2B5EF4-FFF2-40B4-BE49-F238E27FC236}">
                  <a16:creationId xmlns:a16="http://schemas.microsoft.com/office/drawing/2014/main" id="{0FB135D3-B70E-8D96-C920-2E5E8DDA5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053" y="2044517"/>
              <a:ext cx="4470726" cy="4481490"/>
            </a:xfrm>
            <a:prstGeom prst="rect">
              <a:avLst/>
            </a:prstGeom>
          </p:spPr>
        </p:pic>
        <p:pic>
          <p:nvPicPr>
            <p:cNvPr id="4" name="图片 3" descr="图片包含 气泡图&#10;&#10;描述已自动生成">
              <a:extLst>
                <a:ext uri="{FF2B5EF4-FFF2-40B4-BE49-F238E27FC236}">
                  <a16:creationId xmlns:a16="http://schemas.microsoft.com/office/drawing/2014/main" id="{DD3F7445-AE36-68B7-1675-76549F6079E6}"/>
                </a:ext>
              </a:extLst>
            </p:cNvPr>
            <p:cNvPicPr>
              <a:picLocks noChangeAspect="1"/>
            </p:cNvPicPr>
            <p:nvPr/>
          </p:nvPicPr>
          <p:blipFill>
            <a:blip r:embed="rId3"/>
            <a:stretch>
              <a:fillRect/>
            </a:stretch>
          </p:blipFill>
          <p:spPr>
            <a:xfrm>
              <a:off x="5353820" y="2331464"/>
              <a:ext cx="3901942" cy="3963447"/>
            </a:xfrm>
            <a:prstGeom prst="rect">
              <a:avLst/>
            </a:prstGeom>
          </p:spPr>
        </p:pic>
      </p:grpSp>
      <p:sp>
        <p:nvSpPr>
          <p:cNvPr id="13" name="标题 12">
            <a:extLst>
              <a:ext uri="{FF2B5EF4-FFF2-40B4-BE49-F238E27FC236}">
                <a16:creationId xmlns:a16="http://schemas.microsoft.com/office/drawing/2014/main" id="{3DE3C5F3-F0D9-8FC7-67BB-2CBD17E0790B}"/>
              </a:ext>
            </a:extLst>
          </p:cNvPr>
          <p:cNvSpPr>
            <a:spLocks noGrp="1"/>
          </p:cNvSpPr>
          <p:nvPr>
            <p:ph type="ctrTitle"/>
          </p:nvPr>
        </p:nvSpPr>
        <p:spPr/>
        <p:txBody>
          <a:bodyPr/>
          <a:lstStyle/>
          <a:p>
            <a:r>
              <a:rPr lang="zh-CN" altLang="en-US" sz="2800" b="1">
                <a:solidFill>
                  <a:schemeClr val="bg1"/>
                </a:solidFill>
                <a:latin typeface="+mn-ea"/>
                <a:sym typeface="Gill Sans MT" panose="020B0502020104020203" pitchFamily="34" charset="0"/>
              </a:rPr>
              <a:t>我们对负责任商业和可持续发展的承诺</a:t>
            </a: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E6A3534-32CB-4E50-2C36-C8EF4FFB3A95}"/>
              </a:ext>
            </a:extLst>
          </p:cNvPr>
          <p:cNvSpPr>
            <a:spLocks noGrp="1"/>
          </p:cNvSpPr>
          <p:nvPr>
            <p:ph type="ctrTitle"/>
          </p:nvPr>
        </p:nvSpPr>
        <p:spPr>
          <a:xfrm>
            <a:off x="767773" y="399922"/>
            <a:ext cx="5096303" cy="5481546"/>
          </a:xfrm>
        </p:spPr>
        <p:txBody>
          <a:bodyPr/>
          <a:lstStyle/>
          <a:p>
            <a:pPr>
              <a:lnSpc>
                <a:spcPct val="150000"/>
              </a:lnSpc>
            </a:pPr>
            <a:r>
              <a:rPr lang="zh-CN" altLang="en-US" sz="4800"/>
              <a:t>百悦泽</a:t>
            </a:r>
            <a:r>
              <a:rPr lang="en-US" altLang="zh-CN" sz="4800" baseline="30000"/>
              <a:t>®</a:t>
            </a:r>
            <a:r>
              <a:rPr lang="zh-CN" altLang="en-US" sz="4800"/>
              <a:t>和百泽安</a:t>
            </a:r>
            <a:r>
              <a:rPr lang="en-US" altLang="zh-CN" sz="4800" baseline="30000"/>
              <a:t>®</a:t>
            </a:r>
            <a:r>
              <a:rPr lang="zh-CN" altLang="en-US" sz="4800"/>
              <a:t>产品介绍</a:t>
            </a:r>
          </a:p>
        </p:txBody>
      </p:sp>
      <p:pic>
        <p:nvPicPr>
          <p:cNvPr id="4" name="Graphic 4" descr="Caret Left with solid fill">
            <a:extLst>
              <a:ext uri="{FF2B5EF4-FFF2-40B4-BE49-F238E27FC236}">
                <a16:creationId xmlns:a16="http://schemas.microsoft.com/office/drawing/2014/main" id="{1B22AF7D-D3B5-0A77-68EE-15B08436F1C9}"/>
              </a:ext>
            </a:extLst>
          </p:cNvPr>
          <p:cNvPicPr>
            <a:picLocks noChangeAspect="1"/>
          </p:cNvPicPr>
          <p:nvPr/>
        </p:nvPicPr>
        <p:blipFill>
          <a:blip r:embed="rId3" cstate="print"/>
          <a:stretch>
            <a:fillRect/>
          </a:stretch>
        </p:blipFill>
        <p:spPr>
          <a:xfrm rot="10800000">
            <a:off x="4216192" y="3500120"/>
            <a:ext cx="622630" cy="622630"/>
          </a:xfrm>
          <a:prstGeom prst="rect">
            <a:avLst/>
          </a:prstGeom>
        </p:spPr>
      </p:pic>
    </p:spTree>
    <p:extLst>
      <p:ext uri="{BB962C8B-B14F-4D97-AF65-F5344CB8AC3E}">
        <p14:creationId xmlns:p14="http://schemas.microsoft.com/office/powerpoint/2010/main" val="1822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任意多边形: 形状 73">
            <a:extLst>
              <a:ext uri="{FF2B5EF4-FFF2-40B4-BE49-F238E27FC236}">
                <a16:creationId xmlns:a16="http://schemas.microsoft.com/office/drawing/2014/main" id="{6FD60C04-D76B-304E-997F-DAC77600CF62}"/>
              </a:ext>
            </a:extLst>
          </p:cNvPr>
          <p:cNvSpPr/>
          <p:nvPr/>
        </p:nvSpPr>
        <p:spPr>
          <a:xfrm>
            <a:off x="8439954" y="2533313"/>
            <a:ext cx="2962605" cy="1409701"/>
          </a:xfrm>
          <a:custGeom>
            <a:avLst/>
            <a:gdLst>
              <a:gd name="connsiteX0" fmla="*/ 0 w 2638157"/>
              <a:gd name="connsiteY0" fmla="*/ 0 h 3050694"/>
              <a:gd name="connsiteX1" fmla="*/ 995752 w 2638157"/>
              <a:gd name="connsiteY1" fmla="*/ 0 h 3050694"/>
              <a:gd name="connsiteX2" fmla="*/ 995333 w 2638157"/>
              <a:gd name="connsiteY2" fmla="*/ 4151 h 3050694"/>
              <a:gd name="connsiteX3" fmla="*/ 1315373 w 2638157"/>
              <a:gd name="connsiteY3" fmla="*/ 324191 h 3050694"/>
              <a:gd name="connsiteX4" fmla="*/ 1635413 w 2638157"/>
              <a:gd name="connsiteY4" fmla="*/ 4151 h 3050694"/>
              <a:gd name="connsiteX5" fmla="*/ 1634995 w 2638157"/>
              <a:gd name="connsiteY5" fmla="*/ 0 h 3050694"/>
              <a:gd name="connsiteX6" fmla="*/ 2638157 w 2638157"/>
              <a:gd name="connsiteY6" fmla="*/ 0 h 3050694"/>
              <a:gd name="connsiteX7" fmla="*/ 2638157 w 2638157"/>
              <a:gd name="connsiteY7" fmla="*/ 3050694 h 3050694"/>
              <a:gd name="connsiteX8" fmla="*/ 0 w 2638157"/>
              <a:gd name="connsiteY8" fmla="*/ 3050694 h 305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157" h="3050694">
                <a:moveTo>
                  <a:pt x="0" y="0"/>
                </a:moveTo>
                <a:lnTo>
                  <a:pt x="995752" y="0"/>
                </a:lnTo>
                <a:lnTo>
                  <a:pt x="995333" y="4151"/>
                </a:lnTo>
                <a:cubicBezTo>
                  <a:pt x="995333" y="180904"/>
                  <a:pt x="1138620" y="324191"/>
                  <a:pt x="1315373" y="324191"/>
                </a:cubicBezTo>
                <a:cubicBezTo>
                  <a:pt x="1492126" y="324191"/>
                  <a:pt x="1635413" y="180904"/>
                  <a:pt x="1635413" y="4151"/>
                </a:cubicBezTo>
                <a:lnTo>
                  <a:pt x="1634995" y="0"/>
                </a:lnTo>
                <a:lnTo>
                  <a:pt x="2638157" y="0"/>
                </a:lnTo>
                <a:lnTo>
                  <a:pt x="2638157" y="3050694"/>
                </a:lnTo>
                <a:lnTo>
                  <a:pt x="0" y="3050694"/>
                </a:lnTo>
                <a:close/>
              </a:path>
            </a:pathLst>
          </a:custGeom>
          <a:solidFill>
            <a:srgbClr val="FFFFFF"/>
          </a:solidFill>
          <a:ln w="12700" cap="flat" cmpd="sng" algn="ctr">
            <a:noFill/>
            <a:prstDash val="solid"/>
            <a:miter lim="800000"/>
          </a:ln>
          <a:effectLst>
            <a:outerShdw blurRad="190500" dist="76200" dir="2700000" algn="tl" rotWithShape="0">
              <a:prstClr val="black">
                <a:alpha val="8000"/>
              </a:prstClr>
            </a:outerShdw>
          </a:effectLst>
        </p:spPr>
        <p:txBody>
          <a:bodyPr wrap="square" rtlCol="0" anchor="ctr">
            <a:noAutofit/>
          </a:bodyPr>
          <a:lstStyle/>
          <a:p>
            <a:pPr marL="0" marR="0" lvl="0" indent="0" algn="ctr" defTabSz="514350" eaLnBrk="1" fontAlgn="auto" latinLnBrk="0" hangingPunct="1">
              <a:lnSpc>
                <a:spcPct val="95000"/>
              </a:lnSpc>
              <a:spcBef>
                <a:spcPts val="1800"/>
              </a:spcBef>
              <a:spcAft>
                <a:spcPts val="0"/>
              </a:spcAft>
              <a:buClrTx/>
              <a:buSzTx/>
              <a:buFontTx/>
              <a:buNone/>
              <a:tabLst/>
              <a:defRPr/>
            </a:pPr>
            <a:endParaRPr kumimoji="0" lang="zh-CN" altLang="en-US" sz="1600" b="0" i="0" u="none" strike="noStrike" kern="0" cap="none" spc="0" normalizeH="0" baseline="0" noProof="0">
              <a:ln>
                <a:noFill/>
              </a:ln>
              <a:solidFill>
                <a:srgbClr val="313F48"/>
              </a:solidFill>
              <a:effectLst/>
              <a:uLnTx/>
              <a:uFillTx/>
              <a:latin typeface="Noto Sans S Chinese Regular"/>
              <a:ea typeface="Noto Sans S Chinese Regular"/>
              <a:cs typeface="Arial" panose="020B0604020202020204" pitchFamily="34" charset="0"/>
              <a:sym typeface="Gill Sans MT" panose="020B0502020104020203" pitchFamily="34" charset="0"/>
            </a:endParaRPr>
          </a:p>
        </p:txBody>
      </p:sp>
      <p:sp>
        <p:nvSpPr>
          <p:cNvPr id="73" name="任意多边形: 形状 72">
            <a:extLst>
              <a:ext uri="{FF2B5EF4-FFF2-40B4-BE49-F238E27FC236}">
                <a16:creationId xmlns:a16="http://schemas.microsoft.com/office/drawing/2014/main" id="{6F71B92F-7D65-8A15-BD79-91892B438DA3}"/>
              </a:ext>
            </a:extLst>
          </p:cNvPr>
          <p:cNvSpPr/>
          <p:nvPr/>
        </p:nvSpPr>
        <p:spPr>
          <a:xfrm>
            <a:off x="1389173" y="2533313"/>
            <a:ext cx="2962605" cy="1409701"/>
          </a:xfrm>
          <a:custGeom>
            <a:avLst/>
            <a:gdLst>
              <a:gd name="connsiteX0" fmla="*/ 0 w 2638157"/>
              <a:gd name="connsiteY0" fmla="*/ 0 h 3050694"/>
              <a:gd name="connsiteX1" fmla="*/ 995752 w 2638157"/>
              <a:gd name="connsiteY1" fmla="*/ 0 h 3050694"/>
              <a:gd name="connsiteX2" fmla="*/ 995333 w 2638157"/>
              <a:gd name="connsiteY2" fmla="*/ 4151 h 3050694"/>
              <a:gd name="connsiteX3" fmla="*/ 1315373 w 2638157"/>
              <a:gd name="connsiteY3" fmla="*/ 324191 h 3050694"/>
              <a:gd name="connsiteX4" fmla="*/ 1635413 w 2638157"/>
              <a:gd name="connsiteY4" fmla="*/ 4151 h 3050694"/>
              <a:gd name="connsiteX5" fmla="*/ 1634995 w 2638157"/>
              <a:gd name="connsiteY5" fmla="*/ 0 h 3050694"/>
              <a:gd name="connsiteX6" fmla="*/ 2638157 w 2638157"/>
              <a:gd name="connsiteY6" fmla="*/ 0 h 3050694"/>
              <a:gd name="connsiteX7" fmla="*/ 2638157 w 2638157"/>
              <a:gd name="connsiteY7" fmla="*/ 3050694 h 3050694"/>
              <a:gd name="connsiteX8" fmla="*/ 0 w 2638157"/>
              <a:gd name="connsiteY8" fmla="*/ 3050694 h 305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157" h="3050694">
                <a:moveTo>
                  <a:pt x="0" y="0"/>
                </a:moveTo>
                <a:lnTo>
                  <a:pt x="995752" y="0"/>
                </a:lnTo>
                <a:lnTo>
                  <a:pt x="995333" y="4151"/>
                </a:lnTo>
                <a:cubicBezTo>
                  <a:pt x="995333" y="180904"/>
                  <a:pt x="1138620" y="324191"/>
                  <a:pt x="1315373" y="324191"/>
                </a:cubicBezTo>
                <a:cubicBezTo>
                  <a:pt x="1492126" y="324191"/>
                  <a:pt x="1635413" y="180904"/>
                  <a:pt x="1635413" y="4151"/>
                </a:cubicBezTo>
                <a:lnTo>
                  <a:pt x="1634995" y="0"/>
                </a:lnTo>
                <a:lnTo>
                  <a:pt x="2638157" y="0"/>
                </a:lnTo>
                <a:lnTo>
                  <a:pt x="2638157" y="3050694"/>
                </a:lnTo>
                <a:lnTo>
                  <a:pt x="0" y="3050694"/>
                </a:lnTo>
                <a:close/>
              </a:path>
            </a:pathLst>
          </a:custGeom>
          <a:solidFill>
            <a:srgbClr val="FFFFFF"/>
          </a:solidFill>
          <a:ln w="12700" cap="flat" cmpd="sng" algn="ctr">
            <a:noFill/>
            <a:prstDash val="solid"/>
            <a:miter lim="800000"/>
          </a:ln>
          <a:effectLst>
            <a:outerShdw blurRad="190500" dist="76200" dir="2700000" algn="tl" rotWithShape="0">
              <a:prstClr val="black">
                <a:alpha val="8000"/>
              </a:prstClr>
            </a:outerShdw>
          </a:effectLst>
        </p:spPr>
        <p:txBody>
          <a:bodyPr wrap="square" rtlCol="0" anchor="ctr">
            <a:noAutofit/>
          </a:bodyPr>
          <a:lstStyle/>
          <a:p>
            <a:pPr marL="0" marR="0" lvl="0" indent="0" algn="ctr" defTabSz="514350" eaLnBrk="1" fontAlgn="auto" latinLnBrk="0" hangingPunct="1">
              <a:lnSpc>
                <a:spcPct val="95000"/>
              </a:lnSpc>
              <a:spcBef>
                <a:spcPts val="1800"/>
              </a:spcBef>
              <a:spcAft>
                <a:spcPts val="0"/>
              </a:spcAft>
              <a:buClrTx/>
              <a:buSzTx/>
              <a:buFontTx/>
              <a:buNone/>
              <a:tabLst/>
              <a:defRPr/>
            </a:pPr>
            <a:endParaRPr kumimoji="0" lang="zh-CN" altLang="en-US" sz="1600" b="0" i="0" u="none" strike="noStrike" kern="0" cap="none" spc="0" normalizeH="0" baseline="0" noProof="0">
              <a:ln>
                <a:noFill/>
              </a:ln>
              <a:solidFill>
                <a:srgbClr val="313F48"/>
              </a:solidFill>
              <a:effectLst/>
              <a:uLnTx/>
              <a:uFillTx/>
              <a:latin typeface="Noto Sans S Chinese Regular"/>
              <a:ea typeface="Noto Sans S Chinese Regular"/>
              <a:cs typeface="Arial" panose="020B0604020202020204" pitchFamily="34" charset="0"/>
              <a:sym typeface="Gill Sans MT" panose="020B0502020104020203" pitchFamily="34" charset="0"/>
            </a:endParaRPr>
          </a:p>
        </p:txBody>
      </p:sp>
      <p:sp>
        <p:nvSpPr>
          <p:cNvPr id="3" name="标题 2">
            <a:extLst>
              <a:ext uri="{FF2B5EF4-FFF2-40B4-BE49-F238E27FC236}">
                <a16:creationId xmlns:a16="http://schemas.microsoft.com/office/drawing/2014/main" id="{E67EC012-4913-BD3E-9A0D-2194EAE4ECA7}"/>
              </a:ext>
            </a:extLst>
          </p:cNvPr>
          <p:cNvSpPr>
            <a:spLocks noGrp="1"/>
          </p:cNvSpPr>
          <p:nvPr>
            <p:ph type="ctrTitle"/>
          </p:nvPr>
        </p:nvSpPr>
        <p:spPr>
          <a:xfrm>
            <a:off x="430837" y="189783"/>
            <a:ext cx="8875210" cy="725482"/>
          </a:xfrm>
        </p:spPr>
        <p:txBody>
          <a:bodyPr/>
          <a:lstStyle/>
          <a:p>
            <a:r>
              <a:rPr lang="zh-CN" altLang="en-US"/>
              <a:t>百悦泽</a:t>
            </a:r>
            <a:r>
              <a:rPr lang="en-US" altLang="zh-CN" baseline="30000"/>
              <a:t>®</a:t>
            </a:r>
            <a:endParaRPr lang="zh-CN" altLang="en-US"/>
          </a:p>
        </p:txBody>
      </p:sp>
      <p:sp>
        <p:nvSpPr>
          <p:cNvPr id="4" name="文本占位符 3">
            <a:extLst>
              <a:ext uri="{FF2B5EF4-FFF2-40B4-BE49-F238E27FC236}">
                <a16:creationId xmlns:a16="http://schemas.microsoft.com/office/drawing/2014/main" id="{B084CE50-E80F-05E9-E822-C01CE8551D70}"/>
              </a:ext>
            </a:extLst>
          </p:cNvPr>
          <p:cNvSpPr>
            <a:spLocks noGrp="1"/>
          </p:cNvSpPr>
          <p:nvPr>
            <p:ph type="body" sz="quarter" idx="14"/>
          </p:nvPr>
        </p:nvSpPr>
        <p:spPr>
          <a:xfrm>
            <a:off x="739449" y="6518209"/>
            <a:ext cx="10489470" cy="319502"/>
          </a:xfrm>
        </p:spPr>
        <p:txBody>
          <a:bodyPr>
            <a:normAutofit lnSpcReduction="10000"/>
          </a:bodyPr>
          <a:lstStyle/>
          <a:p>
            <a:pPr>
              <a:lnSpc>
                <a:spcPct val="100000"/>
              </a:lnSpc>
              <a:spcBef>
                <a:spcPts val="0"/>
              </a:spcBef>
            </a:pPr>
            <a:r>
              <a:rPr lang="zh-CN" altLang="en-US" sz="500"/>
              <a:t>数据截至</a:t>
            </a:r>
            <a:r>
              <a:rPr lang="en-US" altLang="zh-CN" sz="500"/>
              <a:t>2025</a:t>
            </a:r>
            <a:r>
              <a:rPr lang="zh-CN" altLang="en-US" sz="500"/>
              <a:t>年</a:t>
            </a:r>
            <a:r>
              <a:rPr lang="en-US" altLang="zh-CN" sz="500"/>
              <a:t>2</a:t>
            </a:r>
            <a:r>
              <a:rPr lang="zh-CN" altLang="en-US" sz="500"/>
              <a:t>月</a:t>
            </a:r>
            <a:r>
              <a:rPr lang="en-US" altLang="zh-CN" sz="500"/>
              <a:t>27</a:t>
            </a:r>
            <a:r>
              <a:rPr lang="zh-CN" altLang="en-US" sz="500"/>
              <a:t>日；</a:t>
            </a:r>
            <a:endParaRPr lang="en-US" altLang="zh-CN" sz="500"/>
          </a:p>
          <a:p>
            <a:pPr>
              <a:lnSpc>
                <a:spcPct val="100000"/>
              </a:lnSpc>
              <a:spcBef>
                <a:spcPts val="0"/>
              </a:spcBef>
            </a:pPr>
            <a:r>
              <a:rPr lang="en-US" altLang="zh-CN" sz="500"/>
              <a:t>1: Brown JR, Eichhorst B, Hillmen P, et al. Zanubrutinib or ibrutinib in relapsed or refractory chronic lymphocytic leukemia. N Engl J Med. 2023;388(4):319-332.; </a:t>
            </a:r>
          </a:p>
          <a:p>
            <a:pPr>
              <a:lnSpc>
                <a:spcPct val="100000"/>
              </a:lnSpc>
              <a:spcBef>
                <a:spcPts val="0"/>
              </a:spcBef>
            </a:pPr>
            <a:r>
              <a:rPr lang="en-US" altLang="zh-CN" sz="500"/>
              <a:t>2. Brown et al. Extended Follow-up of ALPINE Randomized Phase 3 Study Confirms Sustained Superior Progression-Free Survival of Zanubrutinib Vs. Ibrutinib for Treatment of R/R CLL/SLL. ASH 2023</a:t>
            </a:r>
          </a:p>
        </p:txBody>
      </p:sp>
      <p:pic>
        <p:nvPicPr>
          <p:cNvPr id="12" name="图片 11">
            <a:extLst>
              <a:ext uri="{FF2B5EF4-FFF2-40B4-BE49-F238E27FC236}">
                <a16:creationId xmlns:a16="http://schemas.microsoft.com/office/drawing/2014/main" id="{34DCBBCE-9246-5F56-4CEA-5E98DF54F1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4943" y="4856239"/>
            <a:ext cx="2645239" cy="1045574"/>
          </a:xfrm>
          <a:prstGeom prst="rect">
            <a:avLst/>
          </a:prstGeom>
        </p:spPr>
      </p:pic>
      <p:sp>
        <p:nvSpPr>
          <p:cNvPr id="13" name="矩形 12">
            <a:extLst>
              <a:ext uri="{FF2B5EF4-FFF2-40B4-BE49-F238E27FC236}">
                <a16:creationId xmlns:a16="http://schemas.microsoft.com/office/drawing/2014/main" id="{62BB2F8F-9600-FBC6-40B8-B1734D132A5E}"/>
              </a:ext>
            </a:extLst>
          </p:cNvPr>
          <p:cNvSpPr/>
          <p:nvPr/>
        </p:nvSpPr>
        <p:spPr>
          <a:xfrm>
            <a:off x="1518627" y="2487181"/>
            <a:ext cx="2716560" cy="1409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solidFill>
                <a:latin typeface="+mj-lt"/>
              </a:rPr>
              <a:t>4</a:t>
            </a:r>
            <a:r>
              <a:rPr lang="zh-CN" altLang="en-US" sz="3600" b="1" dirty="0">
                <a:solidFill>
                  <a:schemeClr val="accent1"/>
                </a:solidFill>
                <a:latin typeface="+mj-lt"/>
              </a:rPr>
              <a:t>项</a:t>
            </a:r>
            <a:endParaRPr lang="en-US" altLang="zh-CN" sz="3600" b="1" dirty="0">
              <a:solidFill>
                <a:schemeClr val="accent1"/>
              </a:solidFill>
              <a:latin typeface="+mj-lt"/>
            </a:endParaRPr>
          </a:p>
          <a:p>
            <a:pPr algn="ctr"/>
            <a:r>
              <a:rPr lang="zh-CN" altLang="en-US" sz="1600" dirty="0">
                <a:solidFill>
                  <a:schemeClr val="accent1"/>
                </a:solidFill>
              </a:rPr>
              <a:t>已获批适应症</a:t>
            </a:r>
          </a:p>
        </p:txBody>
      </p:sp>
      <p:sp>
        <p:nvSpPr>
          <p:cNvPr id="14" name="矩形 13">
            <a:extLst>
              <a:ext uri="{FF2B5EF4-FFF2-40B4-BE49-F238E27FC236}">
                <a16:creationId xmlns:a16="http://schemas.microsoft.com/office/drawing/2014/main" id="{01FC1ECD-681E-C404-3269-20C6EA8862FB}"/>
              </a:ext>
            </a:extLst>
          </p:cNvPr>
          <p:cNvSpPr/>
          <p:nvPr/>
        </p:nvSpPr>
        <p:spPr>
          <a:xfrm>
            <a:off x="8617152" y="2487181"/>
            <a:ext cx="2716560" cy="1409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accent1"/>
                </a:solidFill>
                <a:latin typeface="+mj-lt"/>
              </a:rPr>
              <a:t>18</a:t>
            </a:r>
            <a:r>
              <a:rPr lang="zh-CN" altLang="en-US" sz="3600" b="1">
                <a:solidFill>
                  <a:schemeClr val="accent1"/>
                </a:solidFill>
                <a:latin typeface="+mj-lt"/>
              </a:rPr>
              <a:t>万</a:t>
            </a:r>
            <a:r>
              <a:rPr lang="en-US" altLang="zh-CN" sz="3600" b="1">
                <a:solidFill>
                  <a:schemeClr val="accent1"/>
                </a:solidFill>
                <a:latin typeface="+mj-lt"/>
              </a:rPr>
              <a:t>+</a:t>
            </a:r>
          </a:p>
          <a:p>
            <a:pPr algn="ctr"/>
            <a:r>
              <a:rPr lang="zh-CN" altLang="en-US" sz="1600">
                <a:solidFill>
                  <a:schemeClr val="accent1"/>
                </a:solidFill>
              </a:rPr>
              <a:t>患者接受治疗</a:t>
            </a:r>
          </a:p>
        </p:txBody>
      </p:sp>
      <p:sp>
        <p:nvSpPr>
          <p:cNvPr id="18" name="文本框 17">
            <a:extLst>
              <a:ext uri="{FF2B5EF4-FFF2-40B4-BE49-F238E27FC236}">
                <a16:creationId xmlns:a16="http://schemas.microsoft.com/office/drawing/2014/main" id="{F69E1F04-E000-E0B2-5D4B-B4C6D8FAEED3}"/>
              </a:ext>
            </a:extLst>
          </p:cNvPr>
          <p:cNvSpPr txBox="1"/>
          <p:nvPr/>
        </p:nvSpPr>
        <p:spPr>
          <a:xfrm>
            <a:off x="1379039" y="4399122"/>
            <a:ext cx="7235965" cy="1760482"/>
          </a:xfrm>
          <a:prstGeom prst="rect">
            <a:avLst/>
          </a:prstGeom>
          <a:noFill/>
        </p:spPr>
        <p:txBody>
          <a:bodyPr wrap="square">
            <a:spAutoFit/>
          </a:bodyPr>
          <a:lstStyle/>
          <a:p>
            <a:pPr>
              <a:buClr>
                <a:srgbClr val="FF0000"/>
              </a:buClr>
            </a:pPr>
            <a:r>
              <a:rPr lang="zh-CN" altLang="en-US" sz="2000" b="1">
                <a:solidFill>
                  <a:schemeClr val="accent2"/>
                </a:solidFill>
              </a:rPr>
              <a:t>公司首个</a:t>
            </a:r>
            <a:r>
              <a:rPr lang="zh-CN" altLang="en-US" sz="1600">
                <a:solidFill>
                  <a:schemeClr val="bg1"/>
                </a:solidFill>
              </a:rPr>
              <a:t>获美国</a:t>
            </a:r>
            <a:r>
              <a:rPr lang="en-US" altLang="zh-CN" sz="1600">
                <a:solidFill>
                  <a:schemeClr val="bg1"/>
                </a:solidFill>
              </a:rPr>
              <a:t>FDA</a:t>
            </a:r>
            <a:r>
              <a:rPr lang="zh-CN" altLang="en-US" sz="1600">
                <a:solidFill>
                  <a:schemeClr val="bg1"/>
                </a:solidFill>
              </a:rPr>
              <a:t>批准的自主研发抗癌新药</a:t>
            </a:r>
            <a:endParaRPr lang="en-US" altLang="zh-CN" sz="1600">
              <a:solidFill>
                <a:schemeClr val="bg1"/>
              </a:solidFill>
            </a:endParaRPr>
          </a:p>
          <a:p>
            <a:pPr>
              <a:buClr>
                <a:srgbClr val="FF0000"/>
              </a:buClr>
            </a:pPr>
            <a:endParaRPr lang="zh-CN" altLang="en-US">
              <a:solidFill>
                <a:schemeClr val="accent1"/>
              </a:solidFill>
            </a:endParaRPr>
          </a:p>
          <a:p>
            <a:pPr defTabSz="341288" fontAlgn="base">
              <a:lnSpc>
                <a:spcPct val="90000"/>
              </a:lnSpc>
              <a:spcBef>
                <a:spcPct val="0"/>
              </a:spcBef>
              <a:spcAft>
                <a:spcPct val="0"/>
              </a:spcAft>
              <a:buClr>
                <a:srgbClr val="FF0000"/>
              </a:buClr>
              <a:defRPr/>
            </a:pPr>
            <a:r>
              <a:rPr lang="zh-CN" altLang="en-US" sz="1600">
                <a:solidFill>
                  <a:schemeClr val="bg1"/>
                </a:solidFill>
                <a:cs typeface="Arial" panose="020B0604020202020204" pitchFamily="34" charset="0"/>
                <a:sym typeface="Gill Sans MT" panose="020B0502020104020203" pitchFamily="34" charset="0"/>
              </a:rPr>
              <a:t>正在持续与全球各地的药监机构开展沟通，进一步推进全球商业化步伐</a:t>
            </a:r>
            <a:endParaRPr lang="en-US" altLang="zh-CN" sz="1800">
              <a:solidFill>
                <a:schemeClr val="bg1"/>
              </a:solidFill>
              <a:cs typeface="Arial" panose="020B0604020202020204" pitchFamily="34" charset="0"/>
              <a:sym typeface="Gill Sans MT" panose="020B0502020104020203" pitchFamily="34" charset="0"/>
            </a:endParaRPr>
          </a:p>
          <a:p>
            <a:pPr>
              <a:buClr>
                <a:srgbClr val="FF0000"/>
              </a:buClr>
            </a:pPr>
            <a:endParaRPr lang="en-US" altLang="zh-CN" sz="2000" b="1">
              <a:solidFill>
                <a:schemeClr val="accent1"/>
              </a:solidFill>
            </a:endParaRPr>
          </a:p>
          <a:p>
            <a:pPr>
              <a:buClr>
                <a:srgbClr val="FF0000"/>
              </a:buClr>
            </a:pPr>
            <a:r>
              <a:rPr lang="zh-CN" altLang="en-US" sz="1600" b="0" i="0" u="none" strike="noStrike" baseline="0">
                <a:solidFill>
                  <a:schemeClr val="bg1"/>
                </a:solidFill>
              </a:rPr>
              <a:t>首个且唯一在“头对头”</a:t>
            </a:r>
            <a:r>
              <a:rPr lang="zh-CN" altLang="en-US" sz="1600">
                <a:solidFill>
                  <a:schemeClr val="bg1"/>
                </a:solidFill>
              </a:rPr>
              <a:t>对比</a:t>
            </a:r>
            <a:r>
              <a:rPr lang="zh-CN" altLang="en-US" sz="1600" b="0" i="0" u="none" strike="noStrike" baseline="0">
                <a:solidFill>
                  <a:schemeClr val="bg1"/>
                </a:solidFill>
              </a:rPr>
              <a:t>伊布替尼的全球</a:t>
            </a:r>
            <a:r>
              <a:rPr lang="en-US" altLang="zh-CN" sz="1600" b="0" i="0" u="none" strike="noStrike" baseline="0">
                <a:solidFill>
                  <a:schemeClr val="bg1"/>
                </a:solidFill>
              </a:rPr>
              <a:t>ALPINE</a:t>
            </a:r>
            <a:r>
              <a:rPr lang="zh-CN" altLang="en-US" sz="1600" b="0" i="0" u="none" strike="noStrike" baseline="0">
                <a:solidFill>
                  <a:schemeClr val="bg1"/>
                </a:solidFill>
              </a:rPr>
              <a:t>试验中，取得无进展生存期（</a:t>
            </a:r>
            <a:r>
              <a:rPr lang="en-US" altLang="zh-CN" sz="1600" b="0" i="0" u="none" strike="noStrike" baseline="0">
                <a:solidFill>
                  <a:schemeClr val="bg1"/>
                </a:solidFill>
              </a:rPr>
              <a:t>PFS</a:t>
            </a:r>
            <a:r>
              <a:rPr lang="zh-CN" altLang="en-US" sz="1600" b="0" i="0" u="none" strike="noStrike" baseline="0">
                <a:solidFill>
                  <a:schemeClr val="bg1"/>
                </a:solidFill>
              </a:rPr>
              <a:t>）和总缓解率（</a:t>
            </a:r>
            <a:r>
              <a:rPr lang="en-US" altLang="zh-CN" sz="1600" b="0" i="0" u="none" strike="noStrike" baseline="0">
                <a:solidFill>
                  <a:schemeClr val="bg1"/>
                </a:solidFill>
              </a:rPr>
              <a:t>ORR</a:t>
            </a:r>
            <a:r>
              <a:rPr lang="zh-CN" altLang="en-US" sz="1600" b="0" i="0" u="none" strike="noStrike" baseline="0">
                <a:solidFill>
                  <a:schemeClr val="bg1"/>
                </a:solidFill>
              </a:rPr>
              <a:t>）</a:t>
            </a:r>
            <a:r>
              <a:rPr lang="zh-CN" altLang="en-US" sz="2000" b="0" i="0" u="none" strike="noStrike" baseline="0">
                <a:solidFill>
                  <a:srgbClr val="FF0000"/>
                </a:solidFill>
              </a:rPr>
              <a:t>双重优效性</a:t>
            </a:r>
            <a:r>
              <a:rPr lang="zh-CN" altLang="en-US" sz="1600" b="0" i="0" u="none" strike="noStrike" baseline="0">
                <a:solidFill>
                  <a:schemeClr val="bg1"/>
                </a:solidFill>
              </a:rPr>
              <a:t>的</a:t>
            </a:r>
            <a:r>
              <a:rPr lang="en-US" altLang="zh-CN" sz="1600" b="0" i="0" u="none" strike="noStrike" baseline="0">
                <a:solidFill>
                  <a:schemeClr val="bg1"/>
                </a:solidFill>
              </a:rPr>
              <a:t>BTK</a:t>
            </a:r>
            <a:r>
              <a:rPr lang="zh-CN" altLang="en-US" sz="1600" b="0" i="0" u="none" strike="noStrike" baseline="0">
                <a:solidFill>
                  <a:schemeClr val="bg1"/>
                </a:solidFill>
              </a:rPr>
              <a:t>抑制剂</a:t>
            </a:r>
            <a:r>
              <a:rPr lang="en-US" altLang="zh-CN" sz="1600" b="0" i="0" u="none" strike="noStrike" baseline="30000">
                <a:solidFill>
                  <a:schemeClr val="bg1"/>
                </a:solidFill>
              </a:rPr>
              <a:t>1</a:t>
            </a:r>
            <a:r>
              <a:rPr lang="en-US" altLang="zh-CN" sz="1600" baseline="30000">
                <a:solidFill>
                  <a:schemeClr val="bg1"/>
                </a:solidFill>
              </a:rPr>
              <a:t>,</a:t>
            </a:r>
            <a:r>
              <a:rPr lang="en-US" altLang="zh-CN" sz="1600" b="0" i="0" u="none" strike="noStrike" baseline="30000">
                <a:solidFill>
                  <a:schemeClr val="bg1"/>
                </a:solidFill>
              </a:rPr>
              <a:t>2</a:t>
            </a:r>
            <a:endParaRPr lang="en-US" altLang="zh-CN" sz="1800">
              <a:solidFill>
                <a:schemeClr val="bg1"/>
              </a:solidFill>
              <a:cs typeface="Arial" panose="020B0604020202020204" pitchFamily="34" charset="0"/>
              <a:sym typeface="Gill Sans MT" panose="020B0502020104020203" pitchFamily="34" charset="0"/>
            </a:endParaRPr>
          </a:p>
        </p:txBody>
      </p:sp>
      <p:grpSp>
        <p:nvGrpSpPr>
          <p:cNvPr id="19" name="组合 108">
            <a:extLst>
              <a:ext uri="{FF2B5EF4-FFF2-40B4-BE49-F238E27FC236}">
                <a16:creationId xmlns:a16="http://schemas.microsoft.com/office/drawing/2014/main" id="{CDFA0569-2406-D2D7-69E1-145FE34C8ACD}"/>
              </a:ext>
            </a:extLst>
          </p:cNvPr>
          <p:cNvGrpSpPr>
            <a:grpSpLocks/>
          </p:cNvGrpSpPr>
          <p:nvPr/>
        </p:nvGrpSpPr>
        <p:grpSpPr bwMode="auto">
          <a:xfrm>
            <a:off x="851497" y="4476834"/>
            <a:ext cx="403344" cy="329398"/>
            <a:chOff x="-1525514" y="1735471"/>
            <a:chExt cx="1885221" cy="1538187"/>
          </a:xfrm>
        </p:grpSpPr>
        <p:sp>
          <p:nvSpPr>
            <p:cNvPr id="20" name="任意多边形: 形状 109">
              <a:extLst>
                <a:ext uri="{FF2B5EF4-FFF2-40B4-BE49-F238E27FC236}">
                  <a16:creationId xmlns:a16="http://schemas.microsoft.com/office/drawing/2014/main" id="{15686589-DEBA-DCE9-0BAB-A5376CC9D883}"/>
                </a:ext>
              </a:extLst>
            </p:cNvPr>
            <p:cNvSpPr>
              <a:spLocks/>
            </p:cNvSpPr>
            <p:nvPr/>
          </p:nvSpPr>
          <p:spPr bwMode="auto">
            <a:xfrm>
              <a:off x="-1465490" y="1735471"/>
              <a:ext cx="1167181" cy="1018562"/>
            </a:xfrm>
            <a:custGeom>
              <a:avLst/>
              <a:gdLst>
                <a:gd name="T0" fmla="*/ 0 w 1167181"/>
                <a:gd name="T1" fmla="*/ 0 h 1018562"/>
                <a:gd name="T2" fmla="*/ 498123 w 1167181"/>
                <a:gd name="T3" fmla="*/ 0 h 1018562"/>
                <a:gd name="T4" fmla="*/ 1167181 w 1167181"/>
                <a:gd name="T5" fmla="*/ 1018562 h 1018562"/>
                <a:gd name="T6" fmla="*/ 669191 w 1167181"/>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1" h="1018562">
                  <a:moveTo>
                    <a:pt x="0" y="0"/>
                  </a:moveTo>
                  <a:lnTo>
                    <a:pt x="498123" y="0"/>
                  </a:lnTo>
                  <a:lnTo>
                    <a:pt x="1167181" y="1018562"/>
                  </a:lnTo>
                  <a:lnTo>
                    <a:pt x="669191" y="1018562"/>
                  </a:lnTo>
                  <a:lnTo>
                    <a:pt x="0"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1" name="任意多边形: 形状 110">
              <a:extLst>
                <a:ext uri="{FF2B5EF4-FFF2-40B4-BE49-F238E27FC236}">
                  <a16:creationId xmlns:a16="http://schemas.microsoft.com/office/drawing/2014/main" id="{7706FA1D-B575-B2B0-C3B1-1BDDC4014A85}"/>
                </a:ext>
              </a:extLst>
            </p:cNvPr>
            <p:cNvSpPr>
              <a:spLocks/>
            </p:cNvSpPr>
            <p:nvPr/>
          </p:nvSpPr>
          <p:spPr bwMode="auto">
            <a:xfrm>
              <a:off x="-844821" y="1735471"/>
              <a:ext cx="1167180" cy="1018562"/>
            </a:xfrm>
            <a:custGeom>
              <a:avLst/>
              <a:gdLst>
                <a:gd name="T0" fmla="*/ 669058 w 1167180"/>
                <a:gd name="T1" fmla="*/ 0 h 1018562"/>
                <a:gd name="T2" fmla="*/ 1167180 w 1167180"/>
                <a:gd name="T3" fmla="*/ 0 h 1018562"/>
                <a:gd name="T4" fmla="*/ 497990 w 1167180"/>
                <a:gd name="T5" fmla="*/ 1018562 h 1018562"/>
                <a:gd name="T6" fmla="*/ 0 w 1167180"/>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0" h="1018562">
                  <a:moveTo>
                    <a:pt x="669058" y="0"/>
                  </a:moveTo>
                  <a:lnTo>
                    <a:pt x="1167180" y="0"/>
                  </a:lnTo>
                  <a:lnTo>
                    <a:pt x="497990" y="1018562"/>
                  </a:lnTo>
                  <a:lnTo>
                    <a:pt x="0" y="1018562"/>
                  </a:lnTo>
                  <a:lnTo>
                    <a:pt x="669058"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2" name="任意多边形: 形状 111">
              <a:extLst>
                <a:ext uri="{FF2B5EF4-FFF2-40B4-BE49-F238E27FC236}">
                  <a16:creationId xmlns:a16="http://schemas.microsoft.com/office/drawing/2014/main" id="{09097F85-98CF-2C33-5F2E-0314A4F261E2}"/>
                </a:ext>
              </a:extLst>
            </p:cNvPr>
            <p:cNvSpPr>
              <a:spLocks/>
            </p:cNvSpPr>
            <p:nvPr/>
          </p:nvSpPr>
          <p:spPr bwMode="auto">
            <a:xfrm>
              <a:off x="-1502722" y="1735472"/>
              <a:ext cx="499484" cy="679647"/>
            </a:xfrm>
            <a:custGeom>
              <a:avLst/>
              <a:gdLst>
                <a:gd name="T0" fmla="*/ 5974 w 499484"/>
                <a:gd name="T1" fmla="*/ 0 h 679647"/>
                <a:gd name="T2" fmla="*/ 77025 w 499484"/>
                <a:gd name="T3" fmla="*/ 0 h 679647"/>
                <a:gd name="T4" fmla="*/ 499484 w 499484"/>
                <a:gd name="T5" fmla="*/ 643127 h 679647"/>
                <a:gd name="T6" fmla="*/ 443878 w 499484"/>
                <a:gd name="T7" fmla="*/ 679647 h 679647"/>
                <a:gd name="T8" fmla="*/ 0 w 499484"/>
                <a:gd name="T9" fmla="*/ 3925 h 679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484" h="679647">
                  <a:moveTo>
                    <a:pt x="5974" y="0"/>
                  </a:moveTo>
                  <a:lnTo>
                    <a:pt x="77025" y="0"/>
                  </a:lnTo>
                  <a:lnTo>
                    <a:pt x="499484" y="643127"/>
                  </a:lnTo>
                  <a:lnTo>
                    <a:pt x="443878" y="679647"/>
                  </a:lnTo>
                  <a:lnTo>
                    <a:pt x="0" y="3925"/>
                  </a:lnTo>
                  <a:lnTo>
                    <a:pt x="5974"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3" name="任意多边形: 形状 112">
              <a:extLst>
                <a:ext uri="{FF2B5EF4-FFF2-40B4-BE49-F238E27FC236}">
                  <a16:creationId xmlns:a16="http://schemas.microsoft.com/office/drawing/2014/main" id="{664CAEC7-E7C7-5D98-84F5-A32FD9F25EA0}"/>
                </a:ext>
              </a:extLst>
            </p:cNvPr>
            <p:cNvSpPr>
              <a:spLocks/>
            </p:cNvSpPr>
            <p:nvPr/>
          </p:nvSpPr>
          <p:spPr bwMode="auto">
            <a:xfrm>
              <a:off x="-1004529" y="1735471"/>
              <a:ext cx="367237" cy="478487"/>
            </a:xfrm>
            <a:custGeom>
              <a:avLst/>
              <a:gdLst>
                <a:gd name="T0" fmla="*/ 6202 w 367237"/>
                <a:gd name="T1" fmla="*/ 0 h 478487"/>
                <a:gd name="T2" fmla="*/ 76940 w 367237"/>
                <a:gd name="T3" fmla="*/ 0 h 478487"/>
                <a:gd name="T4" fmla="*/ 367237 w 367237"/>
                <a:gd name="T5" fmla="*/ 441956 h 478487"/>
                <a:gd name="T6" fmla="*/ 311631 w 367237"/>
                <a:gd name="T7" fmla="*/ 478487 h 478487"/>
                <a:gd name="T8" fmla="*/ 0 w 367237"/>
                <a:gd name="T9" fmla="*/ 4074 h 478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237" h="478487">
                  <a:moveTo>
                    <a:pt x="6202" y="0"/>
                  </a:moveTo>
                  <a:lnTo>
                    <a:pt x="76940" y="0"/>
                  </a:lnTo>
                  <a:lnTo>
                    <a:pt x="367237" y="441956"/>
                  </a:lnTo>
                  <a:lnTo>
                    <a:pt x="311631" y="478487"/>
                  </a:lnTo>
                  <a:lnTo>
                    <a:pt x="0" y="4074"/>
                  </a:lnTo>
                  <a:lnTo>
                    <a:pt x="620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4" name="任意多边形: 形状 113">
              <a:extLst>
                <a:ext uri="{FF2B5EF4-FFF2-40B4-BE49-F238E27FC236}">
                  <a16:creationId xmlns:a16="http://schemas.microsoft.com/office/drawing/2014/main" id="{6FE5C80B-79CD-EBFC-2847-BBE9A067BE24}"/>
                </a:ext>
              </a:extLst>
            </p:cNvPr>
            <p:cNvSpPr>
              <a:spLocks/>
            </p:cNvSpPr>
            <p:nvPr/>
          </p:nvSpPr>
          <p:spPr bwMode="auto">
            <a:xfrm>
              <a:off x="-117110" y="1735471"/>
              <a:ext cx="476817" cy="644875"/>
            </a:xfrm>
            <a:custGeom>
              <a:avLst/>
              <a:gdLst>
                <a:gd name="T0" fmla="*/ 399906 w 476817"/>
                <a:gd name="T1" fmla="*/ 0 h 644875"/>
                <a:gd name="T2" fmla="*/ 470543 w 476817"/>
                <a:gd name="T3" fmla="*/ 0 h 644875"/>
                <a:gd name="T4" fmla="*/ 476817 w 476817"/>
                <a:gd name="T5" fmla="*/ 4126 h 644875"/>
                <a:gd name="T6" fmla="*/ 55604 w 476817"/>
                <a:gd name="T7" fmla="*/ 644875 h 644875"/>
                <a:gd name="T8" fmla="*/ 0 w 476817"/>
                <a:gd name="T9" fmla="*/ 608329 h 6448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817" h="644875">
                  <a:moveTo>
                    <a:pt x="399906" y="0"/>
                  </a:moveTo>
                  <a:lnTo>
                    <a:pt x="470543" y="0"/>
                  </a:lnTo>
                  <a:lnTo>
                    <a:pt x="476817" y="4126"/>
                  </a:lnTo>
                  <a:lnTo>
                    <a:pt x="55604" y="644875"/>
                  </a:lnTo>
                  <a:lnTo>
                    <a:pt x="0" y="608329"/>
                  </a:lnTo>
                  <a:lnTo>
                    <a:pt x="399906"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5" name="任意多边形: 形状 114">
              <a:extLst>
                <a:ext uri="{FF2B5EF4-FFF2-40B4-BE49-F238E27FC236}">
                  <a16:creationId xmlns:a16="http://schemas.microsoft.com/office/drawing/2014/main" id="{BF2BC393-4969-8669-6AA5-13130EFA8646}"/>
                </a:ext>
              </a:extLst>
            </p:cNvPr>
            <p:cNvSpPr>
              <a:spLocks/>
            </p:cNvSpPr>
            <p:nvPr/>
          </p:nvSpPr>
          <p:spPr bwMode="auto">
            <a:xfrm>
              <a:off x="-497185" y="1735472"/>
              <a:ext cx="358836" cy="465141"/>
            </a:xfrm>
            <a:custGeom>
              <a:avLst/>
              <a:gdLst>
                <a:gd name="T0" fmla="*/ 281852 w 358836"/>
                <a:gd name="T1" fmla="*/ 0 h 465141"/>
                <a:gd name="T2" fmla="*/ 352703 w 358836"/>
                <a:gd name="T3" fmla="*/ 0 h 465141"/>
                <a:gd name="T4" fmla="*/ 358836 w 358836"/>
                <a:gd name="T5" fmla="*/ 4033 h 465141"/>
                <a:gd name="T6" fmla="*/ 55606 w 358836"/>
                <a:gd name="T7" fmla="*/ 465141 h 465141"/>
                <a:gd name="T8" fmla="*/ 0 w 358836"/>
                <a:gd name="T9" fmla="*/ 428582 h 465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8836" h="465141">
                  <a:moveTo>
                    <a:pt x="281852" y="0"/>
                  </a:moveTo>
                  <a:lnTo>
                    <a:pt x="352703" y="0"/>
                  </a:lnTo>
                  <a:lnTo>
                    <a:pt x="358836" y="4033"/>
                  </a:lnTo>
                  <a:lnTo>
                    <a:pt x="55606" y="465141"/>
                  </a:lnTo>
                  <a:lnTo>
                    <a:pt x="0" y="428582"/>
                  </a:lnTo>
                  <a:lnTo>
                    <a:pt x="28185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6" name="任意多边形: 形状 115">
              <a:extLst>
                <a:ext uri="{FF2B5EF4-FFF2-40B4-BE49-F238E27FC236}">
                  <a16:creationId xmlns:a16="http://schemas.microsoft.com/office/drawing/2014/main" id="{E4CAC876-E119-6E71-ABB3-7C6E84BFB44D}"/>
                </a:ext>
              </a:extLst>
            </p:cNvPr>
            <p:cNvSpPr>
              <a:spLocks/>
            </p:cNvSpPr>
            <p:nvPr/>
          </p:nvSpPr>
          <p:spPr bwMode="auto">
            <a:xfrm>
              <a:off x="-1033750" y="2267486"/>
              <a:ext cx="972947" cy="972955"/>
            </a:xfrm>
            <a:custGeom>
              <a:avLst/>
              <a:gdLst>
                <a:gd name="T0" fmla="*/ 99891 w 972947"/>
                <a:gd name="T1" fmla="*/ 781724 h 972955"/>
                <a:gd name="T2" fmla="*/ 781713 w 972947"/>
                <a:gd name="T3" fmla="*/ 873102 h 972955"/>
                <a:gd name="T4" fmla="*/ 873090 w 972947"/>
                <a:gd name="T5" fmla="*/ 191280 h 972955"/>
                <a:gd name="T6" fmla="*/ 873057 w 972947"/>
                <a:gd name="T7" fmla="*/ 191235 h 972955"/>
                <a:gd name="T8" fmla="*/ 191234 w 972947"/>
                <a:gd name="T9" fmla="*/ 99857 h 972955"/>
                <a:gd name="T10" fmla="*/ 99857 w 972947"/>
                <a:gd name="T11" fmla="*/ 781679 h 972955"/>
                <a:gd name="T12" fmla="*/ 99891 w 972947"/>
                <a:gd name="T13" fmla="*/ 781724 h 9729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2947" h="972955">
                  <a:moveTo>
                    <a:pt x="99891" y="781724"/>
                  </a:moveTo>
                  <a:cubicBezTo>
                    <a:pt x="262938" y="995236"/>
                    <a:pt x="568199" y="1036142"/>
                    <a:pt x="781713" y="873102"/>
                  </a:cubicBezTo>
                  <a:cubicBezTo>
                    <a:pt x="995226" y="710056"/>
                    <a:pt x="1036137" y="404792"/>
                    <a:pt x="873090" y="191280"/>
                  </a:cubicBezTo>
                  <a:cubicBezTo>
                    <a:pt x="873079" y="191265"/>
                    <a:pt x="873068" y="191250"/>
                    <a:pt x="873057" y="191235"/>
                  </a:cubicBezTo>
                  <a:cubicBezTo>
                    <a:pt x="710010" y="-22277"/>
                    <a:pt x="404748" y="-63190"/>
                    <a:pt x="191234" y="99857"/>
                  </a:cubicBezTo>
                  <a:cubicBezTo>
                    <a:pt x="-22279" y="262903"/>
                    <a:pt x="-63190" y="568167"/>
                    <a:pt x="99857" y="781679"/>
                  </a:cubicBezTo>
                  <a:cubicBezTo>
                    <a:pt x="99868" y="781694"/>
                    <a:pt x="99880" y="781709"/>
                    <a:pt x="99891" y="781724"/>
                  </a:cubicBezTo>
                  <a:close/>
                </a:path>
              </a:pathLst>
            </a:custGeom>
            <a:solidFill>
              <a:schemeClr val="accent2">
                <a:lumMod val="20000"/>
                <a:lumOff val="80000"/>
              </a:schemeClr>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7" name="任意多边形: 形状 116">
              <a:extLst>
                <a:ext uri="{FF2B5EF4-FFF2-40B4-BE49-F238E27FC236}">
                  <a16:creationId xmlns:a16="http://schemas.microsoft.com/office/drawing/2014/main" id="{93747911-5450-F5ED-A323-B7E508EF0D6C}"/>
                </a:ext>
              </a:extLst>
            </p:cNvPr>
            <p:cNvSpPr>
              <a:spLocks/>
            </p:cNvSpPr>
            <p:nvPr/>
          </p:nvSpPr>
          <p:spPr bwMode="auto">
            <a:xfrm>
              <a:off x="-860279" y="2441126"/>
              <a:ext cx="625814" cy="625814"/>
            </a:xfrm>
            <a:custGeom>
              <a:avLst/>
              <a:gdLst>
                <a:gd name="T0" fmla="*/ 625815 w 625814"/>
                <a:gd name="T1" fmla="*/ 312907 h 625814"/>
                <a:gd name="T2" fmla="*/ 312907 w 625814"/>
                <a:gd name="T3" fmla="*/ 625815 h 625814"/>
                <a:gd name="T4" fmla="*/ 0 w 625814"/>
                <a:gd name="T5" fmla="*/ 312907 h 625814"/>
                <a:gd name="T6" fmla="*/ 312907 w 625814"/>
                <a:gd name="T7" fmla="*/ 0 h 625814"/>
                <a:gd name="T8" fmla="*/ 625815 w 625814"/>
                <a:gd name="T9" fmla="*/ 312640 h 625814"/>
                <a:gd name="T10" fmla="*/ 625815 w 625814"/>
                <a:gd name="T11" fmla="*/ 312907 h 625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814" h="625814">
                  <a:moveTo>
                    <a:pt x="625815" y="312907"/>
                  </a:moveTo>
                  <a:cubicBezTo>
                    <a:pt x="625815" y="485723"/>
                    <a:pt x="485721" y="625815"/>
                    <a:pt x="312907" y="625815"/>
                  </a:cubicBezTo>
                  <a:cubicBezTo>
                    <a:pt x="140094" y="625815"/>
                    <a:pt x="0" y="485723"/>
                    <a:pt x="0" y="312907"/>
                  </a:cubicBezTo>
                  <a:cubicBezTo>
                    <a:pt x="0" y="140094"/>
                    <a:pt x="140094" y="0"/>
                    <a:pt x="312907" y="0"/>
                  </a:cubicBezTo>
                  <a:cubicBezTo>
                    <a:pt x="485647" y="-74"/>
                    <a:pt x="625740" y="139898"/>
                    <a:pt x="625815" y="312640"/>
                  </a:cubicBezTo>
                  <a:cubicBezTo>
                    <a:pt x="625815" y="312729"/>
                    <a:pt x="625815" y="312818"/>
                    <a:pt x="625815" y="312907"/>
                  </a:cubicBezTo>
                  <a:close/>
                </a:path>
              </a:pathLst>
            </a:custGeom>
            <a:solidFill>
              <a:srgbClr val="FFFFFF"/>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8" name="任意多边形: 形状 117">
              <a:extLst>
                <a:ext uri="{FF2B5EF4-FFF2-40B4-BE49-F238E27FC236}">
                  <a16:creationId xmlns:a16="http://schemas.microsoft.com/office/drawing/2014/main" id="{57A621F8-B618-9DDD-03C3-5EE5552FC3AA}"/>
                </a:ext>
              </a:extLst>
            </p:cNvPr>
            <p:cNvSpPr>
              <a:spLocks/>
            </p:cNvSpPr>
            <p:nvPr/>
          </p:nvSpPr>
          <p:spPr bwMode="auto">
            <a:xfrm>
              <a:off x="-961222" y="3027963"/>
              <a:ext cx="185218" cy="174733"/>
            </a:xfrm>
            <a:custGeom>
              <a:avLst/>
              <a:gdLst>
                <a:gd name="T0" fmla="*/ 151481 w 185218"/>
                <a:gd name="T1" fmla="*/ 174734 h 174733"/>
                <a:gd name="T2" fmla="*/ 0 w 185218"/>
                <a:gd name="T3" fmla="*/ 40323 h 174733"/>
                <a:gd name="T4" fmla="*/ 52823 w 185218"/>
                <a:gd name="T5" fmla="*/ 0 h 174733"/>
                <a:gd name="T6" fmla="*/ 185218 w 185218"/>
                <a:gd name="T7" fmla="*/ 117206 h 174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218" h="174733">
                  <a:moveTo>
                    <a:pt x="151481" y="174734"/>
                  </a:moveTo>
                  <a:cubicBezTo>
                    <a:pt x="92657" y="140304"/>
                    <a:pt x="41184" y="94632"/>
                    <a:pt x="0" y="40323"/>
                  </a:cubicBezTo>
                  <a:lnTo>
                    <a:pt x="52823" y="0"/>
                  </a:lnTo>
                  <a:cubicBezTo>
                    <a:pt x="88824" y="47389"/>
                    <a:pt x="133813" y="87217"/>
                    <a:pt x="185218" y="117206"/>
                  </a:cubicBezTo>
                  <a:lnTo>
                    <a:pt x="151481" y="174734"/>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29" name="任意多边形: 形状 118">
              <a:extLst>
                <a:ext uri="{FF2B5EF4-FFF2-40B4-BE49-F238E27FC236}">
                  <a16:creationId xmlns:a16="http://schemas.microsoft.com/office/drawing/2014/main" id="{A8EE5194-7F20-5A50-B937-5D112C7577F2}"/>
                </a:ext>
              </a:extLst>
            </p:cNvPr>
            <p:cNvSpPr>
              <a:spLocks/>
            </p:cNvSpPr>
            <p:nvPr/>
          </p:nvSpPr>
          <p:spPr bwMode="auto">
            <a:xfrm>
              <a:off x="-1067427" y="2233737"/>
              <a:ext cx="1039787" cy="1039921"/>
            </a:xfrm>
            <a:custGeom>
              <a:avLst/>
              <a:gdLst>
                <a:gd name="T0" fmla="*/ 520056 w 1039787"/>
                <a:gd name="T1" fmla="*/ 1039921 h 1039921"/>
                <a:gd name="T2" fmla="*/ 393440 w 1039787"/>
                <a:gd name="T3" fmla="*/ 1024470 h 1039921"/>
                <a:gd name="T4" fmla="*/ 409569 w 1039787"/>
                <a:gd name="T5" fmla="*/ 959953 h 1039921"/>
                <a:gd name="T6" fmla="*/ 959043 w 1039787"/>
                <a:gd name="T7" fmla="*/ 630664 h 1039921"/>
                <a:gd name="T8" fmla="*/ 629751 w 1039787"/>
                <a:gd name="T9" fmla="*/ 81192 h 1039921"/>
                <a:gd name="T10" fmla="*/ 80280 w 1039787"/>
                <a:gd name="T11" fmla="*/ 410482 h 1039921"/>
                <a:gd name="T12" fmla="*/ 106474 w 1039787"/>
                <a:gd name="T13" fmla="*/ 706187 h 1039921"/>
                <a:gd name="T14" fmla="*/ 45856 w 1039787"/>
                <a:gd name="T15" fmla="*/ 733069 h 1039921"/>
                <a:gd name="T16" fmla="*/ 306718 w 1039787"/>
                <a:gd name="T17" fmla="*/ 45855 h 1039921"/>
                <a:gd name="T18" fmla="*/ 993932 w 1039787"/>
                <a:gd name="T19" fmla="*/ 306719 h 1039921"/>
                <a:gd name="T20" fmla="*/ 733070 w 1039787"/>
                <a:gd name="T21" fmla="*/ 993933 h 1039921"/>
                <a:gd name="T22" fmla="*/ 519922 w 1039787"/>
                <a:gd name="T23" fmla="*/ 1039660 h 10399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9787" h="1039921">
                  <a:moveTo>
                    <a:pt x="520056" y="1039921"/>
                  </a:moveTo>
                  <a:cubicBezTo>
                    <a:pt x="477376" y="1039995"/>
                    <a:pt x="434850" y="1034810"/>
                    <a:pt x="393440" y="1024470"/>
                  </a:cubicBezTo>
                  <a:lnTo>
                    <a:pt x="409569" y="959953"/>
                  </a:lnTo>
                  <a:cubicBezTo>
                    <a:pt x="652234" y="1020755"/>
                    <a:pt x="898241" y="873326"/>
                    <a:pt x="959043" y="630664"/>
                  </a:cubicBezTo>
                  <a:cubicBezTo>
                    <a:pt x="1019845" y="388000"/>
                    <a:pt x="872416" y="141992"/>
                    <a:pt x="629751" y="81192"/>
                  </a:cubicBezTo>
                  <a:cubicBezTo>
                    <a:pt x="387089" y="20390"/>
                    <a:pt x="141082" y="167818"/>
                    <a:pt x="80280" y="410482"/>
                  </a:cubicBezTo>
                  <a:cubicBezTo>
                    <a:pt x="55546" y="509194"/>
                    <a:pt x="64774" y="613359"/>
                    <a:pt x="106474" y="706187"/>
                  </a:cubicBezTo>
                  <a:lnTo>
                    <a:pt x="45856" y="733069"/>
                  </a:lnTo>
                  <a:cubicBezTo>
                    <a:pt x="-71878" y="471265"/>
                    <a:pt x="44915" y="163589"/>
                    <a:pt x="306718" y="45855"/>
                  </a:cubicBezTo>
                  <a:cubicBezTo>
                    <a:pt x="568524" y="-71878"/>
                    <a:pt x="876200" y="44915"/>
                    <a:pt x="993932" y="306719"/>
                  </a:cubicBezTo>
                  <a:cubicBezTo>
                    <a:pt x="1111666" y="568522"/>
                    <a:pt x="994873" y="876199"/>
                    <a:pt x="733070" y="993933"/>
                  </a:cubicBezTo>
                  <a:cubicBezTo>
                    <a:pt x="666051" y="1024070"/>
                    <a:pt x="593404" y="1039660"/>
                    <a:pt x="519922" y="1039660"/>
                  </a:cubicBezTo>
                  <a:lnTo>
                    <a:pt x="520056" y="1039921"/>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30" name="任意多边形: 形状 119">
              <a:extLst>
                <a:ext uri="{FF2B5EF4-FFF2-40B4-BE49-F238E27FC236}">
                  <a16:creationId xmlns:a16="http://schemas.microsoft.com/office/drawing/2014/main" id="{7E3ED418-543C-0244-9827-7E49E8B50667}"/>
                </a:ext>
              </a:extLst>
            </p:cNvPr>
            <p:cNvSpPr>
              <a:spLocks/>
            </p:cNvSpPr>
            <p:nvPr/>
          </p:nvSpPr>
          <p:spPr bwMode="auto">
            <a:xfrm>
              <a:off x="-759995" y="2542069"/>
              <a:ext cx="441166" cy="425547"/>
            </a:xfrm>
            <a:custGeom>
              <a:avLst/>
              <a:gdLst>
                <a:gd name="T0" fmla="*/ 111951 w 441166"/>
                <a:gd name="T1" fmla="*/ 425544 h 425547"/>
                <a:gd name="T2" fmla="*/ 71131 w 441166"/>
                <a:gd name="T3" fmla="*/ 385722 h 425547"/>
                <a:gd name="T4" fmla="*/ 71628 w 441166"/>
                <a:gd name="T5" fmla="*/ 378903 h 425547"/>
                <a:gd name="T6" fmla="*/ 88025 w 441166"/>
                <a:gd name="T7" fmla="*/ 275273 h 425547"/>
                <a:gd name="T8" fmla="*/ 12487 w 441166"/>
                <a:gd name="T9" fmla="*/ 202423 h 425547"/>
                <a:gd name="T10" fmla="*/ 11150 w 441166"/>
                <a:gd name="T11" fmla="*/ 145413 h 425547"/>
                <a:gd name="T12" fmla="*/ 33723 w 441166"/>
                <a:gd name="T13" fmla="*/ 133469 h 425547"/>
                <a:gd name="T14" fmla="*/ 137622 w 441166"/>
                <a:gd name="T15" fmla="*/ 117072 h 425547"/>
                <a:gd name="T16" fmla="*/ 182920 w 441166"/>
                <a:gd name="T17" fmla="*/ 22985 h 425547"/>
                <a:gd name="T18" fmla="*/ 218806 w 441166"/>
                <a:gd name="T19" fmla="*/ 0 h 425547"/>
                <a:gd name="T20" fmla="*/ 255232 w 441166"/>
                <a:gd name="T21" fmla="*/ 22043 h 425547"/>
                <a:gd name="T22" fmla="*/ 302814 w 441166"/>
                <a:gd name="T23" fmla="*/ 116131 h 425547"/>
                <a:gd name="T24" fmla="*/ 406847 w 441166"/>
                <a:gd name="T25" fmla="*/ 129572 h 425547"/>
                <a:gd name="T26" fmla="*/ 440711 w 441166"/>
                <a:gd name="T27" fmla="*/ 175454 h 425547"/>
                <a:gd name="T28" fmla="*/ 430235 w 441166"/>
                <a:gd name="T29" fmla="*/ 197047 h 425547"/>
                <a:gd name="T30" fmla="*/ 355905 w 441166"/>
                <a:gd name="T31" fmla="*/ 271509 h 425547"/>
                <a:gd name="T32" fmla="*/ 374992 w 441166"/>
                <a:gd name="T33" fmla="*/ 374736 h 425547"/>
                <a:gd name="T34" fmla="*/ 342592 w 441166"/>
                <a:gd name="T35" fmla="*/ 421664 h 425547"/>
                <a:gd name="T36" fmla="*/ 317194 w 441166"/>
                <a:gd name="T37" fmla="*/ 418017 h 425547"/>
                <a:gd name="T38" fmla="*/ 223107 w 441166"/>
                <a:gd name="T39" fmla="*/ 370435 h 425547"/>
                <a:gd name="T40" fmla="*/ 130903 w 441166"/>
                <a:gd name="T41" fmla="*/ 420436 h 425547"/>
                <a:gd name="T42" fmla="*/ 111951 w 441166"/>
                <a:gd name="T43" fmla="*/ 425544 h 425547"/>
                <a:gd name="T44" fmla="*/ 96761 w 441166"/>
                <a:gd name="T45" fmla="*/ 190863 h 425547"/>
                <a:gd name="T46" fmla="*/ 144477 w 441166"/>
                <a:gd name="T47" fmla="*/ 236025 h 425547"/>
                <a:gd name="T48" fmla="*/ 156440 w 441166"/>
                <a:gd name="T49" fmla="*/ 271643 h 425547"/>
                <a:gd name="T50" fmla="*/ 146224 w 441166"/>
                <a:gd name="T51" fmla="*/ 336430 h 425547"/>
                <a:gd name="T52" fmla="*/ 203888 w 441166"/>
                <a:gd name="T53" fmla="*/ 304575 h 425547"/>
                <a:gd name="T54" fmla="*/ 241387 w 441166"/>
                <a:gd name="T55" fmla="*/ 304575 h 425547"/>
                <a:gd name="T56" fmla="*/ 299990 w 441166"/>
                <a:gd name="T57" fmla="*/ 334547 h 425547"/>
                <a:gd name="T58" fmla="*/ 287624 w 441166"/>
                <a:gd name="T59" fmla="*/ 269896 h 425547"/>
                <a:gd name="T60" fmla="*/ 298781 w 441166"/>
                <a:gd name="T61" fmla="*/ 234144 h 425547"/>
                <a:gd name="T62" fmla="*/ 345152 w 441166"/>
                <a:gd name="T63" fmla="*/ 187637 h 425547"/>
                <a:gd name="T64" fmla="*/ 280097 w 441166"/>
                <a:gd name="T65" fmla="*/ 179035 h 425547"/>
                <a:gd name="T66" fmla="*/ 249452 w 441166"/>
                <a:gd name="T67" fmla="*/ 157395 h 425547"/>
                <a:gd name="T68" fmla="*/ 220419 w 441166"/>
                <a:gd name="T69" fmla="*/ 98792 h 425547"/>
                <a:gd name="T70" fmla="*/ 191656 w 441166"/>
                <a:gd name="T71" fmla="*/ 158067 h 425547"/>
                <a:gd name="T72" fmla="*/ 162086 w 441166"/>
                <a:gd name="T73" fmla="*/ 180514 h 4255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1166" h="425547">
                  <a:moveTo>
                    <a:pt x="111951" y="425544"/>
                  </a:moveTo>
                  <a:cubicBezTo>
                    <a:pt x="89683" y="425820"/>
                    <a:pt x="71407" y="407990"/>
                    <a:pt x="71131" y="385722"/>
                  </a:cubicBezTo>
                  <a:cubicBezTo>
                    <a:pt x="71103" y="383439"/>
                    <a:pt x="71269" y="381158"/>
                    <a:pt x="71628" y="378903"/>
                  </a:cubicBezTo>
                  <a:lnTo>
                    <a:pt x="88025" y="275273"/>
                  </a:lnTo>
                  <a:lnTo>
                    <a:pt x="12487" y="202423"/>
                  </a:lnTo>
                  <a:cubicBezTo>
                    <a:pt x="-3625" y="187049"/>
                    <a:pt x="-4224" y="161525"/>
                    <a:pt x="11150" y="145413"/>
                  </a:cubicBezTo>
                  <a:cubicBezTo>
                    <a:pt x="17181" y="139091"/>
                    <a:pt x="25104" y="134900"/>
                    <a:pt x="33723" y="133469"/>
                  </a:cubicBezTo>
                  <a:lnTo>
                    <a:pt x="137622" y="117072"/>
                  </a:lnTo>
                  <a:lnTo>
                    <a:pt x="182920" y="22985"/>
                  </a:lnTo>
                  <a:cubicBezTo>
                    <a:pt x="189526" y="9110"/>
                    <a:pt x="203441" y="197"/>
                    <a:pt x="218806" y="0"/>
                  </a:cubicBezTo>
                  <a:cubicBezTo>
                    <a:pt x="234070" y="121"/>
                    <a:pt x="248043" y="8578"/>
                    <a:pt x="255232" y="22043"/>
                  </a:cubicBezTo>
                  <a:lnTo>
                    <a:pt x="302814" y="116131"/>
                  </a:lnTo>
                  <a:lnTo>
                    <a:pt x="406847" y="129572"/>
                  </a:lnTo>
                  <a:cubicBezTo>
                    <a:pt x="428868" y="132890"/>
                    <a:pt x="444029" y="153432"/>
                    <a:pt x="440711" y="175454"/>
                  </a:cubicBezTo>
                  <a:cubicBezTo>
                    <a:pt x="439492" y="183548"/>
                    <a:pt x="435836" y="191079"/>
                    <a:pt x="430235" y="197047"/>
                  </a:cubicBezTo>
                  <a:lnTo>
                    <a:pt x="355905" y="271509"/>
                  </a:lnTo>
                  <a:lnTo>
                    <a:pt x="374992" y="374736"/>
                  </a:lnTo>
                  <a:cubicBezTo>
                    <a:pt x="379003" y="396642"/>
                    <a:pt x="364498" y="417653"/>
                    <a:pt x="342592" y="421664"/>
                  </a:cubicBezTo>
                  <a:cubicBezTo>
                    <a:pt x="333956" y="423247"/>
                    <a:pt x="325038" y="421965"/>
                    <a:pt x="317194" y="418017"/>
                  </a:cubicBezTo>
                  <a:lnTo>
                    <a:pt x="223107" y="370435"/>
                  </a:lnTo>
                  <a:lnTo>
                    <a:pt x="130903" y="420436"/>
                  </a:lnTo>
                  <a:cubicBezTo>
                    <a:pt x="125102" y="423673"/>
                    <a:pt x="118593" y="425429"/>
                    <a:pt x="111951" y="425544"/>
                  </a:cubicBezTo>
                  <a:close/>
                  <a:moveTo>
                    <a:pt x="96761" y="190863"/>
                  </a:moveTo>
                  <a:lnTo>
                    <a:pt x="144477" y="236025"/>
                  </a:lnTo>
                  <a:cubicBezTo>
                    <a:pt x="154092" y="245202"/>
                    <a:pt x="158566" y="258526"/>
                    <a:pt x="156440" y="271643"/>
                  </a:cubicBezTo>
                  <a:lnTo>
                    <a:pt x="146224" y="336430"/>
                  </a:lnTo>
                  <a:lnTo>
                    <a:pt x="203888" y="304575"/>
                  </a:lnTo>
                  <a:cubicBezTo>
                    <a:pt x="215627" y="298408"/>
                    <a:pt x="229648" y="298408"/>
                    <a:pt x="241387" y="304575"/>
                  </a:cubicBezTo>
                  <a:lnTo>
                    <a:pt x="299990" y="334547"/>
                  </a:lnTo>
                  <a:lnTo>
                    <a:pt x="287624" y="269896"/>
                  </a:lnTo>
                  <a:cubicBezTo>
                    <a:pt x="285247" y="256870"/>
                    <a:pt x="289417" y="243505"/>
                    <a:pt x="298781" y="234144"/>
                  </a:cubicBezTo>
                  <a:lnTo>
                    <a:pt x="345152" y="187637"/>
                  </a:lnTo>
                  <a:lnTo>
                    <a:pt x="280097" y="179035"/>
                  </a:lnTo>
                  <a:cubicBezTo>
                    <a:pt x="266944" y="177303"/>
                    <a:pt x="255485" y="169210"/>
                    <a:pt x="249452" y="157395"/>
                  </a:cubicBezTo>
                  <a:lnTo>
                    <a:pt x="220419" y="98792"/>
                  </a:lnTo>
                  <a:lnTo>
                    <a:pt x="191656" y="158067"/>
                  </a:lnTo>
                  <a:cubicBezTo>
                    <a:pt x="186034" y="169912"/>
                    <a:pt x="175006" y="178283"/>
                    <a:pt x="162086" y="180514"/>
                  </a:cubicBezTo>
                  <a:lnTo>
                    <a:pt x="96761" y="190863"/>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31" name="任意多边形: 形状 120">
              <a:extLst>
                <a:ext uri="{FF2B5EF4-FFF2-40B4-BE49-F238E27FC236}">
                  <a16:creationId xmlns:a16="http://schemas.microsoft.com/office/drawing/2014/main" id="{B49813E7-C4AC-21DC-42CF-9F1BEBA1146F}"/>
                </a:ext>
              </a:extLst>
            </p:cNvPr>
            <p:cNvSpPr>
              <a:spLocks/>
            </p:cNvSpPr>
            <p:nvPr/>
          </p:nvSpPr>
          <p:spPr bwMode="auto">
            <a:xfrm>
              <a:off x="258015" y="2304027"/>
              <a:ext cx="70968" cy="70968"/>
            </a:xfrm>
            <a:custGeom>
              <a:avLst/>
              <a:gdLst>
                <a:gd name="T0" fmla="*/ 70969 w 70968"/>
                <a:gd name="T1" fmla="*/ 35484 h 70968"/>
                <a:gd name="T2" fmla="*/ 35484 w 70968"/>
                <a:gd name="T3" fmla="*/ 70969 h 70968"/>
                <a:gd name="T4" fmla="*/ 0 w 70968"/>
                <a:gd name="T5" fmla="*/ 35482 h 70968"/>
                <a:gd name="T6" fmla="*/ 35486 w 70968"/>
                <a:gd name="T7" fmla="*/ 0 h 70968"/>
                <a:gd name="T8" fmla="*/ 35754 w 70968"/>
                <a:gd name="T9" fmla="*/ 0 h 70968"/>
                <a:gd name="T10" fmla="*/ 70969 w 70968"/>
                <a:gd name="T11" fmla="*/ 35484 h 709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968" h="70968">
                  <a:moveTo>
                    <a:pt x="70969" y="35484"/>
                  </a:moveTo>
                  <a:cubicBezTo>
                    <a:pt x="70969" y="55081"/>
                    <a:pt x="55081" y="70969"/>
                    <a:pt x="35484" y="70969"/>
                  </a:cubicBezTo>
                  <a:cubicBezTo>
                    <a:pt x="15886" y="70967"/>
                    <a:pt x="0" y="55079"/>
                    <a:pt x="0" y="35482"/>
                  </a:cubicBezTo>
                  <a:cubicBezTo>
                    <a:pt x="0" y="15886"/>
                    <a:pt x="15887" y="-2"/>
                    <a:pt x="35486" y="0"/>
                  </a:cubicBezTo>
                  <a:cubicBezTo>
                    <a:pt x="35576" y="0"/>
                    <a:pt x="35665" y="0"/>
                    <a:pt x="35754" y="0"/>
                  </a:cubicBezTo>
                  <a:cubicBezTo>
                    <a:pt x="55247" y="147"/>
                    <a:pt x="70971" y="15992"/>
                    <a:pt x="70969"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32" name="任意多边形: 形状 121">
              <a:extLst>
                <a:ext uri="{FF2B5EF4-FFF2-40B4-BE49-F238E27FC236}">
                  <a16:creationId xmlns:a16="http://schemas.microsoft.com/office/drawing/2014/main" id="{6372DE84-0E0A-DB53-D5A1-DA47E1020DD3}"/>
                </a:ext>
              </a:extLst>
            </p:cNvPr>
            <p:cNvSpPr>
              <a:spLocks/>
            </p:cNvSpPr>
            <p:nvPr/>
          </p:nvSpPr>
          <p:spPr bwMode="auto">
            <a:xfrm>
              <a:off x="-543743" y="1792059"/>
              <a:ext cx="70968" cy="70968"/>
            </a:xfrm>
            <a:custGeom>
              <a:avLst/>
              <a:gdLst>
                <a:gd name="T0" fmla="*/ 0 w 70968"/>
                <a:gd name="T1" fmla="*/ 35484 h 70968"/>
                <a:gd name="T2" fmla="*/ 35484 w 70968"/>
                <a:gd name="T3" fmla="*/ 70969 h 70968"/>
                <a:gd name="T4" fmla="*/ 70969 w 70968"/>
                <a:gd name="T5" fmla="*/ 35484 h 70968"/>
                <a:gd name="T6" fmla="*/ 35484 w 70968"/>
                <a:gd name="T7" fmla="*/ 0 h 70968"/>
                <a:gd name="T8" fmla="*/ 0 w 70968"/>
                <a:gd name="T9" fmla="*/ 35484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33" name="任意多边形: 形状 122">
              <a:extLst>
                <a:ext uri="{FF2B5EF4-FFF2-40B4-BE49-F238E27FC236}">
                  <a16:creationId xmlns:a16="http://schemas.microsoft.com/office/drawing/2014/main" id="{43553F1D-613C-4F8A-39C0-32AC12EB1682}"/>
                </a:ext>
              </a:extLst>
            </p:cNvPr>
            <p:cNvSpPr>
              <a:spLocks/>
            </p:cNvSpPr>
            <p:nvPr/>
          </p:nvSpPr>
          <p:spPr bwMode="auto">
            <a:xfrm>
              <a:off x="-1525514" y="2051308"/>
              <a:ext cx="123192" cy="123192"/>
            </a:xfrm>
            <a:custGeom>
              <a:avLst/>
              <a:gdLst>
                <a:gd name="T0" fmla="*/ 0 w 70968"/>
                <a:gd name="T1" fmla="*/ 559283 h 70968"/>
                <a:gd name="T2" fmla="*/ 559283 w 70968"/>
                <a:gd name="T3" fmla="*/ 1118584 h 70968"/>
                <a:gd name="T4" fmla="*/ 1118584 w 70968"/>
                <a:gd name="T5" fmla="*/ 559283 h 70968"/>
                <a:gd name="T6" fmla="*/ 559283 w 70968"/>
                <a:gd name="T7" fmla="*/ 0 h 70968"/>
                <a:gd name="T8" fmla="*/ 0 w 70968"/>
                <a:gd name="T9" fmla="*/ 559283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grpSp>
      <p:grpSp>
        <p:nvGrpSpPr>
          <p:cNvPr id="37" name="组合 108">
            <a:extLst>
              <a:ext uri="{FF2B5EF4-FFF2-40B4-BE49-F238E27FC236}">
                <a16:creationId xmlns:a16="http://schemas.microsoft.com/office/drawing/2014/main" id="{9B127AF6-FB53-4460-F6C5-5CB339DCA9B8}"/>
              </a:ext>
            </a:extLst>
          </p:cNvPr>
          <p:cNvGrpSpPr>
            <a:grpSpLocks/>
          </p:cNvGrpSpPr>
          <p:nvPr/>
        </p:nvGrpSpPr>
        <p:grpSpPr bwMode="auto">
          <a:xfrm>
            <a:off x="859064" y="5067294"/>
            <a:ext cx="403344" cy="329398"/>
            <a:chOff x="-1525514" y="1735471"/>
            <a:chExt cx="1885221" cy="1538187"/>
          </a:xfrm>
        </p:grpSpPr>
        <p:sp>
          <p:nvSpPr>
            <p:cNvPr id="38" name="任意多边形: 形状 109">
              <a:extLst>
                <a:ext uri="{FF2B5EF4-FFF2-40B4-BE49-F238E27FC236}">
                  <a16:creationId xmlns:a16="http://schemas.microsoft.com/office/drawing/2014/main" id="{94E654E2-739A-D7C0-B921-4BD19141335E}"/>
                </a:ext>
              </a:extLst>
            </p:cNvPr>
            <p:cNvSpPr>
              <a:spLocks/>
            </p:cNvSpPr>
            <p:nvPr/>
          </p:nvSpPr>
          <p:spPr bwMode="auto">
            <a:xfrm>
              <a:off x="-1465490" y="1735471"/>
              <a:ext cx="1167181" cy="1018562"/>
            </a:xfrm>
            <a:custGeom>
              <a:avLst/>
              <a:gdLst>
                <a:gd name="T0" fmla="*/ 0 w 1167181"/>
                <a:gd name="T1" fmla="*/ 0 h 1018562"/>
                <a:gd name="T2" fmla="*/ 498123 w 1167181"/>
                <a:gd name="T3" fmla="*/ 0 h 1018562"/>
                <a:gd name="T4" fmla="*/ 1167181 w 1167181"/>
                <a:gd name="T5" fmla="*/ 1018562 h 1018562"/>
                <a:gd name="T6" fmla="*/ 669191 w 1167181"/>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1" h="1018562">
                  <a:moveTo>
                    <a:pt x="0" y="0"/>
                  </a:moveTo>
                  <a:lnTo>
                    <a:pt x="498123" y="0"/>
                  </a:lnTo>
                  <a:lnTo>
                    <a:pt x="1167181" y="1018562"/>
                  </a:lnTo>
                  <a:lnTo>
                    <a:pt x="669191" y="1018562"/>
                  </a:lnTo>
                  <a:lnTo>
                    <a:pt x="0"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39" name="任意多边形: 形状 110">
              <a:extLst>
                <a:ext uri="{FF2B5EF4-FFF2-40B4-BE49-F238E27FC236}">
                  <a16:creationId xmlns:a16="http://schemas.microsoft.com/office/drawing/2014/main" id="{3BE3993D-87B6-7469-E228-49708B99F4DB}"/>
                </a:ext>
              </a:extLst>
            </p:cNvPr>
            <p:cNvSpPr>
              <a:spLocks/>
            </p:cNvSpPr>
            <p:nvPr/>
          </p:nvSpPr>
          <p:spPr bwMode="auto">
            <a:xfrm>
              <a:off x="-844821" y="1735471"/>
              <a:ext cx="1167180" cy="1018562"/>
            </a:xfrm>
            <a:custGeom>
              <a:avLst/>
              <a:gdLst>
                <a:gd name="T0" fmla="*/ 669058 w 1167180"/>
                <a:gd name="T1" fmla="*/ 0 h 1018562"/>
                <a:gd name="T2" fmla="*/ 1167180 w 1167180"/>
                <a:gd name="T3" fmla="*/ 0 h 1018562"/>
                <a:gd name="T4" fmla="*/ 497990 w 1167180"/>
                <a:gd name="T5" fmla="*/ 1018562 h 1018562"/>
                <a:gd name="T6" fmla="*/ 0 w 1167180"/>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0" h="1018562">
                  <a:moveTo>
                    <a:pt x="669058" y="0"/>
                  </a:moveTo>
                  <a:lnTo>
                    <a:pt x="1167180" y="0"/>
                  </a:lnTo>
                  <a:lnTo>
                    <a:pt x="497990" y="1018562"/>
                  </a:lnTo>
                  <a:lnTo>
                    <a:pt x="0" y="1018562"/>
                  </a:lnTo>
                  <a:lnTo>
                    <a:pt x="669058"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0" name="任意多边形: 形状 111">
              <a:extLst>
                <a:ext uri="{FF2B5EF4-FFF2-40B4-BE49-F238E27FC236}">
                  <a16:creationId xmlns:a16="http://schemas.microsoft.com/office/drawing/2014/main" id="{0421CC08-2E57-88FA-060E-47289263E62D}"/>
                </a:ext>
              </a:extLst>
            </p:cNvPr>
            <p:cNvSpPr>
              <a:spLocks/>
            </p:cNvSpPr>
            <p:nvPr/>
          </p:nvSpPr>
          <p:spPr bwMode="auto">
            <a:xfrm>
              <a:off x="-1502722" y="1735472"/>
              <a:ext cx="499484" cy="679647"/>
            </a:xfrm>
            <a:custGeom>
              <a:avLst/>
              <a:gdLst>
                <a:gd name="T0" fmla="*/ 5974 w 499484"/>
                <a:gd name="T1" fmla="*/ 0 h 679647"/>
                <a:gd name="T2" fmla="*/ 77025 w 499484"/>
                <a:gd name="T3" fmla="*/ 0 h 679647"/>
                <a:gd name="T4" fmla="*/ 499484 w 499484"/>
                <a:gd name="T5" fmla="*/ 643127 h 679647"/>
                <a:gd name="T6" fmla="*/ 443878 w 499484"/>
                <a:gd name="T7" fmla="*/ 679647 h 679647"/>
                <a:gd name="T8" fmla="*/ 0 w 499484"/>
                <a:gd name="T9" fmla="*/ 3925 h 679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484" h="679647">
                  <a:moveTo>
                    <a:pt x="5974" y="0"/>
                  </a:moveTo>
                  <a:lnTo>
                    <a:pt x="77025" y="0"/>
                  </a:lnTo>
                  <a:lnTo>
                    <a:pt x="499484" y="643127"/>
                  </a:lnTo>
                  <a:lnTo>
                    <a:pt x="443878" y="679647"/>
                  </a:lnTo>
                  <a:lnTo>
                    <a:pt x="0" y="3925"/>
                  </a:lnTo>
                  <a:lnTo>
                    <a:pt x="5974"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1" name="任意多边形: 形状 112">
              <a:extLst>
                <a:ext uri="{FF2B5EF4-FFF2-40B4-BE49-F238E27FC236}">
                  <a16:creationId xmlns:a16="http://schemas.microsoft.com/office/drawing/2014/main" id="{12D52351-A0DA-8333-CB75-3B92E21BA735}"/>
                </a:ext>
              </a:extLst>
            </p:cNvPr>
            <p:cNvSpPr>
              <a:spLocks/>
            </p:cNvSpPr>
            <p:nvPr/>
          </p:nvSpPr>
          <p:spPr bwMode="auto">
            <a:xfrm>
              <a:off x="-1004529" y="1735471"/>
              <a:ext cx="367237" cy="478487"/>
            </a:xfrm>
            <a:custGeom>
              <a:avLst/>
              <a:gdLst>
                <a:gd name="T0" fmla="*/ 6202 w 367237"/>
                <a:gd name="T1" fmla="*/ 0 h 478487"/>
                <a:gd name="T2" fmla="*/ 76940 w 367237"/>
                <a:gd name="T3" fmla="*/ 0 h 478487"/>
                <a:gd name="T4" fmla="*/ 367237 w 367237"/>
                <a:gd name="T5" fmla="*/ 441956 h 478487"/>
                <a:gd name="T6" fmla="*/ 311631 w 367237"/>
                <a:gd name="T7" fmla="*/ 478487 h 478487"/>
                <a:gd name="T8" fmla="*/ 0 w 367237"/>
                <a:gd name="T9" fmla="*/ 4074 h 478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237" h="478487">
                  <a:moveTo>
                    <a:pt x="6202" y="0"/>
                  </a:moveTo>
                  <a:lnTo>
                    <a:pt x="76940" y="0"/>
                  </a:lnTo>
                  <a:lnTo>
                    <a:pt x="367237" y="441956"/>
                  </a:lnTo>
                  <a:lnTo>
                    <a:pt x="311631" y="478487"/>
                  </a:lnTo>
                  <a:lnTo>
                    <a:pt x="0" y="4074"/>
                  </a:lnTo>
                  <a:lnTo>
                    <a:pt x="620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2" name="任意多边形: 形状 113">
              <a:extLst>
                <a:ext uri="{FF2B5EF4-FFF2-40B4-BE49-F238E27FC236}">
                  <a16:creationId xmlns:a16="http://schemas.microsoft.com/office/drawing/2014/main" id="{046DFD6A-BC13-CED8-443F-437802D1D67F}"/>
                </a:ext>
              </a:extLst>
            </p:cNvPr>
            <p:cNvSpPr>
              <a:spLocks/>
            </p:cNvSpPr>
            <p:nvPr/>
          </p:nvSpPr>
          <p:spPr bwMode="auto">
            <a:xfrm>
              <a:off x="-117110" y="1735471"/>
              <a:ext cx="476817" cy="644875"/>
            </a:xfrm>
            <a:custGeom>
              <a:avLst/>
              <a:gdLst>
                <a:gd name="T0" fmla="*/ 399906 w 476817"/>
                <a:gd name="T1" fmla="*/ 0 h 644875"/>
                <a:gd name="T2" fmla="*/ 470543 w 476817"/>
                <a:gd name="T3" fmla="*/ 0 h 644875"/>
                <a:gd name="T4" fmla="*/ 476817 w 476817"/>
                <a:gd name="T5" fmla="*/ 4126 h 644875"/>
                <a:gd name="T6" fmla="*/ 55604 w 476817"/>
                <a:gd name="T7" fmla="*/ 644875 h 644875"/>
                <a:gd name="T8" fmla="*/ 0 w 476817"/>
                <a:gd name="T9" fmla="*/ 608329 h 6448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817" h="644875">
                  <a:moveTo>
                    <a:pt x="399906" y="0"/>
                  </a:moveTo>
                  <a:lnTo>
                    <a:pt x="470543" y="0"/>
                  </a:lnTo>
                  <a:lnTo>
                    <a:pt x="476817" y="4126"/>
                  </a:lnTo>
                  <a:lnTo>
                    <a:pt x="55604" y="644875"/>
                  </a:lnTo>
                  <a:lnTo>
                    <a:pt x="0" y="608329"/>
                  </a:lnTo>
                  <a:lnTo>
                    <a:pt x="399906"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3" name="任意多边形: 形状 114">
              <a:extLst>
                <a:ext uri="{FF2B5EF4-FFF2-40B4-BE49-F238E27FC236}">
                  <a16:creationId xmlns:a16="http://schemas.microsoft.com/office/drawing/2014/main" id="{7AB723C3-8B76-AAD3-3B63-063BB9484AB5}"/>
                </a:ext>
              </a:extLst>
            </p:cNvPr>
            <p:cNvSpPr>
              <a:spLocks/>
            </p:cNvSpPr>
            <p:nvPr/>
          </p:nvSpPr>
          <p:spPr bwMode="auto">
            <a:xfrm>
              <a:off x="-497185" y="1735472"/>
              <a:ext cx="358836" cy="465141"/>
            </a:xfrm>
            <a:custGeom>
              <a:avLst/>
              <a:gdLst>
                <a:gd name="T0" fmla="*/ 281852 w 358836"/>
                <a:gd name="T1" fmla="*/ 0 h 465141"/>
                <a:gd name="T2" fmla="*/ 352703 w 358836"/>
                <a:gd name="T3" fmla="*/ 0 h 465141"/>
                <a:gd name="T4" fmla="*/ 358836 w 358836"/>
                <a:gd name="T5" fmla="*/ 4033 h 465141"/>
                <a:gd name="T6" fmla="*/ 55606 w 358836"/>
                <a:gd name="T7" fmla="*/ 465141 h 465141"/>
                <a:gd name="T8" fmla="*/ 0 w 358836"/>
                <a:gd name="T9" fmla="*/ 428582 h 465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8836" h="465141">
                  <a:moveTo>
                    <a:pt x="281852" y="0"/>
                  </a:moveTo>
                  <a:lnTo>
                    <a:pt x="352703" y="0"/>
                  </a:lnTo>
                  <a:lnTo>
                    <a:pt x="358836" y="4033"/>
                  </a:lnTo>
                  <a:lnTo>
                    <a:pt x="55606" y="465141"/>
                  </a:lnTo>
                  <a:lnTo>
                    <a:pt x="0" y="428582"/>
                  </a:lnTo>
                  <a:lnTo>
                    <a:pt x="28185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4" name="任意多边形: 形状 115">
              <a:extLst>
                <a:ext uri="{FF2B5EF4-FFF2-40B4-BE49-F238E27FC236}">
                  <a16:creationId xmlns:a16="http://schemas.microsoft.com/office/drawing/2014/main" id="{A50E1D8C-257B-AA9E-997A-18F38B2B3424}"/>
                </a:ext>
              </a:extLst>
            </p:cNvPr>
            <p:cNvSpPr>
              <a:spLocks/>
            </p:cNvSpPr>
            <p:nvPr/>
          </p:nvSpPr>
          <p:spPr bwMode="auto">
            <a:xfrm>
              <a:off x="-1033750" y="2267486"/>
              <a:ext cx="972947" cy="972955"/>
            </a:xfrm>
            <a:custGeom>
              <a:avLst/>
              <a:gdLst>
                <a:gd name="T0" fmla="*/ 99891 w 972947"/>
                <a:gd name="T1" fmla="*/ 781724 h 972955"/>
                <a:gd name="T2" fmla="*/ 781713 w 972947"/>
                <a:gd name="T3" fmla="*/ 873102 h 972955"/>
                <a:gd name="T4" fmla="*/ 873090 w 972947"/>
                <a:gd name="T5" fmla="*/ 191280 h 972955"/>
                <a:gd name="T6" fmla="*/ 873057 w 972947"/>
                <a:gd name="T7" fmla="*/ 191235 h 972955"/>
                <a:gd name="T8" fmla="*/ 191234 w 972947"/>
                <a:gd name="T9" fmla="*/ 99857 h 972955"/>
                <a:gd name="T10" fmla="*/ 99857 w 972947"/>
                <a:gd name="T11" fmla="*/ 781679 h 972955"/>
                <a:gd name="T12" fmla="*/ 99891 w 972947"/>
                <a:gd name="T13" fmla="*/ 781724 h 9729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2947" h="972955">
                  <a:moveTo>
                    <a:pt x="99891" y="781724"/>
                  </a:moveTo>
                  <a:cubicBezTo>
                    <a:pt x="262938" y="995236"/>
                    <a:pt x="568199" y="1036142"/>
                    <a:pt x="781713" y="873102"/>
                  </a:cubicBezTo>
                  <a:cubicBezTo>
                    <a:pt x="995226" y="710056"/>
                    <a:pt x="1036137" y="404792"/>
                    <a:pt x="873090" y="191280"/>
                  </a:cubicBezTo>
                  <a:cubicBezTo>
                    <a:pt x="873079" y="191265"/>
                    <a:pt x="873068" y="191250"/>
                    <a:pt x="873057" y="191235"/>
                  </a:cubicBezTo>
                  <a:cubicBezTo>
                    <a:pt x="710010" y="-22277"/>
                    <a:pt x="404748" y="-63190"/>
                    <a:pt x="191234" y="99857"/>
                  </a:cubicBezTo>
                  <a:cubicBezTo>
                    <a:pt x="-22279" y="262903"/>
                    <a:pt x="-63190" y="568167"/>
                    <a:pt x="99857" y="781679"/>
                  </a:cubicBezTo>
                  <a:cubicBezTo>
                    <a:pt x="99868" y="781694"/>
                    <a:pt x="99880" y="781709"/>
                    <a:pt x="99891" y="781724"/>
                  </a:cubicBezTo>
                  <a:close/>
                </a:path>
              </a:pathLst>
            </a:custGeom>
            <a:solidFill>
              <a:schemeClr val="accent2">
                <a:lumMod val="20000"/>
                <a:lumOff val="80000"/>
              </a:schemeClr>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5" name="任意多边形: 形状 116">
              <a:extLst>
                <a:ext uri="{FF2B5EF4-FFF2-40B4-BE49-F238E27FC236}">
                  <a16:creationId xmlns:a16="http://schemas.microsoft.com/office/drawing/2014/main" id="{310EE46B-FDA3-D44F-D3F9-760BE437C159}"/>
                </a:ext>
              </a:extLst>
            </p:cNvPr>
            <p:cNvSpPr>
              <a:spLocks/>
            </p:cNvSpPr>
            <p:nvPr/>
          </p:nvSpPr>
          <p:spPr bwMode="auto">
            <a:xfrm>
              <a:off x="-860279" y="2441126"/>
              <a:ext cx="625814" cy="625814"/>
            </a:xfrm>
            <a:custGeom>
              <a:avLst/>
              <a:gdLst>
                <a:gd name="T0" fmla="*/ 625815 w 625814"/>
                <a:gd name="T1" fmla="*/ 312907 h 625814"/>
                <a:gd name="T2" fmla="*/ 312907 w 625814"/>
                <a:gd name="T3" fmla="*/ 625815 h 625814"/>
                <a:gd name="T4" fmla="*/ 0 w 625814"/>
                <a:gd name="T5" fmla="*/ 312907 h 625814"/>
                <a:gd name="T6" fmla="*/ 312907 w 625814"/>
                <a:gd name="T7" fmla="*/ 0 h 625814"/>
                <a:gd name="T8" fmla="*/ 625815 w 625814"/>
                <a:gd name="T9" fmla="*/ 312640 h 625814"/>
                <a:gd name="T10" fmla="*/ 625815 w 625814"/>
                <a:gd name="T11" fmla="*/ 312907 h 625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814" h="625814">
                  <a:moveTo>
                    <a:pt x="625815" y="312907"/>
                  </a:moveTo>
                  <a:cubicBezTo>
                    <a:pt x="625815" y="485723"/>
                    <a:pt x="485721" y="625815"/>
                    <a:pt x="312907" y="625815"/>
                  </a:cubicBezTo>
                  <a:cubicBezTo>
                    <a:pt x="140094" y="625815"/>
                    <a:pt x="0" y="485723"/>
                    <a:pt x="0" y="312907"/>
                  </a:cubicBezTo>
                  <a:cubicBezTo>
                    <a:pt x="0" y="140094"/>
                    <a:pt x="140094" y="0"/>
                    <a:pt x="312907" y="0"/>
                  </a:cubicBezTo>
                  <a:cubicBezTo>
                    <a:pt x="485647" y="-74"/>
                    <a:pt x="625740" y="139898"/>
                    <a:pt x="625815" y="312640"/>
                  </a:cubicBezTo>
                  <a:cubicBezTo>
                    <a:pt x="625815" y="312729"/>
                    <a:pt x="625815" y="312818"/>
                    <a:pt x="625815" y="312907"/>
                  </a:cubicBezTo>
                  <a:close/>
                </a:path>
              </a:pathLst>
            </a:custGeom>
            <a:solidFill>
              <a:srgbClr val="FFFFFF"/>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6" name="任意多边形: 形状 117">
              <a:extLst>
                <a:ext uri="{FF2B5EF4-FFF2-40B4-BE49-F238E27FC236}">
                  <a16:creationId xmlns:a16="http://schemas.microsoft.com/office/drawing/2014/main" id="{B44120FA-EE41-0B29-9C12-F9E877AC3902}"/>
                </a:ext>
              </a:extLst>
            </p:cNvPr>
            <p:cNvSpPr>
              <a:spLocks/>
            </p:cNvSpPr>
            <p:nvPr/>
          </p:nvSpPr>
          <p:spPr bwMode="auto">
            <a:xfrm>
              <a:off x="-961222" y="3027963"/>
              <a:ext cx="185218" cy="174733"/>
            </a:xfrm>
            <a:custGeom>
              <a:avLst/>
              <a:gdLst>
                <a:gd name="T0" fmla="*/ 151481 w 185218"/>
                <a:gd name="T1" fmla="*/ 174734 h 174733"/>
                <a:gd name="T2" fmla="*/ 0 w 185218"/>
                <a:gd name="T3" fmla="*/ 40323 h 174733"/>
                <a:gd name="T4" fmla="*/ 52823 w 185218"/>
                <a:gd name="T5" fmla="*/ 0 h 174733"/>
                <a:gd name="T6" fmla="*/ 185218 w 185218"/>
                <a:gd name="T7" fmla="*/ 117206 h 174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218" h="174733">
                  <a:moveTo>
                    <a:pt x="151481" y="174734"/>
                  </a:moveTo>
                  <a:cubicBezTo>
                    <a:pt x="92657" y="140304"/>
                    <a:pt x="41184" y="94632"/>
                    <a:pt x="0" y="40323"/>
                  </a:cubicBezTo>
                  <a:lnTo>
                    <a:pt x="52823" y="0"/>
                  </a:lnTo>
                  <a:cubicBezTo>
                    <a:pt x="88824" y="47389"/>
                    <a:pt x="133813" y="87217"/>
                    <a:pt x="185218" y="117206"/>
                  </a:cubicBezTo>
                  <a:lnTo>
                    <a:pt x="151481" y="174734"/>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7" name="任意多边形: 形状 118">
              <a:extLst>
                <a:ext uri="{FF2B5EF4-FFF2-40B4-BE49-F238E27FC236}">
                  <a16:creationId xmlns:a16="http://schemas.microsoft.com/office/drawing/2014/main" id="{5D13459E-3BEC-495C-5C35-F8391C55DAA4}"/>
                </a:ext>
              </a:extLst>
            </p:cNvPr>
            <p:cNvSpPr>
              <a:spLocks/>
            </p:cNvSpPr>
            <p:nvPr/>
          </p:nvSpPr>
          <p:spPr bwMode="auto">
            <a:xfrm>
              <a:off x="-1067427" y="2233737"/>
              <a:ext cx="1039787" cy="1039921"/>
            </a:xfrm>
            <a:custGeom>
              <a:avLst/>
              <a:gdLst>
                <a:gd name="T0" fmla="*/ 520056 w 1039787"/>
                <a:gd name="T1" fmla="*/ 1039921 h 1039921"/>
                <a:gd name="T2" fmla="*/ 393440 w 1039787"/>
                <a:gd name="T3" fmla="*/ 1024470 h 1039921"/>
                <a:gd name="T4" fmla="*/ 409569 w 1039787"/>
                <a:gd name="T5" fmla="*/ 959953 h 1039921"/>
                <a:gd name="T6" fmla="*/ 959043 w 1039787"/>
                <a:gd name="T7" fmla="*/ 630664 h 1039921"/>
                <a:gd name="T8" fmla="*/ 629751 w 1039787"/>
                <a:gd name="T9" fmla="*/ 81192 h 1039921"/>
                <a:gd name="T10" fmla="*/ 80280 w 1039787"/>
                <a:gd name="T11" fmla="*/ 410482 h 1039921"/>
                <a:gd name="T12" fmla="*/ 106474 w 1039787"/>
                <a:gd name="T13" fmla="*/ 706187 h 1039921"/>
                <a:gd name="T14" fmla="*/ 45856 w 1039787"/>
                <a:gd name="T15" fmla="*/ 733069 h 1039921"/>
                <a:gd name="T16" fmla="*/ 306718 w 1039787"/>
                <a:gd name="T17" fmla="*/ 45855 h 1039921"/>
                <a:gd name="T18" fmla="*/ 993932 w 1039787"/>
                <a:gd name="T19" fmla="*/ 306719 h 1039921"/>
                <a:gd name="T20" fmla="*/ 733070 w 1039787"/>
                <a:gd name="T21" fmla="*/ 993933 h 1039921"/>
                <a:gd name="T22" fmla="*/ 519922 w 1039787"/>
                <a:gd name="T23" fmla="*/ 1039660 h 10399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9787" h="1039921">
                  <a:moveTo>
                    <a:pt x="520056" y="1039921"/>
                  </a:moveTo>
                  <a:cubicBezTo>
                    <a:pt x="477376" y="1039995"/>
                    <a:pt x="434850" y="1034810"/>
                    <a:pt x="393440" y="1024470"/>
                  </a:cubicBezTo>
                  <a:lnTo>
                    <a:pt x="409569" y="959953"/>
                  </a:lnTo>
                  <a:cubicBezTo>
                    <a:pt x="652234" y="1020755"/>
                    <a:pt x="898241" y="873326"/>
                    <a:pt x="959043" y="630664"/>
                  </a:cubicBezTo>
                  <a:cubicBezTo>
                    <a:pt x="1019845" y="388000"/>
                    <a:pt x="872416" y="141992"/>
                    <a:pt x="629751" y="81192"/>
                  </a:cubicBezTo>
                  <a:cubicBezTo>
                    <a:pt x="387089" y="20390"/>
                    <a:pt x="141082" y="167818"/>
                    <a:pt x="80280" y="410482"/>
                  </a:cubicBezTo>
                  <a:cubicBezTo>
                    <a:pt x="55546" y="509194"/>
                    <a:pt x="64774" y="613359"/>
                    <a:pt x="106474" y="706187"/>
                  </a:cubicBezTo>
                  <a:lnTo>
                    <a:pt x="45856" y="733069"/>
                  </a:lnTo>
                  <a:cubicBezTo>
                    <a:pt x="-71878" y="471265"/>
                    <a:pt x="44915" y="163589"/>
                    <a:pt x="306718" y="45855"/>
                  </a:cubicBezTo>
                  <a:cubicBezTo>
                    <a:pt x="568524" y="-71878"/>
                    <a:pt x="876200" y="44915"/>
                    <a:pt x="993932" y="306719"/>
                  </a:cubicBezTo>
                  <a:cubicBezTo>
                    <a:pt x="1111666" y="568522"/>
                    <a:pt x="994873" y="876199"/>
                    <a:pt x="733070" y="993933"/>
                  </a:cubicBezTo>
                  <a:cubicBezTo>
                    <a:pt x="666051" y="1024070"/>
                    <a:pt x="593404" y="1039660"/>
                    <a:pt x="519922" y="1039660"/>
                  </a:cubicBezTo>
                  <a:lnTo>
                    <a:pt x="520056" y="1039921"/>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8" name="任意多边形: 形状 119">
              <a:extLst>
                <a:ext uri="{FF2B5EF4-FFF2-40B4-BE49-F238E27FC236}">
                  <a16:creationId xmlns:a16="http://schemas.microsoft.com/office/drawing/2014/main" id="{8834AFCE-2764-7520-4E0D-7FF4E3EBCCF1}"/>
                </a:ext>
              </a:extLst>
            </p:cNvPr>
            <p:cNvSpPr>
              <a:spLocks/>
            </p:cNvSpPr>
            <p:nvPr/>
          </p:nvSpPr>
          <p:spPr bwMode="auto">
            <a:xfrm>
              <a:off x="-759995" y="2542069"/>
              <a:ext cx="441166" cy="425547"/>
            </a:xfrm>
            <a:custGeom>
              <a:avLst/>
              <a:gdLst>
                <a:gd name="T0" fmla="*/ 111951 w 441166"/>
                <a:gd name="T1" fmla="*/ 425544 h 425547"/>
                <a:gd name="T2" fmla="*/ 71131 w 441166"/>
                <a:gd name="T3" fmla="*/ 385722 h 425547"/>
                <a:gd name="T4" fmla="*/ 71628 w 441166"/>
                <a:gd name="T5" fmla="*/ 378903 h 425547"/>
                <a:gd name="T6" fmla="*/ 88025 w 441166"/>
                <a:gd name="T7" fmla="*/ 275273 h 425547"/>
                <a:gd name="T8" fmla="*/ 12487 w 441166"/>
                <a:gd name="T9" fmla="*/ 202423 h 425547"/>
                <a:gd name="T10" fmla="*/ 11150 w 441166"/>
                <a:gd name="T11" fmla="*/ 145413 h 425547"/>
                <a:gd name="T12" fmla="*/ 33723 w 441166"/>
                <a:gd name="T13" fmla="*/ 133469 h 425547"/>
                <a:gd name="T14" fmla="*/ 137622 w 441166"/>
                <a:gd name="T15" fmla="*/ 117072 h 425547"/>
                <a:gd name="T16" fmla="*/ 182920 w 441166"/>
                <a:gd name="T17" fmla="*/ 22985 h 425547"/>
                <a:gd name="T18" fmla="*/ 218806 w 441166"/>
                <a:gd name="T19" fmla="*/ 0 h 425547"/>
                <a:gd name="T20" fmla="*/ 255232 w 441166"/>
                <a:gd name="T21" fmla="*/ 22043 h 425547"/>
                <a:gd name="T22" fmla="*/ 302814 w 441166"/>
                <a:gd name="T23" fmla="*/ 116131 h 425547"/>
                <a:gd name="T24" fmla="*/ 406847 w 441166"/>
                <a:gd name="T25" fmla="*/ 129572 h 425547"/>
                <a:gd name="T26" fmla="*/ 440711 w 441166"/>
                <a:gd name="T27" fmla="*/ 175454 h 425547"/>
                <a:gd name="T28" fmla="*/ 430235 w 441166"/>
                <a:gd name="T29" fmla="*/ 197047 h 425547"/>
                <a:gd name="T30" fmla="*/ 355905 w 441166"/>
                <a:gd name="T31" fmla="*/ 271509 h 425547"/>
                <a:gd name="T32" fmla="*/ 374992 w 441166"/>
                <a:gd name="T33" fmla="*/ 374736 h 425547"/>
                <a:gd name="T34" fmla="*/ 342592 w 441166"/>
                <a:gd name="T35" fmla="*/ 421664 h 425547"/>
                <a:gd name="T36" fmla="*/ 317194 w 441166"/>
                <a:gd name="T37" fmla="*/ 418017 h 425547"/>
                <a:gd name="T38" fmla="*/ 223107 w 441166"/>
                <a:gd name="T39" fmla="*/ 370435 h 425547"/>
                <a:gd name="T40" fmla="*/ 130903 w 441166"/>
                <a:gd name="T41" fmla="*/ 420436 h 425547"/>
                <a:gd name="T42" fmla="*/ 111951 w 441166"/>
                <a:gd name="T43" fmla="*/ 425544 h 425547"/>
                <a:gd name="T44" fmla="*/ 96761 w 441166"/>
                <a:gd name="T45" fmla="*/ 190863 h 425547"/>
                <a:gd name="T46" fmla="*/ 144477 w 441166"/>
                <a:gd name="T47" fmla="*/ 236025 h 425547"/>
                <a:gd name="T48" fmla="*/ 156440 w 441166"/>
                <a:gd name="T49" fmla="*/ 271643 h 425547"/>
                <a:gd name="T50" fmla="*/ 146224 w 441166"/>
                <a:gd name="T51" fmla="*/ 336430 h 425547"/>
                <a:gd name="T52" fmla="*/ 203888 w 441166"/>
                <a:gd name="T53" fmla="*/ 304575 h 425547"/>
                <a:gd name="T54" fmla="*/ 241387 w 441166"/>
                <a:gd name="T55" fmla="*/ 304575 h 425547"/>
                <a:gd name="T56" fmla="*/ 299990 w 441166"/>
                <a:gd name="T57" fmla="*/ 334547 h 425547"/>
                <a:gd name="T58" fmla="*/ 287624 w 441166"/>
                <a:gd name="T59" fmla="*/ 269896 h 425547"/>
                <a:gd name="T60" fmla="*/ 298781 w 441166"/>
                <a:gd name="T61" fmla="*/ 234144 h 425547"/>
                <a:gd name="T62" fmla="*/ 345152 w 441166"/>
                <a:gd name="T63" fmla="*/ 187637 h 425547"/>
                <a:gd name="T64" fmla="*/ 280097 w 441166"/>
                <a:gd name="T65" fmla="*/ 179035 h 425547"/>
                <a:gd name="T66" fmla="*/ 249452 w 441166"/>
                <a:gd name="T67" fmla="*/ 157395 h 425547"/>
                <a:gd name="T68" fmla="*/ 220419 w 441166"/>
                <a:gd name="T69" fmla="*/ 98792 h 425547"/>
                <a:gd name="T70" fmla="*/ 191656 w 441166"/>
                <a:gd name="T71" fmla="*/ 158067 h 425547"/>
                <a:gd name="T72" fmla="*/ 162086 w 441166"/>
                <a:gd name="T73" fmla="*/ 180514 h 4255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1166" h="425547">
                  <a:moveTo>
                    <a:pt x="111951" y="425544"/>
                  </a:moveTo>
                  <a:cubicBezTo>
                    <a:pt x="89683" y="425820"/>
                    <a:pt x="71407" y="407990"/>
                    <a:pt x="71131" y="385722"/>
                  </a:cubicBezTo>
                  <a:cubicBezTo>
                    <a:pt x="71103" y="383439"/>
                    <a:pt x="71269" y="381158"/>
                    <a:pt x="71628" y="378903"/>
                  </a:cubicBezTo>
                  <a:lnTo>
                    <a:pt x="88025" y="275273"/>
                  </a:lnTo>
                  <a:lnTo>
                    <a:pt x="12487" y="202423"/>
                  </a:lnTo>
                  <a:cubicBezTo>
                    <a:pt x="-3625" y="187049"/>
                    <a:pt x="-4224" y="161525"/>
                    <a:pt x="11150" y="145413"/>
                  </a:cubicBezTo>
                  <a:cubicBezTo>
                    <a:pt x="17181" y="139091"/>
                    <a:pt x="25104" y="134900"/>
                    <a:pt x="33723" y="133469"/>
                  </a:cubicBezTo>
                  <a:lnTo>
                    <a:pt x="137622" y="117072"/>
                  </a:lnTo>
                  <a:lnTo>
                    <a:pt x="182920" y="22985"/>
                  </a:lnTo>
                  <a:cubicBezTo>
                    <a:pt x="189526" y="9110"/>
                    <a:pt x="203441" y="197"/>
                    <a:pt x="218806" y="0"/>
                  </a:cubicBezTo>
                  <a:cubicBezTo>
                    <a:pt x="234070" y="121"/>
                    <a:pt x="248043" y="8578"/>
                    <a:pt x="255232" y="22043"/>
                  </a:cubicBezTo>
                  <a:lnTo>
                    <a:pt x="302814" y="116131"/>
                  </a:lnTo>
                  <a:lnTo>
                    <a:pt x="406847" y="129572"/>
                  </a:lnTo>
                  <a:cubicBezTo>
                    <a:pt x="428868" y="132890"/>
                    <a:pt x="444029" y="153432"/>
                    <a:pt x="440711" y="175454"/>
                  </a:cubicBezTo>
                  <a:cubicBezTo>
                    <a:pt x="439492" y="183548"/>
                    <a:pt x="435836" y="191079"/>
                    <a:pt x="430235" y="197047"/>
                  </a:cubicBezTo>
                  <a:lnTo>
                    <a:pt x="355905" y="271509"/>
                  </a:lnTo>
                  <a:lnTo>
                    <a:pt x="374992" y="374736"/>
                  </a:lnTo>
                  <a:cubicBezTo>
                    <a:pt x="379003" y="396642"/>
                    <a:pt x="364498" y="417653"/>
                    <a:pt x="342592" y="421664"/>
                  </a:cubicBezTo>
                  <a:cubicBezTo>
                    <a:pt x="333956" y="423247"/>
                    <a:pt x="325038" y="421965"/>
                    <a:pt x="317194" y="418017"/>
                  </a:cubicBezTo>
                  <a:lnTo>
                    <a:pt x="223107" y="370435"/>
                  </a:lnTo>
                  <a:lnTo>
                    <a:pt x="130903" y="420436"/>
                  </a:lnTo>
                  <a:cubicBezTo>
                    <a:pt x="125102" y="423673"/>
                    <a:pt x="118593" y="425429"/>
                    <a:pt x="111951" y="425544"/>
                  </a:cubicBezTo>
                  <a:close/>
                  <a:moveTo>
                    <a:pt x="96761" y="190863"/>
                  </a:moveTo>
                  <a:lnTo>
                    <a:pt x="144477" y="236025"/>
                  </a:lnTo>
                  <a:cubicBezTo>
                    <a:pt x="154092" y="245202"/>
                    <a:pt x="158566" y="258526"/>
                    <a:pt x="156440" y="271643"/>
                  </a:cubicBezTo>
                  <a:lnTo>
                    <a:pt x="146224" y="336430"/>
                  </a:lnTo>
                  <a:lnTo>
                    <a:pt x="203888" y="304575"/>
                  </a:lnTo>
                  <a:cubicBezTo>
                    <a:pt x="215627" y="298408"/>
                    <a:pt x="229648" y="298408"/>
                    <a:pt x="241387" y="304575"/>
                  </a:cubicBezTo>
                  <a:lnTo>
                    <a:pt x="299990" y="334547"/>
                  </a:lnTo>
                  <a:lnTo>
                    <a:pt x="287624" y="269896"/>
                  </a:lnTo>
                  <a:cubicBezTo>
                    <a:pt x="285247" y="256870"/>
                    <a:pt x="289417" y="243505"/>
                    <a:pt x="298781" y="234144"/>
                  </a:cubicBezTo>
                  <a:lnTo>
                    <a:pt x="345152" y="187637"/>
                  </a:lnTo>
                  <a:lnTo>
                    <a:pt x="280097" y="179035"/>
                  </a:lnTo>
                  <a:cubicBezTo>
                    <a:pt x="266944" y="177303"/>
                    <a:pt x="255485" y="169210"/>
                    <a:pt x="249452" y="157395"/>
                  </a:cubicBezTo>
                  <a:lnTo>
                    <a:pt x="220419" y="98792"/>
                  </a:lnTo>
                  <a:lnTo>
                    <a:pt x="191656" y="158067"/>
                  </a:lnTo>
                  <a:cubicBezTo>
                    <a:pt x="186034" y="169912"/>
                    <a:pt x="175006" y="178283"/>
                    <a:pt x="162086" y="180514"/>
                  </a:cubicBezTo>
                  <a:lnTo>
                    <a:pt x="96761" y="190863"/>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49" name="任意多边形: 形状 120">
              <a:extLst>
                <a:ext uri="{FF2B5EF4-FFF2-40B4-BE49-F238E27FC236}">
                  <a16:creationId xmlns:a16="http://schemas.microsoft.com/office/drawing/2014/main" id="{B2FC73CC-6130-FF38-8553-F1C6F19351E8}"/>
                </a:ext>
              </a:extLst>
            </p:cNvPr>
            <p:cNvSpPr>
              <a:spLocks/>
            </p:cNvSpPr>
            <p:nvPr/>
          </p:nvSpPr>
          <p:spPr bwMode="auto">
            <a:xfrm>
              <a:off x="258015" y="2304027"/>
              <a:ext cx="70968" cy="70968"/>
            </a:xfrm>
            <a:custGeom>
              <a:avLst/>
              <a:gdLst>
                <a:gd name="T0" fmla="*/ 70969 w 70968"/>
                <a:gd name="T1" fmla="*/ 35484 h 70968"/>
                <a:gd name="T2" fmla="*/ 35484 w 70968"/>
                <a:gd name="T3" fmla="*/ 70969 h 70968"/>
                <a:gd name="T4" fmla="*/ 0 w 70968"/>
                <a:gd name="T5" fmla="*/ 35482 h 70968"/>
                <a:gd name="T6" fmla="*/ 35486 w 70968"/>
                <a:gd name="T7" fmla="*/ 0 h 70968"/>
                <a:gd name="T8" fmla="*/ 35754 w 70968"/>
                <a:gd name="T9" fmla="*/ 0 h 70968"/>
                <a:gd name="T10" fmla="*/ 70969 w 70968"/>
                <a:gd name="T11" fmla="*/ 35484 h 709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968" h="70968">
                  <a:moveTo>
                    <a:pt x="70969" y="35484"/>
                  </a:moveTo>
                  <a:cubicBezTo>
                    <a:pt x="70969" y="55081"/>
                    <a:pt x="55081" y="70969"/>
                    <a:pt x="35484" y="70969"/>
                  </a:cubicBezTo>
                  <a:cubicBezTo>
                    <a:pt x="15886" y="70967"/>
                    <a:pt x="0" y="55079"/>
                    <a:pt x="0" y="35482"/>
                  </a:cubicBezTo>
                  <a:cubicBezTo>
                    <a:pt x="0" y="15886"/>
                    <a:pt x="15887" y="-2"/>
                    <a:pt x="35486" y="0"/>
                  </a:cubicBezTo>
                  <a:cubicBezTo>
                    <a:pt x="35576" y="0"/>
                    <a:pt x="35665" y="0"/>
                    <a:pt x="35754" y="0"/>
                  </a:cubicBezTo>
                  <a:cubicBezTo>
                    <a:pt x="55247" y="147"/>
                    <a:pt x="70971" y="15992"/>
                    <a:pt x="70969"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50" name="任意多边形: 形状 121">
              <a:extLst>
                <a:ext uri="{FF2B5EF4-FFF2-40B4-BE49-F238E27FC236}">
                  <a16:creationId xmlns:a16="http://schemas.microsoft.com/office/drawing/2014/main" id="{AFED6BAC-9B23-6B03-7FB5-D3BFC2ACA7BB}"/>
                </a:ext>
              </a:extLst>
            </p:cNvPr>
            <p:cNvSpPr>
              <a:spLocks/>
            </p:cNvSpPr>
            <p:nvPr/>
          </p:nvSpPr>
          <p:spPr bwMode="auto">
            <a:xfrm>
              <a:off x="-543743" y="1792059"/>
              <a:ext cx="70968" cy="70968"/>
            </a:xfrm>
            <a:custGeom>
              <a:avLst/>
              <a:gdLst>
                <a:gd name="T0" fmla="*/ 0 w 70968"/>
                <a:gd name="T1" fmla="*/ 35484 h 70968"/>
                <a:gd name="T2" fmla="*/ 35484 w 70968"/>
                <a:gd name="T3" fmla="*/ 70969 h 70968"/>
                <a:gd name="T4" fmla="*/ 70969 w 70968"/>
                <a:gd name="T5" fmla="*/ 35484 h 70968"/>
                <a:gd name="T6" fmla="*/ 35484 w 70968"/>
                <a:gd name="T7" fmla="*/ 0 h 70968"/>
                <a:gd name="T8" fmla="*/ 0 w 70968"/>
                <a:gd name="T9" fmla="*/ 35484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51" name="任意多边形: 形状 122">
              <a:extLst>
                <a:ext uri="{FF2B5EF4-FFF2-40B4-BE49-F238E27FC236}">
                  <a16:creationId xmlns:a16="http://schemas.microsoft.com/office/drawing/2014/main" id="{7E832C47-D316-1555-169F-A33F49B49516}"/>
                </a:ext>
              </a:extLst>
            </p:cNvPr>
            <p:cNvSpPr>
              <a:spLocks/>
            </p:cNvSpPr>
            <p:nvPr/>
          </p:nvSpPr>
          <p:spPr bwMode="auto">
            <a:xfrm>
              <a:off x="-1525514" y="2051308"/>
              <a:ext cx="123192" cy="123192"/>
            </a:xfrm>
            <a:custGeom>
              <a:avLst/>
              <a:gdLst>
                <a:gd name="T0" fmla="*/ 0 w 70968"/>
                <a:gd name="T1" fmla="*/ 559283 h 70968"/>
                <a:gd name="T2" fmla="*/ 559283 w 70968"/>
                <a:gd name="T3" fmla="*/ 1118584 h 70968"/>
                <a:gd name="T4" fmla="*/ 1118584 w 70968"/>
                <a:gd name="T5" fmla="*/ 559283 h 70968"/>
                <a:gd name="T6" fmla="*/ 559283 w 70968"/>
                <a:gd name="T7" fmla="*/ 0 h 70968"/>
                <a:gd name="T8" fmla="*/ 0 w 70968"/>
                <a:gd name="T9" fmla="*/ 559283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grpSp>
      <p:grpSp>
        <p:nvGrpSpPr>
          <p:cNvPr id="52" name="组合 108">
            <a:extLst>
              <a:ext uri="{FF2B5EF4-FFF2-40B4-BE49-F238E27FC236}">
                <a16:creationId xmlns:a16="http://schemas.microsoft.com/office/drawing/2014/main" id="{2FC63C11-5C90-A843-03C6-FB892729C3E9}"/>
              </a:ext>
            </a:extLst>
          </p:cNvPr>
          <p:cNvGrpSpPr>
            <a:grpSpLocks/>
          </p:cNvGrpSpPr>
          <p:nvPr/>
        </p:nvGrpSpPr>
        <p:grpSpPr bwMode="auto">
          <a:xfrm>
            <a:off x="866218" y="5696145"/>
            <a:ext cx="403344" cy="329398"/>
            <a:chOff x="-1525514" y="1735471"/>
            <a:chExt cx="1885221" cy="1538187"/>
          </a:xfrm>
        </p:grpSpPr>
        <p:sp>
          <p:nvSpPr>
            <p:cNvPr id="53" name="任意多边形: 形状 109">
              <a:extLst>
                <a:ext uri="{FF2B5EF4-FFF2-40B4-BE49-F238E27FC236}">
                  <a16:creationId xmlns:a16="http://schemas.microsoft.com/office/drawing/2014/main" id="{4A6D8DC0-C27A-2CD4-7857-2BB02A5E034C}"/>
                </a:ext>
              </a:extLst>
            </p:cNvPr>
            <p:cNvSpPr>
              <a:spLocks/>
            </p:cNvSpPr>
            <p:nvPr/>
          </p:nvSpPr>
          <p:spPr bwMode="auto">
            <a:xfrm>
              <a:off x="-1465490" y="1735471"/>
              <a:ext cx="1167181" cy="1018562"/>
            </a:xfrm>
            <a:custGeom>
              <a:avLst/>
              <a:gdLst>
                <a:gd name="T0" fmla="*/ 0 w 1167181"/>
                <a:gd name="T1" fmla="*/ 0 h 1018562"/>
                <a:gd name="T2" fmla="*/ 498123 w 1167181"/>
                <a:gd name="T3" fmla="*/ 0 h 1018562"/>
                <a:gd name="T4" fmla="*/ 1167181 w 1167181"/>
                <a:gd name="T5" fmla="*/ 1018562 h 1018562"/>
                <a:gd name="T6" fmla="*/ 669191 w 1167181"/>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1" h="1018562">
                  <a:moveTo>
                    <a:pt x="0" y="0"/>
                  </a:moveTo>
                  <a:lnTo>
                    <a:pt x="498123" y="0"/>
                  </a:lnTo>
                  <a:lnTo>
                    <a:pt x="1167181" y="1018562"/>
                  </a:lnTo>
                  <a:lnTo>
                    <a:pt x="669191" y="1018562"/>
                  </a:lnTo>
                  <a:lnTo>
                    <a:pt x="0"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54" name="任意多边形: 形状 110">
              <a:extLst>
                <a:ext uri="{FF2B5EF4-FFF2-40B4-BE49-F238E27FC236}">
                  <a16:creationId xmlns:a16="http://schemas.microsoft.com/office/drawing/2014/main" id="{A0A20614-B344-9726-473B-D52E03F5D41E}"/>
                </a:ext>
              </a:extLst>
            </p:cNvPr>
            <p:cNvSpPr>
              <a:spLocks/>
            </p:cNvSpPr>
            <p:nvPr/>
          </p:nvSpPr>
          <p:spPr bwMode="auto">
            <a:xfrm>
              <a:off x="-844821" y="1735471"/>
              <a:ext cx="1167180" cy="1018562"/>
            </a:xfrm>
            <a:custGeom>
              <a:avLst/>
              <a:gdLst>
                <a:gd name="T0" fmla="*/ 669058 w 1167180"/>
                <a:gd name="T1" fmla="*/ 0 h 1018562"/>
                <a:gd name="T2" fmla="*/ 1167180 w 1167180"/>
                <a:gd name="T3" fmla="*/ 0 h 1018562"/>
                <a:gd name="T4" fmla="*/ 497990 w 1167180"/>
                <a:gd name="T5" fmla="*/ 1018562 h 1018562"/>
                <a:gd name="T6" fmla="*/ 0 w 1167180"/>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0" h="1018562">
                  <a:moveTo>
                    <a:pt x="669058" y="0"/>
                  </a:moveTo>
                  <a:lnTo>
                    <a:pt x="1167180" y="0"/>
                  </a:lnTo>
                  <a:lnTo>
                    <a:pt x="497990" y="1018562"/>
                  </a:lnTo>
                  <a:lnTo>
                    <a:pt x="0" y="1018562"/>
                  </a:lnTo>
                  <a:lnTo>
                    <a:pt x="669058"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55" name="任意多边形: 形状 111">
              <a:extLst>
                <a:ext uri="{FF2B5EF4-FFF2-40B4-BE49-F238E27FC236}">
                  <a16:creationId xmlns:a16="http://schemas.microsoft.com/office/drawing/2014/main" id="{EFFECFA3-469C-1CCA-5BBA-02AE132F2285}"/>
                </a:ext>
              </a:extLst>
            </p:cNvPr>
            <p:cNvSpPr>
              <a:spLocks/>
            </p:cNvSpPr>
            <p:nvPr/>
          </p:nvSpPr>
          <p:spPr bwMode="auto">
            <a:xfrm>
              <a:off x="-1502722" y="1735472"/>
              <a:ext cx="499484" cy="679647"/>
            </a:xfrm>
            <a:custGeom>
              <a:avLst/>
              <a:gdLst>
                <a:gd name="T0" fmla="*/ 5974 w 499484"/>
                <a:gd name="T1" fmla="*/ 0 h 679647"/>
                <a:gd name="T2" fmla="*/ 77025 w 499484"/>
                <a:gd name="T3" fmla="*/ 0 h 679647"/>
                <a:gd name="T4" fmla="*/ 499484 w 499484"/>
                <a:gd name="T5" fmla="*/ 643127 h 679647"/>
                <a:gd name="T6" fmla="*/ 443878 w 499484"/>
                <a:gd name="T7" fmla="*/ 679647 h 679647"/>
                <a:gd name="T8" fmla="*/ 0 w 499484"/>
                <a:gd name="T9" fmla="*/ 3925 h 679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484" h="679647">
                  <a:moveTo>
                    <a:pt x="5974" y="0"/>
                  </a:moveTo>
                  <a:lnTo>
                    <a:pt x="77025" y="0"/>
                  </a:lnTo>
                  <a:lnTo>
                    <a:pt x="499484" y="643127"/>
                  </a:lnTo>
                  <a:lnTo>
                    <a:pt x="443878" y="679647"/>
                  </a:lnTo>
                  <a:lnTo>
                    <a:pt x="0" y="3925"/>
                  </a:lnTo>
                  <a:lnTo>
                    <a:pt x="5974"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56" name="任意多边形: 形状 112">
              <a:extLst>
                <a:ext uri="{FF2B5EF4-FFF2-40B4-BE49-F238E27FC236}">
                  <a16:creationId xmlns:a16="http://schemas.microsoft.com/office/drawing/2014/main" id="{D0C5A20F-C31A-F22B-92B6-C7AA525B448D}"/>
                </a:ext>
              </a:extLst>
            </p:cNvPr>
            <p:cNvSpPr>
              <a:spLocks/>
            </p:cNvSpPr>
            <p:nvPr/>
          </p:nvSpPr>
          <p:spPr bwMode="auto">
            <a:xfrm>
              <a:off x="-1004529" y="1735471"/>
              <a:ext cx="367237" cy="478487"/>
            </a:xfrm>
            <a:custGeom>
              <a:avLst/>
              <a:gdLst>
                <a:gd name="T0" fmla="*/ 6202 w 367237"/>
                <a:gd name="T1" fmla="*/ 0 h 478487"/>
                <a:gd name="T2" fmla="*/ 76940 w 367237"/>
                <a:gd name="T3" fmla="*/ 0 h 478487"/>
                <a:gd name="T4" fmla="*/ 367237 w 367237"/>
                <a:gd name="T5" fmla="*/ 441956 h 478487"/>
                <a:gd name="T6" fmla="*/ 311631 w 367237"/>
                <a:gd name="T7" fmla="*/ 478487 h 478487"/>
                <a:gd name="T8" fmla="*/ 0 w 367237"/>
                <a:gd name="T9" fmla="*/ 4074 h 478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237" h="478487">
                  <a:moveTo>
                    <a:pt x="6202" y="0"/>
                  </a:moveTo>
                  <a:lnTo>
                    <a:pt x="76940" y="0"/>
                  </a:lnTo>
                  <a:lnTo>
                    <a:pt x="367237" y="441956"/>
                  </a:lnTo>
                  <a:lnTo>
                    <a:pt x="311631" y="478487"/>
                  </a:lnTo>
                  <a:lnTo>
                    <a:pt x="0" y="4074"/>
                  </a:lnTo>
                  <a:lnTo>
                    <a:pt x="620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57" name="任意多边形: 形状 113">
              <a:extLst>
                <a:ext uri="{FF2B5EF4-FFF2-40B4-BE49-F238E27FC236}">
                  <a16:creationId xmlns:a16="http://schemas.microsoft.com/office/drawing/2014/main" id="{7D4C338C-84AA-0ACC-1E4C-EC6CD40ADDE7}"/>
                </a:ext>
              </a:extLst>
            </p:cNvPr>
            <p:cNvSpPr>
              <a:spLocks/>
            </p:cNvSpPr>
            <p:nvPr/>
          </p:nvSpPr>
          <p:spPr bwMode="auto">
            <a:xfrm>
              <a:off x="-117110" y="1735471"/>
              <a:ext cx="476817" cy="644875"/>
            </a:xfrm>
            <a:custGeom>
              <a:avLst/>
              <a:gdLst>
                <a:gd name="T0" fmla="*/ 399906 w 476817"/>
                <a:gd name="T1" fmla="*/ 0 h 644875"/>
                <a:gd name="T2" fmla="*/ 470543 w 476817"/>
                <a:gd name="T3" fmla="*/ 0 h 644875"/>
                <a:gd name="T4" fmla="*/ 476817 w 476817"/>
                <a:gd name="T5" fmla="*/ 4126 h 644875"/>
                <a:gd name="T6" fmla="*/ 55604 w 476817"/>
                <a:gd name="T7" fmla="*/ 644875 h 644875"/>
                <a:gd name="T8" fmla="*/ 0 w 476817"/>
                <a:gd name="T9" fmla="*/ 608329 h 6448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817" h="644875">
                  <a:moveTo>
                    <a:pt x="399906" y="0"/>
                  </a:moveTo>
                  <a:lnTo>
                    <a:pt x="470543" y="0"/>
                  </a:lnTo>
                  <a:lnTo>
                    <a:pt x="476817" y="4126"/>
                  </a:lnTo>
                  <a:lnTo>
                    <a:pt x="55604" y="644875"/>
                  </a:lnTo>
                  <a:lnTo>
                    <a:pt x="0" y="608329"/>
                  </a:lnTo>
                  <a:lnTo>
                    <a:pt x="399906"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58" name="任意多边形: 形状 114">
              <a:extLst>
                <a:ext uri="{FF2B5EF4-FFF2-40B4-BE49-F238E27FC236}">
                  <a16:creationId xmlns:a16="http://schemas.microsoft.com/office/drawing/2014/main" id="{9DB2AB93-C895-726E-653B-9A67AE2492F1}"/>
                </a:ext>
              </a:extLst>
            </p:cNvPr>
            <p:cNvSpPr>
              <a:spLocks/>
            </p:cNvSpPr>
            <p:nvPr/>
          </p:nvSpPr>
          <p:spPr bwMode="auto">
            <a:xfrm>
              <a:off x="-497185" y="1735472"/>
              <a:ext cx="358836" cy="465141"/>
            </a:xfrm>
            <a:custGeom>
              <a:avLst/>
              <a:gdLst>
                <a:gd name="T0" fmla="*/ 281852 w 358836"/>
                <a:gd name="T1" fmla="*/ 0 h 465141"/>
                <a:gd name="T2" fmla="*/ 352703 w 358836"/>
                <a:gd name="T3" fmla="*/ 0 h 465141"/>
                <a:gd name="T4" fmla="*/ 358836 w 358836"/>
                <a:gd name="T5" fmla="*/ 4033 h 465141"/>
                <a:gd name="T6" fmla="*/ 55606 w 358836"/>
                <a:gd name="T7" fmla="*/ 465141 h 465141"/>
                <a:gd name="T8" fmla="*/ 0 w 358836"/>
                <a:gd name="T9" fmla="*/ 428582 h 465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8836" h="465141">
                  <a:moveTo>
                    <a:pt x="281852" y="0"/>
                  </a:moveTo>
                  <a:lnTo>
                    <a:pt x="352703" y="0"/>
                  </a:lnTo>
                  <a:lnTo>
                    <a:pt x="358836" y="4033"/>
                  </a:lnTo>
                  <a:lnTo>
                    <a:pt x="55606" y="465141"/>
                  </a:lnTo>
                  <a:lnTo>
                    <a:pt x="0" y="428582"/>
                  </a:lnTo>
                  <a:lnTo>
                    <a:pt x="28185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59" name="任意多边形: 形状 115">
              <a:extLst>
                <a:ext uri="{FF2B5EF4-FFF2-40B4-BE49-F238E27FC236}">
                  <a16:creationId xmlns:a16="http://schemas.microsoft.com/office/drawing/2014/main" id="{F69D2FFA-93BB-79C2-D43B-3FA14B550FC4}"/>
                </a:ext>
              </a:extLst>
            </p:cNvPr>
            <p:cNvSpPr>
              <a:spLocks/>
            </p:cNvSpPr>
            <p:nvPr/>
          </p:nvSpPr>
          <p:spPr bwMode="auto">
            <a:xfrm>
              <a:off x="-1033750" y="2267486"/>
              <a:ext cx="972947" cy="972955"/>
            </a:xfrm>
            <a:custGeom>
              <a:avLst/>
              <a:gdLst>
                <a:gd name="T0" fmla="*/ 99891 w 972947"/>
                <a:gd name="T1" fmla="*/ 781724 h 972955"/>
                <a:gd name="T2" fmla="*/ 781713 w 972947"/>
                <a:gd name="T3" fmla="*/ 873102 h 972955"/>
                <a:gd name="T4" fmla="*/ 873090 w 972947"/>
                <a:gd name="T5" fmla="*/ 191280 h 972955"/>
                <a:gd name="T6" fmla="*/ 873057 w 972947"/>
                <a:gd name="T7" fmla="*/ 191235 h 972955"/>
                <a:gd name="T8" fmla="*/ 191234 w 972947"/>
                <a:gd name="T9" fmla="*/ 99857 h 972955"/>
                <a:gd name="T10" fmla="*/ 99857 w 972947"/>
                <a:gd name="T11" fmla="*/ 781679 h 972955"/>
                <a:gd name="T12" fmla="*/ 99891 w 972947"/>
                <a:gd name="T13" fmla="*/ 781724 h 9729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2947" h="972955">
                  <a:moveTo>
                    <a:pt x="99891" y="781724"/>
                  </a:moveTo>
                  <a:cubicBezTo>
                    <a:pt x="262938" y="995236"/>
                    <a:pt x="568199" y="1036142"/>
                    <a:pt x="781713" y="873102"/>
                  </a:cubicBezTo>
                  <a:cubicBezTo>
                    <a:pt x="995226" y="710056"/>
                    <a:pt x="1036137" y="404792"/>
                    <a:pt x="873090" y="191280"/>
                  </a:cubicBezTo>
                  <a:cubicBezTo>
                    <a:pt x="873079" y="191265"/>
                    <a:pt x="873068" y="191250"/>
                    <a:pt x="873057" y="191235"/>
                  </a:cubicBezTo>
                  <a:cubicBezTo>
                    <a:pt x="710010" y="-22277"/>
                    <a:pt x="404748" y="-63190"/>
                    <a:pt x="191234" y="99857"/>
                  </a:cubicBezTo>
                  <a:cubicBezTo>
                    <a:pt x="-22279" y="262903"/>
                    <a:pt x="-63190" y="568167"/>
                    <a:pt x="99857" y="781679"/>
                  </a:cubicBezTo>
                  <a:cubicBezTo>
                    <a:pt x="99868" y="781694"/>
                    <a:pt x="99880" y="781709"/>
                    <a:pt x="99891" y="781724"/>
                  </a:cubicBezTo>
                  <a:close/>
                </a:path>
              </a:pathLst>
            </a:custGeom>
            <a:solidFill>
              <a:schemeClr val="accent2">
                <a:lumMod val="20000"/>
                <a:lumOff val="80000"/>
              </a:schemeClr>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60" name="任意多边形: 形状 116">
              <a:extLst>
                <a:ext uri="{FF2B5EF4-FFF2-40B4-BE49-F238E27FC236}">
                  <a16:creationId xmlns:a16="http://schemas.microsoft.com/office/drawing/2014/main" id="{EAA7869B-BCFF-F953-6587-1C657933D6F7}"/>
                </a:ext>
              </a:extLst>
            </p:cNvPr>
            <p:cNvSpPr>
              <a:spLocks/>
            </p:cNvSpPr>
            <p:nvPr/>
          </p:nvSpPr>
          <p:spPr bwMode="auto">
            <a:xfrm>
              <a:off x="-860279" y="2441126"/>
              <a:ext cx="625814" cy="625814"/>
            </a:xfrm>
            <a:custGeom>
              <a:avLst/>
              <a:gdLst>
                <a:gd name="T0" fmla="*/ 625815 w 625814"/>
                <a:gd name="T1" fmla="*/ 312907 h 625814"/>
                <a:gd name="T2" fmla="*/ 312907 w 625814"/>
                <a:gd name="T3" fmla="*/ 625815 h 625814"/>
                <a:gd name="T4" fmla="*/ 0 w 625814"/>
                <a:gd name="T5" fmla="*/ 312907 h 625814"/>
                <a:gd name="T6" fmla="*/ 312907 w 625814"/>
                <a:gd name="T7" fmla="*/ 0 h 625814"/>
                <a:gd name="T8" fmla="*/ 625815 w 625814"/>
                <a:gd name="T9" fmla="*/ 312640 h 625814"/>
                <a:gd name="T10" fmla="*/ 625815 w 625814"/>
                <a:gd name="T11" fmla="*/ 312907 h 625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814" h="625814">
                  <a:moveTo>
                    <a:pt x="625815" y="312907"/>
                  </a:moveTo>
                  <a:cubicBezTo>
                    <a:pt x="625815" y="485723"/>
                    <a:pt x="485721" y="625815"/>
                    <a:pt x="312907" y="625815"/>
                  </a:cubicBezTo>
                  <a:cubicBezTo>
                    <a:pt x="140094" y="625815"/>
                    <a:pt x="0" y="485723"/>
                    <a:pt x="0" y="312907"/>
                  </a:cubicBezTo>
                  <a:cubicBezTo>
                    <a:pt x="0" y="140094"/>
                    <a:pt x="140094" y="0"/>
                    <a:pt x="312907" y="0"/>
                  </a:cubicBezTo>
                  <a:cubicBezTo>
                    <a:pt x="485647" y="-74"/>
                    <a:pt x="625740" y="139898"/>
                    <a:pt x="625815" y="312640"/>
                  </a:cubicBezTo>
                  <a:cubicBezTo>
                    <a:pt x="625815" y="312729"/>
                    <a:pt x="625815" y="312818"/>
                    <a:pt x="625815" y="312907"/>
                  </a:cubicBezTo>
                  <a:close/>
                </a:path>
              </a:pathLst>
            </a:custGeom>
            <a:solidFill>
              <a:srgbClr val="FFFFFF"/>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61" name="任意多边形: 形状 117">
              <a:extLst>
                <a:ext uri="{FF2B5EF4-FFF2-40B4-BE49-F238E27FC236}">
                  <a16:creationId xmlns:a16="http://schemas.microsoft.com/office/drawing/2014/main" id="{6C3388B4-9F72-794A-54FC-94CE6E676A55}"/>
                </a:ext>
              </a:extLst>
            </p:cNvPr>
            <p:cNvSpPr>
              <a:spLocks/>
            </p:cNvSpPr>
            <p:nvPr/>
          </p:nvSpPr>
          <p:spPr bwMode="auto">
            <a:xfrm>
              <a:off x="-961222" y="3027963"/>
              <a:ext cx="185218" cy="174733"/>
            </a:xfrm>
            <a:custGeom>
              <a:avLst/>
              <a:gdLst>
                <a:gd name="T0" fmla="*/ 151481 w 185218"/>
                <a:gd name="T1" fmla="*/ 174734 h 174733"/>
                <a:gd name="T2" fmla="*/ 0 w 185218"/>
                <a:gd name="T3" fmla="*/ 40323 h 174733"/>
                <a:gd name="T4" fmla="*/ 52823 w 185218"/>
                <a:gd name="T5" fmla="*/ 0 h 174733"/>
                <a:gd name="T6" fmla="*/ 185218 w 185218"/>
                <a:gd name="T7" fmla="*/ 117206 h 174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218" h="174733">
                  <a:moveTo>
                    <a:pt x="151481" y="174734"/>
                  </a:moveTo>
                  <a:cubicBezTo>
                    <a:pt x="92657" y="140304"/>
                    <a:pt x="41184" y="94632"/>
                    <a:pt x="0" y="40323"/>
                  </a:cubicBezTo>
                  <a:lnTo>
                    <a:pt x="52823" y="0"/>
                  </a:lnTo>
                  <a:cubicBezTo>
                    <a:pt x="88824" y="47389"/>
                    <a:pt x="133813" y="87217"/>
                    <a:pt x="185218" y="117206"/>
                  </a:cubicBezTo>
                  <a:lnTo>
                    <a:pt x="151481" y="174734"/>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62" name="任意多边形: 形状 118">
              <a:extLst>
                <a:ext uri="{FF2B5EF4-FFF2-40B4-BE49-F238E27FC236}">
                  <a16:creationId xmlns:a16="http://schemas.microsoft.com/office/drawing/2014/main" id="{94C9A83A-FAD6-46A9-853F-3D1CB78C47C2}"/>
                </a:ext>
              </a:extLst>
            </p:cNvPr>
            <p:cNvSpPr>
              <a:spLocks/>
            </p:cNvSpPr>
            <p:nvPr/>
          </p:nvSpPr>
          <p:spPr bwMode="auto">
            <a:xfrm>
              <a:off x="-1067427" y="2233737"/>
              <a:ext cx="1039787" cy="1039921"/>
            </a:xfrm>
            <a:custGeom>
              <a:avLst/>
              <a:gdLst>
                <a:gd name="T0" fmla="*/ 520056 w 1039787"/>
                <a:gd name="T1" fmla="*/ 1039921 h 1039921"/>
                <a:gd name="T2" fmla="*/ 393440 w 1039787"/>
                <a:gd name="T3" fmla="*/ 1024470 h 1039921"/>
                <a:gd name="T4" fmla="*/ 409569 w 1039787"/>
                <a:gd name="T5" fmla="*/ 959953 h 1039921"/>
                <a:gd name="T6" fmla="*/ 959043 w 1039787"/>
                <a:gd name="T7" fmla="*/ 630664 h 1039921"/>
                <a:gd name="T8" fmla="*/ 629751 w 1039787"/>
                <a:gd name="T9" fmla="*/ 81192 h 1039921"/>
                <a:gd name="T10" fmla="*/ 80280 w 1039787"/>
                <a:gd name="T11" fmla="*/ 410482 h 1039921"/>
                <a:gd name="T12" fmla="*/ 106474 w 1039787"/>
                <a:gd name="T13" fmla="*/ 706187 h 1039921"/>
                <a:gd name="T14" fmla="*/ 45856 w 1039787"/>
                <a:gd name="T15" fmla="*/ 733069 h 1039921"/>
                <a:gd name="T16" fmla="*/ 306718 w 1039787"/>
                <a:gd name="T17" fmla="*/ 45855 h 1039921"/>
                <a:gd name="T18" fmla="*/ 993932 w 1039787"/>
                <a:gd name="T19" fmla="*/ 306719 h 1039921"/>
                <a:gd name="T20" fmla="*/ 733070 w 1039787"/>
                <a:gd name="T21" fmla="*/ 993933 h 1039921"/>
                <a:gd name="T22" fmla="*/ 519922 w 1039787"/>
                <a:gd name="T23" fmla="*/ 1039660 h 10399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9787" h="1039921">
                  <a:moveTo>
                    <a:pt x="520056" y="1039921"/>
                  </a:moveTo>
                  <a:cubicBezTo>
                    <a:pt x="477376" y="1039995"/>
                    <a:pt x="434850" y="1034810"/>
                    <a:pt x="393440" y="1024470"/>
                  </a:cubicBezTo>
                  <a:lnTo>
                    <a:pt x="409569" y="959953"/>
                  </a:lnTo>
                  <a:cubicBezTo>
                    <a:pt x="652234" y="1020755"/>
                    <a:pt x="898241" y="873326"/>
                    <a:pt x="959043" y="630664"/>
                  </a:cubicBezTo>
                  <a:cubicBezTo>
                    <a:pt x="1019845" y="388000"/>
                    <a:pt x="872416" y="141992"/>
                    <a:pt x="629751" y="81192"/>
                  </a:cubicBezTo>
                  <a:cubicBezTo>
                    <a:pt x="387089" y="20390"/>
                    <a:pt x="141082" y="167818"/>
                    <a:pt x="80280" y="410482"/>
                  </a:cubicBezTo>
                  <a:cubicBezTo>
                    <a:pt x="55546" y="509194"/>
                    <a:pt x="64774" y="613359"/>
                    <a:pt x="106474" y="706187"/>
                  </a:cubicBezTo>
                  <a:lnTo>
                    <a:pt x="45856" y="733069"/>
                  </a:lnTo>
                  <a:cubicBezTo>
                    <a:pt x="-71878" y="471265"/>
                    <a:pt x="44915" y="163589"/>
                    <a:pt x="306718" y="45855"/>
                  </a:cubicBezTo>
                  <a:cubicBezTo>
                    <a:pt x="568524" y="-71878"/>
                    <a:pt x="876200" y="44915"/>
                    <a:pt x="993932" y="306719"/>
                  </a:cubicBezTo>
                  <a:cubicBezTo>
                    <a:pt x="1111666" y="568522"/>
                    <a:pt x="994873" y="876199"/>
                    <a:pt x="733070" y="993933"/>
                  </a:cubicBezTo>
                  <a:cubicBezTo>
                    <a:pt x="666051" y="1024070"/>
                    <a:pt x="593404" y="1039660"/>
                    <a:pt x="519922" y="1039660"/>
                  </a:cubicBezTo>
                  <a:lnTo>
                    <a:pt x="520056" y="1039921"/>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63" name="任意多边形: 形状 119">
              <a:extLst>
                <a:ext uri="{FF2B5EF4-FFF2-40B4-BE49-F238E27FC236}">
                  <a16:creationId xmlns:a16="http://schemas.microsoft.com/office/drawing/2014/main" id="{7930860B-57EF-65DE-AA55-FC359F351AA0}"/>
                </a:ext>
              </a:extLst>
            </p:cNvPr>
            <p:cNvSpPr>
              <a:spLocks/>
            </p:cNvSpPr>
            <p:nvPr/>
          </p:nvSpPr>
          <p:spPr bwMode="auto">
            <a:xfrm>
              <a:off x="-759995" y="2542069"/>
              <a:ext cx="441166" cy="425547"/>
            </a:xfrm>
            <a:custGeom>
              <a:avLst/>
              <a:gdLst>
                <a:gd name="T0" fmla="*/ 111951 w 441166"/>
                <a:gd name="T1" fmla="*/ 425544 h 425547"/>
                <a:gd name="T2" fmla="*/ 71131 w 441166"/>
                <a:gd name="T3" fmla="*/ 385722 h 425547"/>
                <a:gd name="T4" fmla="*/ 71628 w 441166"/>
                <a:gd name="T5" fmla="*/ 378903 h 425547"/>
                <a:gd name="T6" fmla="*/ 88025 w 441166"/>
                <a:gd name="T7" fmla="*/ 275273 h 425547"/>
                <a:gd name="T8" fmla="*/ 12487 w 441166"/>
                <a:gd name="T9" fmla="*/ 202423 h 425547"/>
                <a:gd name="T10" fmla="*/ 11150 w 441166"/>
                <a:gd name="T11" fmla="*/ 145413 h 425547"/>
                <a:gd name="T12" fmla="*/ 33723 w 441166"/>
                <a:gd name="T13" fmla="*/ 133469 h 425547"/>
                <a:gd name="T14" fmla="*/ 137622 w 441166"/>
                <a:gd name="T15" fmla="*/ 117072 h 425547"/>
                <a:gd name="T16" fmla="*/ 182920 w 441166"/>
                <a:gd name="T17" fmla="*/ 22985 h 425547"/>
                <a:gd name="T18" fmla="*/ 218806 w 441166"/>
                <a:gd name="T19" fmla="*/ 0 h 425547"/>
                <a:gd name="T20" fmla="*/ 255232 w 441166"/>
                <a:gd name="T21" fmla="*/ 22043 h 425547"/>
                <a:gd name="T22" fmla="*/ 302814 w 441166"/>
                <a:gd name="T23" fmla="*/ 116131 h 425547"/>
                <a:gd name="T24" fmla="*/ 406847 w 441166"/>
                <a:gd name="T25" fmla="*/ 129572 h 425547"/>
                <a:gd name="T26" fmla="*/ 440711 w 441166"/>
                <a:gd name="T27" fmla="*/ 175454 h 425547"/>
                <a:gd name="T28" fmla="*/ 430235 w 441166"/>
                <a:gd name="T29" fmla="*/ 197047 h 425547"/>
                <a:gd name="T30" fmla="*/ 355905 w 441166"/>
                <a:gd name="T31" fmla="*/ 271509 h 425547"/>
                <a:gd name="T32" fmla="*/ 374992 w 441166"/>
                <a:gd name="T33" fmla="*/ 374736 h 425547"/>
                <a:gd name="T34" fmla="*/ 342592 w 441166"/>
                <a:gd name="T35" fmla="*/ 421664 h 425547"/>
                <a:gd name="T36" fmla="*/ 317194 w 441166"/>
                <a:gd name="T37" fmla="*/ 418017 h 425547"/>
                <a:gd name="T38" fmla="*/ 223107 w 441166"/>
                <a:gd name="T39" fmla="*/ 370435 h 425547"/>
                <a:gd name="T40" fmla="*/ 130903 w 441166"/>
                <a:gd name="T41" fmla="*/ 420436 h 425547"/>
                <a:gd name="T42" fmla="*/ 111951 w 441166"/>
                <a:gd name="T43" fmla="*/ 425544 h 425547"/>
                <a:gd name="T44" fmla="*/ 96761 w 441166"/>
                <a:gd name="T45" fmla="*/ 190863 h 425547"/>
                <a:gd name="T46" fmla="*/ 144477 w 441166"/>
                <a:gd name="T47" fmla="*/ 236025 h 425547"/>
                <a:gd name="T48" fmla="*/ 156440 w 441166"/>
                <a:gd name="T49" fmla="*/ 271643 h 425547"/>
                <a:gd name="T50" fmla="*/ 146224 w 441166"/>
                <a:gd name="T51" fmla="*/ 336430 h 425547"/>
                <a:gd name="T52" fmla="*/ 203888 w 441166"/>
                <a:gd name="T53" fmla="*/ 304575 h 425547"/>
                <a:gd name="T54" fmla="*/ 241387 w 441166"/>
                <a:gd name="T55" fmla="*/ 304575 h 425547"/>
                <a:gd name="T56" fmla="*/ 299990 w 441166"/>
                <a:gd name="T57" fmla="*/ 334547 h 425547"/>
                <a:gd name="T58" fmla="*/ 287624 w 441166"/>
                <a:gd name="T59" fmla="*/ 269896 h 425547"/>
                <a:gd name="T60" fmla="*/ 298781 w 441166"/>
                <a:gd name="T61" fmla="*/ 234144 h 425547"/>
                <a:gd name="T62" fmla="*/ 345152 w 441166"/>
                <a:gd name="T63" fmla="*/ 187637 h 425547"/>
                <a:gd name="T64" fmla="*/ 280097 w 441166"/>
                <a:gd name="T65" fmla="*/ 179035 h 425547"/>
                <a:gd name="T66" fmla="*/ 249452 w 441166"/>
                <a:gd name="T67" fmla="*/ 157395 h 425547"/>
                <a:gd name="T68" fmla="*/ 220419 w 441166"/>
                <a:gd name="T69" fmla="*/ 98792 h 425547"/>
                <a:gd name="T70" fmla="*/ 191656 w 441166"/>
                <a:gd name="T71" fmla="*/ 158067 h 425547"/>
                <a:gd name="T72" fmla="*/ 162086 w 441166"/>
                <a:gd name="T73" fmla="*/ 180514 h 4255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1166" h="425547">
                  <a:moveTo>
                    <a:pt x="111951" y="425544"/>
                  </a:moveTo>
                  <a:cubicBezTo>
                    <a:pt x="89683" y="425820"/>
                    <a:pt x="71407" y="407990"/>
                    <a:pt x="71131" y="385722"/>
                  </a:cubicBezTo>
                  <a:cubicBezTo>
                    <a:pt x="71103" y="383439"/>
                    <a:pt x="71269" y="381158"/>
                    <a:pt x="71628" y="378903"/>
                  </a:cubicBezTo>
                  <a:lnTo>
                    <a:pt x="88025" y="275273"/>
                  </a:lnTo>
                  <a:lnTo>
                    <a:pt x="12487" y="202423"/>
                  </a:lnTo>
                  <a:cubicBezTo>
                    <a:pt x="-3625" y="187049"/>
                    <a:pt x="-4224" y="161525"/>
                    <a:pt x="11150" y="145413"/>
                  </a:cubicBezTo>
                  <a:cubicBezTo>
                    <a:pt x="17181" y="139091"/>
                    <a:pt x="25104" y="134900"/>
                    <a:pt x="33723" y="133469"/>
                  </a:cubicBezTo>
                  <a:lnTo>
                    <a:pt x="137622" y="117072"/>
                  </a:lnTo>
                  <a:lnTo>
                    <a:pt x="182920" y="22985"/>
                  </a:lnTo>
                  <a:cubicBezTo>
                    <a:pt x="189526" y="9110"/>
                    <a:pt x="203441" y="197"/>
                    <a:pt x="218806" y="0"/>
                  </a:cubicBezTo>
                  <a:cubicBezTo>
                    <a:pt x="234070" y="121"/>
                    <a:pt x="248043" y="8578"/>
                    <a:pt x="255232" y="22043"/>
                  </a:cubicBezTo>
                  <a:lnTo>
                    <a:pt x="302814" y="116131"/>
                  </a:lnTo>
                  <a:lnTo>
                    <a:pt x="406847" y="129572"/>
                  </a:lnTo>
                  <a:cubicBezTo>
                    <a:pt x="428868" y="132890"/>
                    <a:pt x="444029" y="153432"/>
                    <a:pt x="440711" y="175454"/>
                  </a:cubicBezTo>
                  <a:cubicBezTo>
                    <a:pt x="439492" y="183548"/>
                    <a:pt x="435836" y="191079"/>
                    <a:pt x="430235" y="197047"/>
                  </a:cubicBezTo>
                  <a:lnTo>
                    <a:pt x="355905" y="271509"/>
                  </a:lnTo>
                  <a:lnTo>
                    <a:pt x="374992" y="374736"/>
                  </a:lnTo>
                  <a:cubicBezTo>
                    <a:pt x="379003" y="396642"/>
                    <a:pt x="364498" y="417653"/>
                    <a:pt x="342592" y="421664"/>
                  </a:cubicBezTo>
                  <a:cubicBezTo>
                    <a:pt x="333956" y="423247"/>
                    <a:pt x="325038" y="421965"/>
                    <a:pt x="317194" y="418017"/>
                  </a:cubicBezTo>
                  <a:lnTo>
                    <a:pt x="223107" y="370435"/>
                  </a:lnTo>
                  <a:lnTo>
                    <a:pt x="130903" y="420436"/>
                  </a:lnTo>
                  <a:cubicBezTo>
                    <a:pt x="125102" y="423673"/>
                    <a:pt x="118593" y="425429"/>
                    <a:pt x="111951" y="425544"/>
                  </a:cubicBezTo>
                  <a:close/>
                  <a:moveTo>
                    <a:pt x="96761" y="190863"/>
                  </a:moveTo>
                  <a:lnTo>
                    <a:pt x="144477" y="236025"/>
                  </a:lnTo>
                  <a:cubicBezTo>
                    <a:pt x="154092" y="245202"/>
                    <a:pt x="158566" y="258526"/>
                    <a:pt x="156440" y="271643"/>
                  </a:cubicBezTo>
                  <a:lnTo>
                    <a:pt x="146224" y="336430"/>
                  </a:lnTo>
                  <a:lnTo>
                    <a:pt x="203888" y="304575"/>
                  </a:lnTo>
                  <a:cubicBezTo>
                    <a:pt x="215627" y="298408"/>
                    <a:pt x="229648" y="298408"/>
                    <a:pt x="241387" y="304575"/>
                  </a:cubicBezTo>
                  <a:lnTo>
                    <a:pt x="299990" y="334547"/>
                  </a:lnTo>
                  <a:lnTo>
                    <a:pt x="287624" y="269896"/>
                  </a:lnTo>
                  <a:cubicBezTo>
                    <a:pt x="285247" y="256870"/>
                    <a:pt x="289417" y="243505"/>
                    <a:pt x="298781" y="234144"/>
                  </a:cubicBezTo>
                  <a:lnTo>
                    <a:pt x="345152" y="187637"/>
                  </a:lnTo>
                  <a:lnTo>
                    <a:pt x="280097" y="179035"/>
                  </a:lnTo>
                  <a:cubicBezTo>
                    <a:pt x="266944" y="177303"/>
                    <a:pt x="255485" y="169210"/>
                    <a:pt x="249452" y="157395"/>
                  </a:cubicBezTo>
                  <a:lnTo>
                    <a:pt x="220419" y="98792"/>
                  </a:lnTo>
                  <a:lnTo>
                    <a:pt x="191656" y="158067"/>
                  </a:lnTo>
                  <a:cubicBezTo>
                    <a:pt x="186034" y="169912"/>
                    <a:pt x="175006" y="178283"/>
                    <a:pt x="162086" y="180514"/>
                  </a:cubicBezTo>
                  <a:lnTo>
                    <a:pt x="96761" y="190863"/>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64" name="任意多边形: 形状 120">
              <a:extLst>
                <a:ext uri="{FF2B5EF4-FFF2-40B4-BE49-F238E27FC236}">
                  <a16:creationId xmlns:a16="http://schemas.microsoft.com/office/drawing/2014/main" id="{7680C0E9-7E29-2F79-8D4E-02D0793B3EA9}"/>
                </a:ext>
              </a:extLst>
            </p:cNvPr>
            <p:cNvSpPr>
              <a:spLocks/>
            </p:cNvSpPr>
            <p:nvPr/>
          </p:nvSpPr>
          <p:spPr bwMode="auto">
            <a:xfrm>
              <a:off x="258015" y="2304027"/>
              <a:ext cx="70968" cy="70968"/>
            </a:xfrm>
            <a:custGeom>
              <a:avLst/>
              <a:gdLst>
                <a:gd name="T0" fmla="*/ 70969 w 70968"/>
                <a:gd name="T1" fmla="*/ 35484 h 70968"/>
                <a:gd name="T2" fmla="*/ 35484 w 70968"/>
                <a:gd name="T3" fmla="*/ 70969 h 70968"/>
                <a:gd name="T4" fmla="*/ 0 w 70968"/>
                <a:gd name="T5" fmla="*/ 35482 h 70968"/>
                <a:gd name="T6" fmla="*/ 35486 w 70968"/>
                <a:gd name="T7" fmla="*/ 0 h 70968"/>
                <a:gd name="T8" fmla="*/ 35754 w 70968"/>
                <a:gd name="T9" fmla="*/ 0 h 70968"/>
                <a:gd name="T10" fmla="*/ 70969 w 70968"/>
                <a:gd name="T11" fmla="*/ 35484 h 709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968" h="70968">
                  <a:moveTo>
                    <a:pt x="70969" y="35484"/>
                  </a:moveTo>
                  <a:cubicBezTo>
                    <a:pt x="70969" y="55081"/>
                    <a:pt x="55081" y="70969"/>
                    <a:pt x="35484" y="70969"/>
                  </a:cubicBezTo>
                  <a:cubicBezTo>
                    <a:pt x="15886" y="70967"/>
                    <a:pt x="0" y="55079"/>
                    <a:pt x="0" y="35482"/>
                  </a:cubicBezTo>
                  <a:cubicBezTo>
                    <a:pt x="0" y="15886"/>
                    <a:pt x="15887" y="-2"/>
                    <a:pt x="35486" y="0"/>
                  </a:cubicBezTo>
                  <a:cubicBezTo>
                    <a:pt x="35576" y="0"/>
                    <a:pt x="35665" y="0"/>
                    <a:pt x="35754" y="0"/>
                  </a:cubicBezTo>
                  <a:cubicBezTo>
                    <a:pt x="55247" y="147"/>
                    <a:pt x="70971" y="15992"/>
                    <a:pt x="70969"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65" name="任意多边形: 形状 121">
              <a:extLst>
                <a:ext uri="{FF2B5EF4-FFF2-40B4-BE49-F238E27FC236}">
                  <a16:creationId xmlns:a16="http://schemas.microsoft.com/office/drawing/2014/main" id="{65E6274F-43EB-6BFE-2A4A-1474203D48E9}"/>
                </a:ext>
              </a:extLst>
            </p:cNvPr>
            <p:cNvSpPr>
              <a:spLocks/>
            </p:cNvSpPr>
            <p:nvPr/>
          </p:nvSpPr>
          <p:spPr bwMode="auto">
            <a:xfrm>
              <a:off x="-543743" y="1792059"/>
              <a:ext cx="70968" cy="70968"/>
            </a:xfrm>
            <a:custGeom>
              <a:avLst/>
              <a:gdLst>
                <a:gd name="T0" fmla="*/ 0 w 70968"/>
                <a:gd name="T1" fmla="*/ 35484 h 70968"/>
                <a:gd name="T2" fmla="*/ 35484 w 70968"/>
                <a:gd name="T3" fmla="*/ 70969 h 70968"/>
                <a:gd name="T4" fmla="*/ 70969 w 70968"/>
                <a:gd name="T5" fmla="*/ 35484 h 70968"/>
                <a:gd name="T6" fmla="*/ 35484 w 70968"/>
                <a:gd name="T7" fmla="*/ 0 h 70968"/>
                <a:gd name="T8" fmla="*/ 0 w 70968"/>
                <a:gd name="T9" fmla="*/ 35484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66" name="任意多边形: 形状 122">
              <a:extLst>
                <a:ext uri="{FF2B5EF4-FFF2-40B4-BE49-F238E27FC236}">
                  <a16:creationId xmlns:a16="http://schemas.microsoft.com/office/drawing/2014/main" id="{CFA743AA-062E-F19C-91B3-C2F577D2D891}"/>
                </a:ext>
              </a:extLst>
            </p:cNvPr>
            <p:cNvSpPr>
              <a:spLocks/>
            </p:cNvSpPr>
            <p:nvPr/>
          </p:nvSpPr>
          <p:spPr bwMode="auto">
            <a:xfrm>
              <a:off x="-1525514" y="2051308"/>
              <a:ext cx="123192" cy="123192"/>
            </a:xfrm>
            <a:custGeom>
              <a:avLst/>
              <a:gdLst>
                <a:gd name="T0" fmla="*/ 0 w 70968"/>
                <a:gd name="T1" fmla="*/ 559283 h 70968"/>
                <a:gd name="T2" fmla="*/ 559283 w 70968"/>
                <a:gd name="T3" fmla="*/ 1118584 h 70968"/>
                <a:gd name="T4" fmla="*/ 1118584 w 70968"/>
                <a:gd name="T5" fmla="*/ 559283 h 70968"/>
                <a:gd name="T6" fmla="*/ 559283 w 70968"/>
                <a:gd name="T7" fmla="*/ 0 h 70968"/>
                <a:gd name="T8" fmla="*/ 0 w 70968"/>
                <a:gd name="T9" fmla="*/ 559283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grpSp>
      <p:sp>
        <p:nvSpPr>
          <p:cNvPr id="75" name="任意多边形: 形状 74">
            <a:extLst>
              <a:ext uri="{FF2B5EF4-FFF2-40B4-BE49-F238E27FC236}">
                <a16:creationId xmlns:a16="http://schemas.microsoft.com/office/drawing/2014/main" id="{F7571764-02ED-1322-34D4-D2011BD4CE43}"/>
              </a:ext>
            </a:extLst>
          </p:cNvPr>
          <p:cNvSpPr/>
          <p:nvPr/>
        </p:nvSpPr>
        <p:spPr>
          <a:xfrm>
            <a:off x="5084488" y="2533313"/>
            <a:ext cx="2962605" cy="1409701"/>
          </a:xfrm>
          <a:custGeom>
            <a:avLst/>
            <a:gdLst>
              <a:gd name="connsiteX0" fmla="*/ 0 w 2638157"/>
              <a:gd name="connsiteY0" fmla="*/ 0 h 3050694"/>
              <a:gd name="connsiteX1" fmla="*/ 995752 w 2638157"/>
              <a:gd name="connsiteY1" fmla="*/ 0 h 3050694"/>
              <a:gd name="connsiteX2" fmla="*/ 995333 w 2638157"/>
              <a:gd name="connsiteY2" fmla="*/ 4151 h 3050694"/>
              <a:gd name="connsiteX3" fmla="*/ 1315373 w 2638157"/>
              <a:gd name="connsiteY3" fmla="*/ 324191 h 3050694"/>
              <a:gd name="connsiteX4" fmla="*/ 1635413 w 2638157"/>
              <a:gd name="connsiteY4" fmla="*/ 4151 h 3050694"/>
              <a:gd name="connsiteX5" fmla="*/ 1634995 w 2638157"/>
              <a:gd name="connsiteY5" fmla="*/ 0 h 3050694"/>
              <a:gd name="connsiteX6" fmla="*/ 2638157 w 2638157"/>
              <a:gd name="connsiteY6" fmla="*/ 0 h 3050694"/>
              <a:gd name="connsiteX7" fmla="*/ 2638157 w 2638157"/>
              <a:gd name="connsiteY7" fmla="*/ 3050694 h 3050694"/>
              <a:gd name="connsiteX8" fmla="*/ 0 w 2638157"/>
              <a:gd name="connsiteY8" fmla="*/ 3050694 h 305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157" h="3050694">
                <a:moveTo>
                  <a:pt x="0" y="0"/>
                </a:moveTo>
                <a:lnTo>
                  <a:pt x="995752" y="0"/>
                </a:lnTo>
                <a:lnTo>
                  <a:pt x="995333" y="4151"/>
                </a:lnTo>
                <a:cubicBezTo>
                  <a:pt x="995333" y="180904"/>
                  <a:pt x="1138620" y="324191"/>
                  <a:pt x="1315373" y="324191"/>
                </a:cubicBezTo>
                <a:cubicBezTo>
                  <a:pt x="1492126" y="324191"/>
                  <a:pt x="1635413" y="180904"/>
                  <a:pt x="1635413" y="4151"/>
                </a:cubicBezTo>
                <a:lnTo>
                  <a:pt x="1634995" y="0"/>
                </a:lnTo>
                <a:lnTo>
                  <a:pt x="2638157" y="0"/>
                </a:lnTo>
                <a:lnTo>
                  <a:pt x="2638157" y="3050694"/>
                </a:lnTo>
                <a:lnTo>
                  <a:pt x="0" y="3050694"/>
                </a:lnTo>
                <a:close/>
              </a:path>
            </a:pathLst>
          </a:custGeom>
          <a:solidFill>
            <a:srgbClr val="FFFFFF"/>
          </a:solidFill>
          <a:ln w="12700" cap="flat" cmpd="sng" algn="ctr">
            <a:noFill/>
            <a:prstDash val="solid"/>
            <a:miter lim="800000"/>
          </a:ln>
          <a:effectLst>
            <a:outerShdw blurRad="190500" dist="76200" dir="2700000" algn="tl" rotWithShape="0">
              <a:prstClr val="black">
                <a:alpha val="8000"/>
              </a:prstClr>
            </a:outerShdw>
          </a:effectLst>
        </p:spPr>
        <p:txBody>
          <a:bodyPr wrap="square" rtlCol="0" anchor="ctr">
            <a:noAutofit/>
          </a:bodyPr>
          <a:lstStyle/>
          <a:p>
            <a:pPr marL="0" marR="0" lvl="0" indent="0" algn="ctr" defTabSz="514350" eaLnBrk="1" fontAlgn="auto" latinLnBrk="0" hangingPunct="1">
              <a:lnSpc>
                <a:spcPct val="95000"/>
              </a:lnSpc>
              <a:spcBef>
                <a:spcPts val="1800"/>
              </a:spcBef>
              <a:spcAft>
                <a:spcPts val="0"/>
              </a:spcAft>
              <a:buClrTx/>
              <a:buSzTx/>
              <a:buFontTx/>
              <a:buNone/>
              <a:tabLst/>
              <a:defRPr/>
            </a:pPr>
            <a:endParaRPr kumimoji="0" lang="zh-CN" altLang="en-US" sz="1600" b="0" i="0" u="none" strike="noStrike" kern="0" cap="none" spc="0" normalizeH="0" baseline="0" noProof="0">
              <a:ln>
                <a:noFill/>
              </a:ln>
              <a:solidFill>
                <a:srgbClr val="313F48"/>
              </a:solidFill>
              <a:effectLst/>
              <a:uLnTx/>
              <a:uFillTx/>
              <a:latin typeface="Noto Sans S Chinese Regular"/>
              <a:ea typeface="Noto Sans S Chinese Regular"/>
              <a:cs typeface="Arial" panose="020B0604020202020204" pitchFamily="34" charset="0"/>
              <a:sym typeface="Gill Sans MT" panose="020B0502020104020203" pitchFamily="34" charset="0"/>
            </a:endParaRPr>
          </a:p>
        </p:txBody>
      </p:sp>
      <p:sp>
        <p:nvSpPr>
          <p:cNvPr id="16" name="矩形 15">
            <a:extLst>
              <a:ext uri="{FF2B5EF4-FFF2-40B4-BE49-F238E27FC236}">
                <a16:creationId xmlns:a16="http://schemas.microsoft.com/office/drawing/2014/main" id="{DB37BDFF-D3AD-D22C-E578-1D29A4F4C682}"/>
              </a:ext>
            </a:extLst>
          </p:cNvPr>
          <p:cNvSpPr/>
          <p:nvPr/>
        </p:nvSpPr>
        <p:spPr>
          <a:xfrm>
            <a:off x="5167882" y="2487181"/>
            <a:ext cx="2716560" cy="1409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accent1"/>
                </a:solidFill>
                <a:latin typeface="+mj-lt"/>
              </a:rPr>
              <a:t>70+</a:t>
            </a:r>
          </a:p>
          <a:p>
            <a:pPr algn="ctr"/>
            <a:r>
              <a:rPr lang="zh-CN" altLang="en-US" sz="1600">
                <a:solidFill>
                  <a:schemeClr val="accent1"/>
                </a:solidFill>
              </a:rPr>
              <a:t>国际市场获批</a:t>
            </a:r>
          </a:p>
        </p:txBody>
      </p:sp>
      <p:sp>
        <p:nvSpPr>
          <p:cNvPr id="87" name="文本框 86">
            <a:extLst>
              <a:ext uri="{FF2B5EF4-FFF2-40B4-BE49-F238E27FC236}">
                <a16:creationId xmlns:a16="http://schemas.microsoft.com/office/drawing/2014/main" id="{C673F73E-C291-0DB6-7B58-69DA47154F7F}"/>
              </a:ext>
            </a:extLst>
          </p:cNvPr>
          <p:cNvSpPr txBox="1"/>
          <p:nvPr/>
        </p:nvSpPr>
        <p:spPr>
          <a:xfrm>
            <a:off x="640990" y="1309542"/>
            <a:ext cx="11314147" cy="7947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1" i="1" u="none" strike="noStrike" kern="1200" cap="none" spc="0" normalizeH="0" baseline="0" noProof="0">
                <a:ln>
                  <a:noFill/>
                </a:ln>
                <a:solidFill>
                  <a:schemeClr val="bg1"/>
                </a:solidFill>
                <a:effectLst/>
                <a:uLnTx/>
                <a:uFillTx/>
                <a:latin typeface="+mn-ea"/>
                <a:cs typeface="+mn-cs"/>
              </a:rPr>
              <a:t>百悦泽</a:t>
            </a:r>
            <a:r>
              <a:rPr kumimoji="0" lang="en-US" altLang="zh-CN" sz="1600" b="1" i="1" u="none" strike="noStrike" kern="1200" cap="none" spc="0" normalizeH="0" baseline="30000" noProof="0">
                <a:ln>
                  <a:noFill/>
                </a:ln>
                <a:solidFill>
                  <a:schemeClr val="bg1"/>
                </a:solidFill>
                <a:effectLst/>
                <a:uLnTx/>
                <a:uFillTx/>
                <a:latin typeface="+mn-ea"/>
                <a:cs typeface="+mn-cs"/>
              </a:rPr>
              <a:t>®</a:t>
            </a:r>
            <a:r>
              <a:rPr kumimoji="0" lang="zh-CN" altLang="zh-CN" sz="1600" b="1" i="1" u="none" strike="noStrike" kern="1200" cap="none" spc="0" normalizeH="0" baseline="0" noProof="0">
                <a:ln>
                  <a:noFill/>
                </a:ln>
                <a:solidFill>
                  <a:schemeClr val="bg1"/>
                </a:solidFill>
                <a:effectLst/>
                <a:uLnTx/>
                <a:uFillTx/>
                <a:latin typeface="+mn-ea"/>
                <a:cs typeface="+mn-cs"/>
              </a:rPr>
              <a:t>（泽布替尼胶囊</a:t>
            </a:r>
            <a:r>
              <a:rPr kumimoji="0" lang="zh-CN" altLang="en-US" sz="1600" b="1" i="1" u="none" strike="noStrike" kern="1200" cap="none" spc="0" normalizeH="0" baseline="0" noProof="0">
                <a:ln>
                  <a:noFill/>
                </a:ln>
                <a:solidFill>
                  <a:schemeClr val="bg1"/>
                </a:solidFill>
                <a:effectLst/>
                <a:uLnTx/>
                <a:uFillTx/>
                <a:latin typeface="+mn-ea"/>
                <a:cs typeface="+mn-cs"/>
              </a:rPr>
              <a:t>）</a:t>
            </a:r>
            <a:r>
              <a:rPr kumimoji="0" lang="zh-CN" altLang="en-US" sz="1600" b="0" i="1" u="none" strike="noStrike" kern="1200" cap="none" spc="0" normalizeH="0" baseline="0" noProof="0">
                <a:ln>
                  <a:noFill/>
                </a:ln>
                <a:solidFill>
                  <a:schemeClr val="bg1"/>
                </a:solidFill>
                <a:effectLst/>
                <a:uLnTx/>
                <a:uFillTx/>
                <a:latin typeface="+mn-ea"/>
                <a:cs typeface="+mn-cs"/>
              </a:rPr>
              <a:t>是一款由百济神州自主研发的新一代</a:t>
            </a:r>
            <a:r>
              <a:rPr kumimoji="0" lang="en-US" altLang="zh-CN" sz="1600" b="0" i="1" u="none" strike="noStrike" kern="1200" cap="none" spc="0" normalizeH="0" baseline="0" noProof="0">
                <a:ln>
                  <a:noFill/>
                </a:ln>
                <a:solidFill>
                  <a:schemeClr val="bg1"/>
                </a:solidFill>
                <a:effectLst/>
                <a:uLnTx/>
                <a:uFillTx/>
                <a:latin typeface="+mn-ea"/>
                <a:cs typeface="+mn-cs"/>
              </a:rPr>
              <a:t>BTK</a:t>
            </a:r>
            <a:r>
              <a:rPr kumimoji="0" lang="zh-CN" altLang="en-US" sz="1600" b="0" i="1" u="none" strike="noStrike" kern="1200" cap="none" spc="0" normalizeH="0" baseline="0" noProof="0">
                <a:ln>
                  <a:noFill/>
                </a:ln>
                <a:solidFill>
                  <a:schemeClr val="bg1"/>
                </a:solidFill>
                <a:effectLst/>
                <a:uLnTx/>
                <a:uFillTx/>
                <a:latin typeface="+mn-ea"/>
                <a:cs typeface="+mn-cs"/>
              </a:rPr>
              <a:t>小分子抑制剂，其设计旨在最大化</a:t>
            </a:r>
            <a:r>
              <a:rPr kumimoji="0" lang="en-US" altLang="zh-CN" sz="1600" b="0" i="1" u="none" strike="noStrike" kern="1200" cap="none" spc="0" normalizeH="0" baseline="0" noProof="0">
                <a:ln>
                  <a:noFill/>
                </a:ln>
                <a:solidFill>
                  <a:schemeClr val="bg1"/>
                </a:solidFill>
                <a:effectLst/>
                <a:uLnTx/>
                <a:uFillTx/>
                <a:latin typeface="+mn-ea"/>
                <a:cs typeface="+mn-cs"/>
              </a:rPr>
              <a:t>BTK</a:t>
            </a:r>
            <a:r>
              <a:rPr kumimoji="0" lang="zh-CN" altLang="en-US" sz="1600" b="0" i="1" u="none" strike="noStrike" kern="1200" cap="none" spc="0" normalizeH="0" baseline="0" noProof="0">
                <a:ln>
                  <a:noFill/>
                </a:ln>
                <a:solidFill>
                  <a:schemeClr val="bg1"/>
                </a:solidFill>
                <a:effectLst/>
                <a:uLnTx/>
                <a:uFillTx/>
                <a:latin typeface="+mn-ea"/>
                <a:cs typeface="+mn-cs"/>
              </a:rPr>
              <a:t>占有率，最小化脱靶效应。目前正在全球范围内开展广泛的临床试验项目，作为单药和与其他疗法进行联合用药治疗多种</a:t>
            </a:r>
            <a:r>
              <a:rPr kumimoji="0" lang="en-US" altLang="zh-CN" sz="1600" b="0" i="1" u="none" strike="noStrike" kern="1200" cap="none" spc="0" normalizeH="0" baseline="0" noProof="0">
                <a:ln>
                  <a:noFill/>
                </a:ln>
                <a:solidFill>
                  <a:schemeClr val="bg1"/>
                </a:solidFill>
                <a:effectLst/>
                <a:uLnTx/>
                <a:uFillTx/>
                <a:latin typeface="+mn-ea"/>
                <a:cs typeface="+mn-cs"/>
              </a:rPr>
              <a:t>B</a:t>
            </a:r>
            <a:r>
              <a:rPr kumimoji="0" lang="zh-CN" altLang="en-US" sz="1600" b="0" i="1" u="none" strike="noStrike" kern="1200" cap="none" spc="0" normalizeH="0" baseline="0" noProof="0">
                <a:ln>
                  <a:noFill/>
                </a:ln>
                <a:solidFill>
                  <a:schemeClr val="bg1"/>
                </a:solidFill>
                <a:effectLst/>
                <a:uLnTx/>
                <a:uFillTx/>
                <a:latin typeface="+mn-ea"/>
                <a:cs typeface="+mn-cs"/>
              </a:rPr>
              <a:t>细胞恶性肿瘤。</a:t>
            </a:r>
          </a:p>
        </p:txBody>
      </p:sp>
    </p:spTree>
    <p:extLst>
      <p:ext uri="{BB962C8B-B14F-4D97-AF65-F5344CB8AC3E}">
        <p14:creationId xmlns:p14="http://schemas.microsoft.com/office/powerpoint/2010/main" val="51243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任意多边形: 形状 66">
            <a:extLst>
              <a:ext uri="{FF2B5EF4-FFF2-40B4-BE49-F238E27FC236}">
                <a16:creationId xmlns:a16="http://schemas.microsoft.com/office/drawing/2014/main" id="{A202D025-3C9D-F528-DB5B-256B9A6743E7}"/>
              </a:ext>
            </a:extLst>
          </p:cNvPr>
          <p:cNvSpPr/>
          <p:nvPr/>
        </p:nvSpPr>
        <p:spPr>
          <a:xfrm>
            <a:off x="8859123" y="2599506"/>
            <a:ext cx="2634770" cy="1245547"/>
          </a:xfrm>
          <a:custGeom>
            <a:avLst/>
            <a:gdLst>
              <a:gd name="connsiteX0" fmla="*/ 0 w 2638157"/>
              <a:gd name="connsiteY0" fmla="*/ 0 h 3050694"/>
              <a:gd name="connsiteX1" fmla="*/ 995752 w 2638157"/>
              <a:gd name="connsiteY1" fmla="*/ 0 h 3050694"/>
              <a:gd name="connsiteX2" fmla="*/ 995333 w 2638157"/>
              <a:gd name="connsiteY2" fmla="*/ 4151 h 3050694"/>
              <a:gd name="connsiteX3" fmla="*/ 1315373 w 2638157"/>
              <a:gd name="connsiteY3" fmla="*/ 324191 h 3050694"/>
              <a:gd name="connsiteX4" fmla="*/ 1635413 w 2638157"/>
              <a:gd name="connsiteY4" fmla="*/ 4151 h 3050694"/>
              <a:gd name="connsiteX5" fmla="*/ 1634995 w 2638157"/>
              <a:gd name="connsiteY5" fmla="*/ 0 h 3050694"/>
              <a:gd name="connsiteX6" fmla="*/ 2638157 w 2638157"/>
              <a:gd name="connsiteY6" fmla="*/ 0 h 3050694"/>
              <a:gd name="connsiteX7" fmla="*/ 2638157 w 2638157"/>
              <a:gd name="connsiteY7" fmla="*/ 3050694 h 3050694"/>
              <a:gd name="connsiteX8" fmla="*/ 0 w 2638157"/>
              <a:gd name="connsiteY8" fmla="*/ 3050694 h 305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157" h="3050694">
                <a:moveTo>
                  <a:pt x="0" y="0"/>
                </a:moveTo>
                <a:lnTo>
                  <a:pt x="995752" y="0"/>
                </a:lnTo>
                <a:lnTo>
                  <a:pt x="995333" y="4151"/>
                </a:lnTo>
                <a:cubicBezTo>
                  <a:pt x="995333" y="180904"/>
                  <a:pt x="1138620" y="324191"/>
                  <a:pt x="1315373" y="324191"/>
                </a:cubicBezTo>
                <a:cubicBezTo>
                  <a:pt x="1492126" y="324191"/>
                  <a:pt x="1635413" y="180904"/>
                  <a:pt x="1635413" y="4151"/>
                </a:cubicBezTo>
                <a:lnTo>
                  <a:pt x="1634995" y="0"/>
                </a:lnTo>
                <a:lnTo>
                  <a:pt x="2638157" y="0"/>
                </a:lnTo>
                <a:lnTo>
                  <a:pt x="2638157" y="3050694"/>
                </a:lnTo>
                <a:lnTo>
                  <a:pt x="0" y="3050694"/>
                </a:lnTo>
                <a:close/>
              </a:path>
            </a:pathLst>
          </a:custGeom>
          <a:solidFill>
            <a:srgbClr val="FFFFFF"/>
          </a:solidFill>
          <a:ln w="12700" cap="flat" cmpd="sng" algn="ctr">
            <a:noFill/>
            <a:prstDash val="solid"/>
            <a:miter lim="800000"/>
          </a:ln>
          <a:effectLst>
            <a:outerShdw blurRad="190500" dist="76200" dir="2700000" algn="tl" rotWithShape="0">
              <a:prstClr val="black">
                <a:alpha val="8000"/>
              </a:prstClr>
            </a:outerShdw>
          </a:effectLst>
        </p:spPr>
        <p:txBody>
          <a:bodyPr wrap="square" rtlCol="0" anchor="ctr">
            <a:noAutofit/>
          </a:bodyPr>
          <a:lstStyle/>
          <a:p>
            <a:pPr marL="0" marR="0" lvl="0" indent="0" algn="ctr" defTabSz="514350" eaLnBrk="1" fontAlgn="auto" latinLnBrk="0" hangingPunct="1">
              <a:lnSpc>
                <a:spcPct val="95000"/>
              </a:lnSpc>
              <a:spcBef>
                <a:spcPts val="1800"/>
              </a:spcBef>
              <a:spcAft>
                <a:spcPts val="0"/>
              </a:spcAft>
              <a:buClrTx/>
              <a:buSzTx/>
              <a:buFontTx/>
              <a:buNone/>
              <a:tabLst/>
              <a:defRPr/>
            </a:pPr>
            <a:endParaRPr kumimoji="0" lang="zh-CN" altLang="en-US" sz="1600" b="0" i="0" u="none" strike="noStrike" kern="0" cap="none" spc="0" normalizeH="0" baseline="0" noProof="0">
              <a:ln>
                <a:noFill/>
              </a:ln>
              <a:solidFill>
                <a:srgbClr val="313F48"/>
              </a:solidFill>
              <a:effectLst/>
              <a:uLnTx/>
              <a:uFillTx/>
              <a:latin typeface="Noto Sans S Chinese Regular"/>
              <a:ea typeface="Noto Sans S Chinese Regular"/>
              <a:cs typeface="Arial" panose="020B0604020202020204" pitchFamily="34" charset="0"/>
              <a:sym typeface="Gill Sans MT" panose="020B0502020104020203" pitchFamily="34" charset="0"/>
            </a:endParaRPr>
          </a:p>
        </p:txBody>
      </p:sp>
      <p:sp>
        <p:nvSpPr>
          <p:cNvPr id="69" name="任意多边形: 形状 68">
            <a:extLst>
              <a:ext uri="{FF2B5EF4-FFF2-40B4-BE49-F238E27FC236}">
                <a16:creationId xmlns:a16="http://schemas.microsoft.com/office/drawing/2014/main" id="{5D88AE29-DB37-3994-F526-B1655FCF8EB0}"/>
              </a:ext>
            </a:extLst>
          </p:cNvPr>
          <p:cNvSpPr/>
          <p:nvPr/>
        </p:nvSpPr>
        <p:spPr>
          <a:xfrm>
            <a:off x="4957841" y="2495856"/>
            <a:ext cx="2571046" cy="1409701"/>
          </a:xfrm>
          <a:custGeom>
            <a:avLst/>
            <a:gdLst>
              <a:gd name="connsiteX0" fmla="*/ 0 w 2638157"/>
              <a:gd name="connsiteY0" fmla="*/ 0 h 3050694"/>
              <a:gd name="connsiteX1" fmla="*/ 995752 w 2638157"/>
              <a:gd name="connsiteY1" fmla="*/ 0 h 3050694"/>
              <a:gd name="connsiteX2" fmla="*/ 995333 w 2638157"/>
              <a:gd name="connsiteY2" fmla="*/ 4151 h 3050694"/>
              <a:gd name="connsiteX3" fmla="*/ 1315373 w 2638157"/>
              <a:gd name="connsiteY3" fmla="*/ 324191 h 3050694"/>
              <a:gd name="connsiteX4" fmla="*/ 1635413 w 2638157"/>
              <a:gd name="connsiteY4" fmla="*/ 4151 h 3050694"/>
              <a:gd name="connsiteX5" fmla="*/ 1634995 w 2638157"/>
              <a:gd name="connsiteY5" fmla="*/ 0 h 3050694"/>
              <a:gd name="connsiteX6" fmla="*/ 2638157 w 2638157"/>
              <a:gd name="connsiteY6" fmla="*/ 0 h 3050694"/>
              <a:gd name="connsiteX7" fmla="*/ 2638157 w 2638157"/>
              <a:gd name="connsiteY7" fmla="*/ 3050694 h 3050694"/>
              <a:gd name="connsiteX8" fmla="*/ 0 w 2638157"/>
              <a:gd name="connsiteY8" fmla="*/ 3050694 h 305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157" h="3050694">
                <a:moveTo>
                  <a:pt x="0" y="0"/>
                </a:moveTo>
                <a:lnTo>
                  <a:pt x="995752" y="0"/>
                </a:lnTo>
                <a:lnTo>
                  <a:pt x="995333" y="4151"/>
                </a:lnTo>
                <a:cubicBezTo>
                  <a:pt x="995333" y="180904"/>
                  <a:pt x="1138620" y="324191"/>
                  <a:pt x="1315373" y="324191"/>
                </a:cubicBezTo>
                <a:cubicBezTo>
                  <a:pt x="1492126" y="324191"/>
                  <a:pt x="1635413" y="180904"/>
                  <a:pt x="1635413" y="4151"/>
                </a:cubicBezTo>
                <a:lnTo>
                  <a:pt x="1634995" y="0"/>
                </a:lnTo>
                <a:lnTo>
                  <a:pt x="2638157" y="0"/>
                </a:lnTo>
                <a:lnTo>
                  <a:pt x="2638157" y="3050694"/>
                </a:lnTo>
                <a:lnTo>
                  <a:pt x="0" y="3050694"/>
                </a:lnTo>
                <a:close/>
              </a:path>
            </a:pathLst>
          </a:custGeom>
          <a:solidFill>
            <a:srgbClr val="FFFFFF"/>
          </a:solidFill>
          <a:ln w="12700" cap="flat" cmpd="sng" algn="ctr">
            <a:noFill/>
            <a:prstDash val="solid"/>
            <a:miter lim="800000"/>
          </a:ln>
          <a:effectLst>
            <a:outerShdw blurRad="190500" dist="76200" dir="2700000" algn="tl" rotWithShape="0">
              <a:prstClr val="black">
                <a:alpha val="8000"/>
              </a:prstClr>
            </a:outerShdw>
          </a:effectLst>
        </p:spPr>
        <p:txBody>
          <a:bodyPr wrap="square" rtlCol="0" anchor="ctr">
            <a:noAutofit/>
          </a:bodyPr>
          <a:lstStyle/>
          <a:p>
            <a:pPr marL="0" marR="0" lvl="0" indent="0" algn="ctr" defTabSz="514350" eaLnBrk="1" fontAlgn="auto" latinLnBrk="0" hangingPunct="1">
              <a:lnSpc>
                <a:spcPct val="95000"/>
              </a:lnSpc>
              <a:spcBef>
                <a:spcPts val="1800"/>
              </a:spcBef>
              <a:spcAft>
                <a:spcPts val="0"/>
              </a:spcAft>
              <a:buClrTx/>
              <a:buSzTx/>
              <a:buFontTx/>
              <a:buNone/>
              <a:tabLst/>
              <a:defRPr/>
            </a:pPr>
            <a:endParaRPr kumimoji="0" lang="zh-CN" altLang="en-US" sz="1600" b="0" i="0" u="none" strike="noStrike" kern="0" cap="none" spc="0" normalizeH="0" baseline="0" noProof="0">
              <a:ln>
                <a:noFill/>
              </a:ln>
              <a:solidFill>
                <a:srgbClr val="313F48"/>
              </a:solidFill>
              <a:effectLst/>
              <a:uLnTx/>
              <a:uFillTx/>
              <a:latin typeface="Noto Sans S Chinese Regular"/>
              <a:ea typeface="Noto Sans S Chinese Regular"/>
              <a:cs typeface="Arial" panose="020B0604020202020204" pitchFamily="34" charset="0"/>
              <a:sym typeface="Gill Sans MT" panose="020B0502020104020203" pitchFamily="34" charset="0"/>
            </a:endParaRPr>
          </a:p>
        </p:txBody>
      </p:sp>
      <p:sp>
        <p:nvSpPr>
          <p:cNvPr id="70" name="任意多边形: 形状 69">
            <a:extLst>
              <a:ext uri="{FF2B5EF4-FFF2-40B4-BE49-F238E27FC236}">
                <a16:creationId xmlns:a16="http://schemas.microsoft.com/office/drawing/2014/main" id="{BFBDCDA4-9355-F017-7808-FE070A452E9F}"/>
              </a:ext>
            </a:extLst>
          </p:cNvPr>
          <p:cNvSpPr/>
          <p:nvPr/>
        </p:nvSpPr>
        <p:spPr>
          <a:xfrm>
            <a:off x="1292960" y="2483398"/>
            <a:ext cx="2571046" cy="1361655"/>
          </a:xfrm>
          <a:custGeom>
            <a:avLst/>
            <a:gdLst>
              <a:gd name="connsiteX0" fmla="*/ 0 w 2638157"/>
              <a:gd name="connsiteY0" fmla="*/ 0 h 3050694"/>
              <a:gd name="connsiteX1" fmla="*/ 995752 w 2638157"/>
              <a:gd name="connsiteY1" fmla="*/ 0 h 3050694"/>
              <a:gd name="connsiteX2" fmla="*/ 995333 w 2638157"/>
              <a:gd name="connsiteY2" fmla="*/ 4151 h 3050694"/>
              <a:gd name="connsiteX3" fmla="*/ 1315373 w 2638157"/>
              <a:gd name="connsiteY3" fmla="*/ 324191 h 3050694"/>
              <a:gd name="connsiteX4" fmla="*/ 1635413 w 2638157"/>
              <a:gd name="connsiteY4" fmla="*/ 4151 h 3050694"/>
              <a:gd name="connsiteX5" fmla="*/ 1634995 w 2638157"/>
              <a:gd name="connsiteY5" fmla="*/ 0 h 3050694"/>
              <a:gd name="connsiteX6" fmla="*/ 2638157 w 2638157"/>
              <a:gd name="connsiteY6" fmla="*/ 0 h 3050694"/>
              <a:gd name="connsiteX7" fmla="*/ 2638157 w 2638157"/>
              <a:gd name="connsiteY7" fmla="*/ 3050694 h 3050694"/>
              <a:gd name="connsiteX8" fmla="*/ 0 w 2638157"/>
              <a:gd name="connsiteY8" fmla="*/ 3050694 h 305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157" h="3050694">
                <a:moveTo>
                  <a:pt x="0" y="0"/>
                </a:moveTo>
                <a:lnTo>
                  <a:pt x="995752" y="0"/>
                </a:lnTo>
                <a:lnTo>
                  <a:pt x="995333" y="4151"/>
                </a:lnTo>
                <a:cubicBezTo>
                  <a:pt x="995333" y="180904"/>
                  <a:pt x="1138620" y="324191"/>
                  <a:pt x="1315373" y="324191"/>
                </a:cubicBezTo>
                <a:cubicBezTo>
                  <a:pt x="1492126" y="324191"/>
                  <a:pt x="1635413" y="180904"/>
                  <a:pt x="1635413" y="4151"/>
                </a:cubicBezTo>
                <a:lnTo>
                  <a:pt x="1634995" y="0"/>
                </a:lnTo>
                <a:lnTo>
                  <a:pt x="2638157" y="0"/>
                </a:lnTo>
                <a:lnTo>
                  <a:pt x="2638157" y="3050694"/>
                </a:lnTo>
                <a:lnTo>
                  <a:pt x="0" y="3050694"/>
                </a:lnTo>
                <a:close/>
              </a:path>
            </a:pathLst>
          </a:custGeom>
          <a:solidFill>
            <a:srgbClr val="FFFFFF"/>
          </a:solidFill>
          <a:ln w="12700" cap="flat" cmpd="sng" algn="ctr">
            <a:noFill/>
            <a:prstDash val="solid"/>
            <a:miter lim="800000"/>
          </a:ln>
          <a:effectLst>
            <a:outerShdw blurRad="190500" dist="76200" dir="2700000" algn="tl" rotWithShape="0">
              <a:prstClr val="black">
                <a:alpha val="8000"/>
              </a:prstClr>
            </a:outerShdw>
          </a:effectLst>
        </p:spPr>
        <p:txBody>
          <a:bodyPr wrap="square" rtlCol="0" anchor="ctr">
            <a:noAutofit/>
          </a:bodyPr>
          <a:lstStyle/>
          <a:p>
            <a:pPr marL="0" marR="0" lvl="0" indent="0" algn="ctr" defTabSz="514350" eaLnBrk="1" fontAlgn="auto" latinLnBrk="0" hangingPunct="1">
              <a:lnSpc>
                <a:spcPct val="95000"/>
              </a:lnSpc>
              <a:spcBef>
                <a:spcPts val="1800"/>
              </a:spcBef>
              <a:spcAft>
                <a:spcPts val="0"/>
              </a:spcAft>
              <a:buClrTx/>
              <a:buSzTx/>
              <a:buFontTx/>
              <a:buNone/>
              <a:tabLst/>
              <a:defRPr/>
            </a:pPr>
            <a:endParaRPr kumimoji="0" lang="zh-CN" altLang="en-US" sz="1600" b="0" i="0" u="none" strike="noStrike" kern="0" cap="none" spc="0" normalizeH="0" baseline="0" noProof="0">
              <a:ln>
                <a:noFill/>
              </a:ln>
              <a:solidFill>
                <a:srgbClr val="313F48"/>
              </a:solidFill>
              <a:effectLst/>
              <a:uLnTx/>
              <a:uFillTx/>
              <a:latin typeface="Noto Sans S Chinese Regular"/>
              <a:ea typeface="Noto Sans S Chinese Regular"/>
              <a:cs typeface="Arial" panose="020B0604020202020204" pitchFamily="34" charset="0"/>
              <a:sym typeface="Gill Sans MT" panose="020B0502020104020203" pitchFamily="34" charset="0"/>
            </a:endParaRPr>
          </a:p>
        </p:txBody>
      </p:sp>
      <p:sp>
        <p:nvSpPr>
          <p:cNvPr id="3" name="标题 2">
            <a:extLst>
              <a:ext uri="{FF2B5EF4-FFF2-40B4-BE49-F238E27FC236}">
                <a16:creationId xmlns:a16="http://schemas.microsoft.com/office/drawing/2014/main" id="{A73E2320-864D-65D6-0070-34F25DB44C4A}"/>
              </a:ext>
            </a:extLst>
          </p:cNvPr>
          <p:cNvSpPr>
            <a:spLocks noGrp="1"/>
          </p:cNvSpPr>
          <p:nvPr>
            <p:ph type="ctrTitle"/>
          </p:nvPr>
        </p:nvSpPr>
        <p:spPr>
          <a:xfrm>
            <a:off x="430836" y="201358"/>
            <a:ext cx="8180729" cy="725482"/>
          </a:xfrm>
        </p:spPr>
        <p:txBody>
          <a:bodyPr/>
          <a:lstStyle/>
          <a:p>
            <a:r>
              <a:rPr lang="zh-CN" altLang="en-US"/>
              <a:t>百泽安</a:t>
            </a:r>
            <a:r>
              <a:rPr lang="en-US" altLang="zh-CN" baseline="30000"/>
              <a:t>®</a:t>
            </a:r>
            <a:endParaRPr lang="zh-CN" altLang="en-US"/>
          </a:p>
        </p:txBody>
      </p:sp>
      <p:sp>
        <p:nvSpPr>
          <p:cNvPr id="5" name="矩形 4">
            <a:extLst>
              <a:ext uri="{FF2B5EF4-FFF2-40B4-BE49-F238E27FC236}">
                <a16:creationId xmlns:a16="http://schemas.microsoft.com/office/drawing/2014/main" id="{B1C0E23F-46F0-D39C-576E-91E01B62E9EE}"/>
              </a:ext>
            </a:extLst>
          </p:cNvPr>
          <p:cNvSpPr/>
          <p:nvPr/>
        </p:nvSpPr>
        <p:spPr>
          <a:xfrm>
            <a:off x="1292959" y="2406515"/>
            <a:ext cx="2492724" cy="1409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accent1"/>
                </a:solidFill>
                <a:latin typeface="+mj-lt"/>
              </a:rPr>
              <a:t>14</a:t>
            </a:r>
            <a:r>
              <a:rPr lang="zh-CN" altLang="en-US" sz="3600" b="1">
                <a:solidFill>
                  <a:schemeClr val="accent1"/>
                </a:solidFill>
                <a:latin typeface="+mj-lt"/>
              </a:rPr>
              <a:t>项</a:t>
            </a:r>
            <a:endParaRPr lang="en-US" altLang="zh-CN" sz="3600" b="1">
              <a:solidFill>
                <a:schemeClr val="accent1"/>
              </a:solidFill>
              <a:latin typeface="+mj-lt"/>
            </a:endParaRPr>
          </a:p>
          <a:p>
            <a:pPr algn="ctr"/>
            <a:r>
              <a:rPr lang="zh-CN" altLang="en-US" sz="1600">
                <a:solidFill>
                  <a:schemeClr val="accent1"/>
                </a:solidFill>
              </a:rPr>
              <a:t>已获批适应症</a:t>
            </a:r>
          </a:p>
        </p:txBody>
      </p:sp>
      <p:sp>
        <p:nvSpPr>
          <p:cNvPr id="7" name="矩形 6">
            <a:extLst>
              <a:ext uri="{FF2B5EF4-FFF2-40B4-BE49-F238E27FC236}">
                <a16:creationId xmlns:a16="http://schemas.microsoft.com/office/drawing/2014/main" id="{DBBFEB11-9E3F-F172-2BF6-1F8115EE2D44}"/>
              </a:ext>
            </a:extLst>
          </p:cNvPr>
          <p:cNvSpPr/>
          <p:nvPr/>
        </p:nvSpPr>
        <p:spPr>
          <a:xfrm>
            <a:off x="5115919" y="2474737"/>
            <a:ext cx="2334645" cy="1318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solidFill>
                <a:latin typeface="+mj-lt"/>
              </a:rPr>
              <a:t>45</a:t>
            </a:r>
            <a:r>
              <a:rPr lang="zh-CN" altLang="en-US" sz="3600" b="1" dirty="0">
                <a:solidFill>
                  <a:schemeClr val="accent1"/>
                </a:solidFill>
                <a:latin typeface="+mj-lt"/>
              </a:rPr>
              <a:t>个</a:t>
            </a:r>
            <a:endParaRPr lang="en-US" altLang="zh-CN" sz="3600" b="1" dirty="0">
              <a:solidFill>
                <a:schemeClr val="accent1"/>
              </a:solidFill>
              <a:latin typeface="+mj-lt"/>
            </a:endParaRPr>
          </a:p>
          <a:p>
            <a:pPr algn="ctr"/>
            <a:r>
              <a:rPr lang="zh-CN" altLang="en-US" sz="1600" b="1" dirty="0">
                <a:solidFill>
                  <a:schemeClr val="accent1"/>
                </a:solidFill>
                <a:latin typeface="+mj-lt"/>
              </a:rPr>
              <a:t>国家和地区</a:t>
            </a:r>
            <a:r>
              <a:rPr lang="zh-CN" altLang="en-US" sz="1600" dirty="0">
                <a:solidFill>
                  <a:schemeClr val="accent1"/>
                </a:solidFill>
              </a:rPr>
              <a:t>获批</a:t>
            </a:r>
          </a:p>
        </p:txBody>
      </p:sp>
      <p:sp>
        <p:nvSpPr>
          <p:cNvPr id="8" name="矩形 7">
            <a:extLst>
              <a:ext uri="{FF2B5EF4-FFF2-40B4-BE49-F238E27FC236}">
                <a16:creationId xmlns:a16="http://schemas.microsoft.com/office/drawing/2014/main" id="{EA96329F-5C73-6768-ACF3-7FC43B90AC69}"/>
              </a:ext>
            </a:extLst>
          </p:cNvPr>
          <p:cNvSpPr/>
          <p:nvPr/>
        </p:nvSpPr>
        <p:spPr>
          <a:xfrm>
            <a:off x="9074732" y="2503575"/>
            <a:ext cx="2203552" cy="1409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solidFill>
                <a:latin typeface="+mj-lt"/>
              </a:rPr>
              <a:t>130</a:t>
            </a:r>
            <a:r>
              <a:rPr lang="zh-CN" altLang="en-US" sz="3600" b="1" dirty="0">
                <a:solidFill>
                  <a:schemeClr val="accent1"/>
                </a:solidFill>
                <a:latin typeface="+mj-lt"/>
              </a:rPr>
              <a:t>万</a:t>
            </a:r>
            <a:r>
              <a:rPr lang="en-US" altLang="zh-CN" sz="3600" b="1" dirty="0">
                <a:solidFill>
                  <a:schemeClr val="accent1"/>
                </a:solidFill>
                <a:latin typeface="+mj-lt"/>
              </a:rPr>
              <a:t>+</a:t>
            </a:r>
          </a:p>
          <a:p>
            <a:pPr algn="ctr"/>
            <a:r>
              <a:rPr lang="zh-CN" altLang="en-US" sz="1600" dirty="0">
                <a:solidFill>
                  <a:schemeClr val="accent1"/>
                </a:solidFill>
              </a:rPr>
              <a:t>患者接受治疗</a:t>
            </a:r>
          </a:p>
        </p:txBody>
      </p:sp>
      <p:pic>
        <p:nvPicPr>
          <p:cNvPr id="9" name="图片 8">
            <a:extLst>
              <a:ext uri="{FF2B5EF4-FFF2-40B4-BE49-F238E27FC236}">
                <a16:creationId xmlns:a16="http://schemas.microsoft.com/office/drawing/2014/main" id="{9280F94B-19A0-DC42-FFE6-A089DBA67B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4732" y="4797874"/>
            <a:ext cx="2518476" cy="1079654"/>
          </a:xfrm>
          <a:prstGeom prst="rect">
            <a:avLst/>
          </a:prstGeom>
        </p:spPr>
      </p:pic>
      <p:sp>
        <p:nvSpPr>
          <p:cNvPr id="13" name="文本框 12">
            <a:extLst>
              <a:ext uri="{FF2B5EF4-FFF2-40B4-BE49-F238E27FC236}">
                <a16:creationId xmlns:a16="http://schemas.microsoft.com/office/drawing/2014/main" id="{868263C9-4989-2AE2-E773-97946BB5B9B8}"/>
              </a:ext>
            </a:extLst>
          </p:cNvPr>
          <p:cNvSpPr txBox="1"/>
          <p:nvPr/>
        </p:nvSpPr>
        <p:spPr>
          <a:xfrm>
            <a:off x="1524453" y="4336119"/>
            <a:ext cx="8332243" cy="1446550"/>
          </a:xfrm>
          <a:prstGeom prst="rect">
            <a:avLst/>
          </a:prstGeom>
          <a:noFill/>
        </p:spPr>
        <p:txBody>
          <a:bodyPr wrap="square">
            <a:spAutoFit/>
          </a:bodyPr>
          <a:lstStyle/>
          <a:p>
            <a:pPr>
              <a:spcBef>
                <a:spcPts val="1800"/>
              </a:spcBef>
              <a:buClr>
                <a:srgbClr val="ED1C24"/>
              </a:buClr>
              <a:defRPr/>
            </a:pPr>
            <a:r>
              <a:rPr kumimoji="0" lang="zh-CN" altLang="en-US" sz="1600" b="0" i="0" u="none" strike="noStrike" kern="0" cap="none" spc="0" normalizeH="0" baseline="0" noProof="0" dirty="0">
                <a:ln>
                  <a:noFill/>
                </a:ln>
                <a:solidFill>
                  <a:srgbClr val="283349"/>
                </a:solidFill>
                <a:effectLst/>
                <a:uLnTx/>
                <a:uFillTx/>
                <a:latin typeface="方正兰亭黑简体"/>
                <a:ea typeface="方正兰亭黑简体"/>
                <a:cs typeface="Arial" panose="020B0604020202020204" pitchFamily="34" charset="0"/>
              </a:rPr>
              <a:t>公司</a:t>
            </a:r>
            <a:r>
              <a:rPr lang="zh-CN" altLang="zh-CN" sz="2000" b="1" dirty="0">
                <a:solidFill>
                  <a:schemeClr val="accent2"/>
                </a:solidFill>
                <a:latin typeface="Raleway"/>
                <a:ea typeface="方正兰亭黑简体"/>
              </a:rPr>
              <a:t>首款</a:t>
            </a:r>
            <a:r>
              <a:rPr lang="zh-CN" altLang="en-US" sz="1600" kern="0" dirty="0">
                <a:solidFill>
                  <a:srgbClr val="283349"/>
                </a:solidFill>
                <a:latin typeface="方正兰亭黑简体"/>
                <a:ea typeface="方正兰亭黑简体"/>
                <a:cs typeface="Arial" panose="020B0604020202020204" pitchFamily="34" charset="0"/>
              </a:rPr>
              <a:t>自主研发的</a:t>
            </a:r>
            <a:r>
              <a:rPr lang="zh-CN" altLang="zh-CN" sz="2000" b="1" dirty="0">
                <a:solidFill>
                  <a:schemeClr val="accent2"/>
                </a:solidFill>
                <a:latin typeface="Raleway"/>
                <a:ea typeface="方正兰亭黑简体"/>
              </a:rPr>
              <a:t>免疫肿瘤治疗</a:t>
            </a:r>
            <a:r>
              <a:rPr kumimoji="0" lang="zh-CN" altLang="zh-CN" sz="1600" b="0" i="0" u="none" strike="noStrike" kern="0" cap="none" spc="0" normalizeH="0" baseline="0" noProof="0" dirty="0">
                <a:ln>
                  <a:noFill/>
                </a:ln>
                <a:solidFill>
                  <a:srgbClr val="283349"/>
                </a:solidFill>
                <a:effectLst/>
                <a:uLnTx/>
                <a:uFillTx/>
                <a:latin typeface="方正兰亭黑简体"/>
                <a:ea typeface="方正兰亭黑简体"/>
                <a:cs typeface="Arial" panose="020B0604020202020204" pitchFamily="34" charset="0"/>
              </a:rPr>
              <a:t>药物</a:t>
            </a:r>
            <a:r>
              <a:rPr kumimoji="0" lang="zh-CN" altLang="en-US" sz="1600" b="0" i="0" u="none" strike="noStrike" kern="0" cap="none" spc="0" normalizeH="0" baseline="0" noProof="0" dirty="0">
                <a:ln>
                  <a:noFill/>
                </a:ln>
                <a:solidFill>
                  <a:srgbClr val="283349"/>
                </a:solidFill>
                <a:effectLst/>
                <a:uLnTx/>
                <a:uFillTx/>
                <a:latin typeface="方正兰亭黑简体"/>
                <a:ea typeface="方正兰亭黑简体"/>
                <a:cs typeface="Arial" panose="020B0604020202020204" pitchFamily="34" charset="0"/>
              </a:rPr>
              <a:t>，目前</a:t>
            </a:r>
            <a:r>
              <a:rPr kumimoji="0" lang="zh-CN" altLang="en-US" sz="1600" i="0" u="none" strike="noStrike" kern="1200" cap="none" spc="0" normalizeH="0" baseline="0" noProof="0" dirty="0">
                <a:ln>
                  <a:noFill/>
                </a:ln>
                <a:solidFill>
                  <a:srgbClr val="283349"/>
                </a:solidFill>
                <a:effectLst/>
                <a:uLnTx/>
                <a:uFillTx/>
                <a:latin typeface="方正兰亭黑简体" panose="02000500000000000000" pitchFamily="2" charset="-122"/>
                <a:ea typeface="方正兰亭黑简体" panose="02000500000000000000" pitchFamily="2" charset="-122"/>
                <a:cs typeface="Arial" panose="020B0604020202020204" pitchFamily="34" charset="0"/>
              </a:rPr>
              <a:t>已在美国、欧盟、英国等多个市场获批</a:t>
            </a:r>
            <a:endParaRPr lang="en-US" altLang="zh-CN" sz="1600" dirty="0">
              <a:solidFill>
                <a:schemeClr val="bg1"/>
              </a:solidFill>
            </a:endParaRPr>
          </a:p>
          <a:p>
            <a:pPr marR="0" lvl="0" algn="l" defTabSz="914400" rtl="0" eaLnBrk="1" fontAlgn="auto" latinLnBrk="0" hangingPunct="1">
              <a:spcBef>
                <a:spcPts val="1800"/>
              </a:spcBef>
              <a:buClr>
                <a:srgbClr val="ED1C24"/>
              </a:buClr>
              <a:buSzTx/>
              <a:tabLst/>
              <a:defRPr/>
            </a:pPr>
            <a:r>
              <a:rPr lang="en-US" altLang="zh-CN" sz="1600" dirty="0">
                <a:solidFill>
                  <a:schemeClr val="bg1"/>
                </a:solidFill>
              </a:rPr>
              <a:t>13</a:t>
            </a:r>
            <a:r>
              <a:rPr lang="zh-CN" altLang="en-US" sz="1600" dirty="0">
                <a:solidFill>
                  <a:schemeClr val="bg1"/>
                </a:solidFill>
              </a:rPr>
              <a:t>项已获批适应症被纳入</a:t>
            </a:r>
            <a:r>
              <a:rPr lang="en-US" altLang="zh-CN" sz="1600" dirty="0">
                <a:solidFill>
                  <a:schemeClr val="bg1"/>
                </a:solidFill>
              </a:rPr>
              <a:t>NRDL</a:t>
            </a:r>
            <a:r>
              <a:rPr lang="zh-CN" altLang="en-US" sz="1600" dirty="0">
                <a:solidFill>
                  <a:schemeClr val="bg1"/>
                </a:solidFill>
              </a:rPr>
              <a:t>，</a:t>
            </a:r>
            <a:r>
              <a:rPr lang="zh-CN" altLang="en-US" sz="1600" dirty="0">
                <a:solidFill>
                  <a:schemeClr val="accent1"/>
                </a:solidFill>
              </a:rPr>
              <a:t>是</a:t>
            </a:r>
            <a:r>
              <a:rPr kumimoji="0" lang="zh-CN" altLang="en-US" sz="1600" b="0" i="0" u="none" strike="noStrike" kern="1200" cap="none" spc="0" normalizeH="0" baseline="0" noProof="0" dirty="0">
                <a:ln>
                  <a:noFill/>
                </a:ln>
                <a:solidFill>
                  <a:srgbClr val="283349"/>
                </a:solidFill>
                <a:effectLst/>
                <a:uLnTx/>
                <a:uFillTx/>
                <a:latin typeface="Raleway"/>
                <a:ea typeface="方正兰亭黑简体"/>
                <a:cs typeface="+mn-cs"/>
              </a:rPr>
              <a:t>纳入</a:t>
            </a:r>
            <a:r>
              <a:rPr kumimoji="0" lang="en-US" altLang="zh-CN" sz="1600" b="0" i="0" u="none" strike="noStrike" kern="1200" cap="none" spc="0" normalizeH="0" baseline="0" noProof="0" dirty="0">
                <a:ln>
                  <a:noFill/>
                </a:ln>
                <a:solidFill>
                  <a:srgbClr val="283349"/>
                </a:solidFill>
                <a:effectLst/>
                <a:uLnTx/>
                <a:uFillTx/>
                <a:latin typeface="Raleway"/>
                <a:ea typeface="方正兰亭黑简体"/>
                <a:cs typeface="+mn-cs"/>
              </a:rPr>
              <a:t>NRDL</a:t>
            </a:r>
            <a:r>
              <a:rPr kumimoji="0" lang="zh-CN" altLang="en-US" sz="1600" b="0" i="0" u="none" strike="noStrike" kern="1200" cap="none" spc="0" normalizeH="0" baseline="0" noProof="0" dirty="0">
                <a:ln>
                  <a:noFill/>
                </a:ln>
                <a:solidFill>
                  <a:srgbClr val="283349"/>
                </a:solidFill>
                <a:effectLst/>
                <a:uLnTx/>
                <a:uFillTx/>
                <a:latin typeface="Raleway"/>
                <a:ea typeface="方正兰亭黑简体"/>
                <a:cs typeface="+mn-cs"/>
              </a:rPr>
              <a:t>适应症数量</a:t>
            </a:r>
            <a:r>
              <a:rPr kumimoji="0" lang="zh-CN" altLang="en-US" sz="2000" b="1" i="0" u="none" strike="noStrike" kern="1200" cap="none" spc="0" normalizeH="0" baseline="0" noProof="0" dirty="0">
                <a:ln>
                  <a:noFill/>
                </a:ln>
                <a:solidFill>
                  <a:schemeClr val="accent2"/>
                </a:solidFill>
                <a:effectLst/>
                <a:uLnTx/>
                <a:uFillTx/>
                <a:latin typeface="Raleway"/>
                <a:ea typeface="方正兰亭黑简体"/>
                <a:cs typeface="+mn-cs"/>
              </a:rPr>
              <a:t>最多</a:t>
            </a:r>
            <a:r>
              <a:rPr kumimoji="0" lang="zh-CN" altLang="en-US" sz="1600" b="0" i="0" u="none" strike="noStrike" kern="1200" cap="none" spc="0" normalizeH="0" baseline="0" noProof="0" dirty="0">
                <a:ln>
                  <a:noFill/>
                </a:ln>
                <a:solidFill>
                  <a:srgbClr val="283349"/>
                </a:solidFill>
                <a:effectLst/>
                <a:uLnTx/>
                <a:uFillTx/>
                <a:latin typeface="Raleway"/>
                <a:ea typeface="方正兰亭黑简体"/>
                <a:cs typeface="+mn-cs"/>
              </a:rPr>
              <a:t>的</a:t>
            </a:r>
            <a:r>
              <a:rPr kumimoji="0" lang="en-US" altLang="zh-CN" sz="1600" b="0" i="0" u="none" strike="noStrike" kern="1200" cap="none" spc="0" normalizeH="0" baseline="0" noProof="0" dirty="0">
                <a:ln>
                  <a:noFill/>
                </a:ln>
                <a:solidFill>
                  <a:srgbClr val="283349"/>
                </a:solidFill>
                <a:effectLst/>
                <a:uLnTx/>
                <a:uFillTx/>
                <a:latin typeface="Raleway"/>
                <a:ea typeface="方正兰亭黑简体"/>
                <a:cs typeface="+mn-cs"/>
              </a:rPr>
              <a:t>PD-1</a:t>
            </a:r>
            <a:r>
              <a:rPr kumimoji="0" lang="zh-CN" altLang="en-US" sz="1600" b="0" i="0" u="none" strike="noStrike" kern="1200" cap="none" spc="0" normalizeH="0" baseline="0" noProof="0" dirty="0">
                <a:ln>
                  <a:noFill/>
                </a:ln>
                <a:solidFill>
                  <a:srgbClr val="283349"/>
                </a:solidFill>
                <a:effectLst/>
                <a:uLnTx/>
                <a:uFillTx/>
                <a:latin typeface="Raleway"/>
                <a:ea typeface="方正兰亭黑简体"/>
                <a:cs typeface="+mn-cs"/>
              </a:rPr>
              <a:t>药物</a:t>
            </a:r>
            <a:r>
              <a:rPr kumimoji="0" lang="en-US" altLang="zh-CN" sz="1600" b="0" i="0" u="none" strike="noStrike" kern="1200" cap="none" spc="0" normalizeH="0" baseline="30000" noProof="0" dirty="0">
                <a:ln>
                  <a:noFill/>
                </a:ln>
                <a:solidFill>
                  <a:srgbClr val="283349"/>
                </a:solidFill>
                <a:effectLst/>
                <a:uLnTx/>
                <a:uFillTx/>
                <a:latin typeface="Raleway"/>
                <a:ea typeface="方正兰亭黑简体"/>
                <a:cs typeface="+mn-cs"/>
              </a:rPr>
              <a:t>1</a:t>
            </a:r>
            <a:endParaRPr lang="en-US" altLang="zh-CN" baseline="30000" dirty="0">
              <a:solidFill>
                <a:schemeClr val="accent1"/>
              </a:solidFill>
            </a:endParaRPr>
          </a:p>
          <a:p>
            <a:pPr marR="0" lvl="0" algn="l" defTabSz="914400" rtl="0" eaLnBrk="1" fontAlgn="auto" latinLnBrk="0" hangingPunct="1">
              <a:spcBef>
                <a:spcPts val="1800"/>
              </a:spcBef>
              <a:spcAft>
                <a:spcPts val="0"/>
              </a:spcAft>
              <a:buClr>
                <a:srgbClr val="ED1C24"/>
              </a:buClr>
              <a:buSzTx/>
              <a:tabLst/>
              <a:defRPr/>
            </a:pPr>
            <a:r>
              <a:rPr lang="zh-CN" altLang="en-US" sz="1600" dirty="0">
                <a:solidFill>
                  <a:srgbClr val="283349"/>
                </a:solidFill>
                <a:latin typeface="Raleway"/>
                <a:ea typeface="方正兰亭黑简体"/>
              </a:rPr>
              <a:t>在</a:t>
            </a:r>
            <a:r>
              <a:rPr lang="en-US" altLang="zh-CN" sz="1600" dirty="0">
                <a:solidFill>
                  <a:srgbClr val="283349"/>
                </a:solidFill>
                <a:latin typeface="Raleway"/>
                <a:ea typeface="方正兰亭黑简体"/>
              </a:rPr>
              <a:t>35+</a:t>
            </a:r>
            <a:r>
              <a:rPr lang="zh-CN" altLang="en-US" sz="1600" dirty="0">
                <a:solidFill>
                  <a:srgbClr val="283349"/>
                </a:solidFill>
                <a:latin typeface="Raleway"/>
                <a:ea typeface="方正兰亭黑简体"/>
              </a:rPr>
              <a:t>个国家和地区开展单药或联合治疗的临床试验，入组受试者超过</a:t>
            </a:r>
            <a:r>
              <a:rPr lang="en-US" altLang="zh-CN" sz="1600" dirty="0">
                <a:solidFill>
                  <a:srgbClr val="283349"/>
                </a:solidFill>
                <a:latin typeface="Raleway"/>
                <a:ea typeface="方正兰亭黑简体"/>
              </a:rPr>
              <a:t>14,000</a:t>
            </a:r>
            <a:r>
              <a:rPr lang="zh-CN" altLang="en-US" sz="1600" dirty="0">
                <a:solidFill>
                  <a:srgbClr val="283349"/>
                </a:solidFill>
                <a:latin typeface="Raleway"/>
                <a:ea typeface="方正兰亭黑简体"/>
              </a:rPr>
              <a:t>例</a:t>
            </a:r>
            <a:endParaRPr lang="en-US" altLang="zh-CN" sz="1600" dirty="0">
              <a:solidFill>
                <a:srgbClr val="283349"/>
              </a:solidFill>
              <a:latin typeface="Raleway"/>
              <a:ea typeface="方正兰亭黑简体"/>
            </a:endParaRPr>
          </a:p>
        </p:txBody>
      </p:sp>
      <p:sp>
        <p:nvSpPr>
          <p:cNvPr id="64" name="文本框 63">
            <a:extLst>
              <a:ext uri="{FF2B5EF4-FFF2-40B4-BE49-F238E27FC236}">
                <a16:creationId xmlns:a16="http://schemas.microsoft.com/office/drawing/2014/main" id="{30C752D2-DE0A-B85E-78AA-70C8285EFC0A}"/>
              </a:ext>
            </a:extLst>
          </p:cNvPr>
          <p:cNvSpPr txBox="1"/>
          <p:nvPr/>
        </p:nvSpPr>
        <p:spPr>
          <a:xfrm>
            <a:off x="647700" y="1167387"/>
            <a:ext cx="11297325" cy="1200329"/>
          </a:xfrm>
          <a:prstGeom prst="rect">
            <a:avLst/>
          </a:prstGeom>
          <a:noFill/>
        </p:spPr>
        <p:txBody>
          <a:bodyPr wrap="square">
            <a:spAutoFit/>
          </a:bodyPr>
          <a:lstStyle>
            <a:defPPr>
              <a:defRPr lang="en-US"/>
            </a:defPPr>
            <a:lvl1pPr marR="0" lvl="0" indent="0" fontAlgn="auto">
              <a:lnSpc>
                <a:spcPct val="150000"/>
              </a:lnSpc>
              <a:spcBef>
                <a:spcPts val="0"/>
              </a:spcBef>
              <a:spcAft>
                <a:spcPts val="0"/>
              </a:spcAft>
              <a:buClrTx/>
              <a:buSzTx/>
              <a:buFontTx/>
              <a:buNone/>
              <a:tabLst/>
              <a:defRPr kumimoji="0" sz="1600" b="0" i="0" u="none" strike="noStrike" cap="none" spc="0" normalizeH="0" baseline="0">
                <a:ln>
                  <a:noFill/>
                </a:ln>
                <a:solidFill>
                  <a:schemeClr val="bg1"/>
                </a:solidFill>
                <a:effectLst/>
                <a:uLnTx/>
                <a:uFillTx/>
                <a:latin typeface="+mn-ea"/>
              </a:defRPr>
            </a:lvl1pPr>
          </a:lstStyle>
          <a:p>
            <a:r>
              <a:rPr lang="zh-CN" altLang="en-US" b="1" i="1">
                <a:latin typeface="+mn-lt"/>
              </a:rPr>
              <a:t>百泽安</a:t>
            </a:r>
            <a:r>
              <a:rPr lang="en-US" altLang="zh-CN" b="1" i="1">
                <a:latin typeface="+mn-lt"/>
              </a:rPr>
              <a:t>®</a:t>
            </a:r>
            <a:r>
              <a:rPr lang="zh-CN" altLang="en-US" b="1" i="1">
                <a:latin typeface="+mn-lt"/>
              </a:rPr>
              <a:t>（替雷利珠单抗注射液）</a:t>
            </a:r>
            <a:r>
              <a:rPr lang="zh-CN" altLang="en-US" i="1">
                <a:latin typeface="+mn-lt"/>
              </a:rPr>
              <a:t>是一款针对免疫检查点受体程序性细胞死亡蛋白 </a:t>
            </a:r>
            <a:r>
              <a:rPr lang="en-US" altLang="zh-CN" i="1">
                <a:latin typeface="+mn-lt"/>
              </a:rPr>
              <a:t>1</a:t>
            </a:r>
            <a:r>
              <a:rPr lang="zh-CN" altLang="en-US" i="1">
                <a:latin typeface="+mn-lt"/>
              </a:rPr>
              <a:t>（</a:t>
            </a:r>
            <a:r>
              <a:rPr lang="en-US" altLang="zh-CN" i="1">
                <a:latin typeface="+mn-lt"/>
              </a:rPr>
              <a:t>PD-1</a:t>
            </a:r>
            <a:r>
              <a:rPr lang="zh-CN" altLang="en-US" i="1">
                <a:latin typeface="+mn-lt"/>
              </a:rPr>
              <a:t>）的人源化 </a:t>
            </a:r>
            <a:r>
              <a:rPr lang="en-US" altLang="zh-CN" i="1">
                <a:latin typeface="+mn-lt"/>
              </a:rPr>
              <a:t>IgG4 </a:t>
            </a:r>
            <a:r>
              <a:rPr lang="zh-CN" altLang="en-US" i="1">
                <a:latin typeface="+mn-lt"/>
              </a:rPr>
              <a:t>单克隆抗体，其设计旨在最大限度地减少与 </a:t>
            </a:r>
            <a:r>
              <a:rPr lang="en-US" altLang="zh-CN" i="1" err="1">
                <a:latin typeface="+mn-lt"/>
              </a:rPr>
              <a:t>Fcγ</a:t>
            </a:r>
            <a:r>
              <a:rPr lang="en-US" altLang="zh-CN" i="1">
                <a:latin typeface="+mn-lt"/>
              </a:rPr>
              <a:t> </a:t>
            </a:r>
            <a:r>
              <a:rPr lang="zh-CN" altLang="en-US" i="1">
                <a:latin typeface="+mn-lt"/>
              </a:rPr>
              <a:t>受体结合，被认为能在激活巨噬细胞的吞噬作用中发挥重要作用，以尽量减少其对 </a:t>
            </a:r>
            <a:r>
              <a:rPr lang="en-US" altLang="zh-CN" i="1">
                <a:latin typeface="+mn-lt"/>
              </a:rPr>
              <a:t>T </a:t>
            </a:r>
            <a:r>
              <a:rPr lang="zh-CN" altLang="en-US" i="1">
                <a:latin typeface="+mn-lt"/>
              </a:rPr>
              <a:t>效应细胞的负面影响。</a:t>
            </a:r>
          </a:p>
        </p:txBody>
      </p:sp>
      <p:grpSp>
        <p:nvGrpSpPr>
          <p:cNvPr id="77" name="组合 108">
            <a:extLst>
              <a:ext uri="{FF2B5EF4-FFF2-40B4-BE49-F238E27FC236}">
                <a16:creationId xmlns:a16="http://schemas.microsoft.com/office/drawing/2014/main" id="{979C3D5B-4004-DE2F-9F5E-AD4D4CA6E2E9}"/>
              </a:ext>
            </a:extLst>
          </p:cNvPr>
          <p:cNvGrpSpPr>
            <a:grpSpLocks/>
          </p:cNvGrpSpPr>
          <p:nvPr/>
        </p:nvGrpSpPr>
        <p:grpSpPr bwMode="auto">
          <a:xfrm>
            <a:off x="925494" y="4283121"/>
            <a:ext cx="403344" cy="329398"/>
            <a:chOff x="-1525514" y="1735471"/>
            <a:chExt cx="1885221" cy="1538187"/>
          </a:xfrm>
        </p:grpSpPr>
        <p:sp>
          <p:nvSpPr>
            <p:cNvPr id="78" name="任意多边形: 形状 109">
              <a:extLst>
                <a:ext uri="{FF2B5EF4-FFF2-40B4-BE49-F238E27FC236}">
                  <a16:creationId xmlns:a16="http://schemas.microsoft.com/office/drawing/2014/main" id="{E093E7B2-392D-0011-8F0B-C70ADC69527E}"/>
                </a:ext>
              </a:extLst>
            </p:cNvPr>
            <p:cNvSpPr>
              <a:spLocks/>
            </p:cNvSpPr>
            <p:nvPr/>
          </p:nvSpPr>
          <p:spPr bwMode="auto">
            <a:xfrm>
              <a:off x="-1465490" y="1735471"/>
              <a:ext cx="1167181" cy="1018562"/>
            </a:xfrm>
            <a:custGeom>
              <a:avLst/>
              <a:gdLst>
                <a:gd name="T0" fmla="*/ 0 w 1167181"/>
                <a:gd name="T1" fmla="*/ 0 h 1018562"/>
                <a:gd name="T2" fmla="*/ 498123 w 1167181"/>
                <a:gd name="T3" fmla="*/ 0 h 1018562"/>
                <a:gd name="T4" fmla="*/ 1167181 w 1167181"/>
                <a:gd name="T5" fmla="*/ 1018562 h 1018562"/>
                <a:gd name="T6" fmla="*/ 669191 w 1167181"/>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1" h="1018562">
                  <a:moveTo>
                    <a:pt x="0" y="0"/>
                  </a:moveTo>
                  <a:lnTo>
                    <a:pt x="498123" y="0"/>
                  </a:lnTo>
                  <a:lnTo>
                    <a:pt x="1167181" y="1018562"/>
                  </a:lnTo>
                  <a:lnTo>
                    <a:pt x="669191" y="1018562"/>
                  </a:lnTo>
                  <a:lnTo>
                    <a:pt x="0"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79" name="任意多边形: 形状 110">
              <a:extLst>
                <a:ext uri="{FF2B5EF4-FFF2-40B4-BE49-F238E27FC236}">
                  <a16:creationId xmlns:a16="http://schemas.microsoft.com/office/drawing/2014/main" id="{50CEE878-BBB9-E3F1-0E66-709DD3FAFD4C}"/>
                </a:ext>
              </a:extLst>
            </p:cNvPr>
            <p:cNvSpPr>
              <a:spLocks/>
            </p:cNvSpPr>
            <p:nvPr/>
          </p:nvSpPr>
          <p:spPr bwMode="auto">
            <a:xfrm>
              <a:off x="-844821" y="1735471"/>
              <a:ext cx="1167180" cy="1018562"/>
            </a:xfrm>
            <a:custGeom>
              <a:avLst/>
              <a:gdLst>
                <a:gd name="T0" fmla="*/ 669058 w 1167180"/>
                <a:gd name="T1" fmla="*/ 0 h 1018562"/>
                <a:gd name="T2" fmla="*/ 1167180 w 1167180"/>
                <a:gd name="T3" fmla="*/ 0 h 1018562"/>
                <a:gd name="T4" fmla="*/ 497990 w 1167180"/>
                <a:gd name="T5" fmla="*/ 1018562 h 1018562"/>
                <a:gd name="T6" fmla="*/ 0 w 1167180"/>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0" h="1018562">
                  <a:moveTo>
                    <a:pt x="669058" y="0"/>
                  </a:moveTo>
                  <a:lnTo>
                    <a:pt x="1167180" y="0"/>
                  </a:lnTo>
                  <a:lnTo>
                    <a:pt x="497990" y="1018562"/>
                  </a:lnTo>
                  <a:lnTo>
                    <a:pt x="0" y="1018562"/>
                  </a:lnTo>
                  <a:lnTo>
                    <a:pt x="669058"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0" name="任意多边形: 形状 111">
              <a:extLst>
                <a:ext uri="{FF2B5EF4-FFF2-40B4-BE49-F238E27FC236}">
                  <a16:creationId xmlns:a16="http://schemas.microsoft.com/office/drawing/2014/main" id="{9729702D-AE77-DF11-690A-27C640B53D2B}"/>
                </a:ext>
              </a:extLst>
            </p:cNvPr>
            <p:cNvSpPr>
              <a:spLocks/>
            </p:cNvSpPr>
            <p:nvPr/>
          </p:nvSpPr>
          <p:spPr bwMode="auto">
            <a:xfrm>
              <a:off x="-1502722" y="1735472"/>
              <a:ext cx="499484" cy="679647"/>
            </a:xfrm>
            <a:custGeom>
              <a:avLst/>
              <a:gdLst>
                <a:gd name="T0" fmla="*/ 5974 w 499484"/>
                <a:gd name="T1" fmla="*/ 0 h 679647"/>
                <a:gd name="T2" fmla="*/ 77025 w 499484"/>
                <a:gd name="T3" fmla="*/ 0 h 679647"/>
                <a:gd name="T4" fmla="*/ 499484 w 499484"/>
                <a:gd name="T5" fmla="*/ 643127 h 679647"/>
                <a:gd name="T6" fmla="*/ 443878 w 499484"/>
                <a:gd name="T7" fmla="*/ 679647 h 679647"/>
                <a:gd name="T8" fmla="*/ 0 w 499484"/>
                <a:gd name="T9" fmla="*/ 3925 h 679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484" h="679647">
                  <a:moveTo>
                    <a:pt x="5974" y="0"/>
                  </a:moveTo>
                  <a:lnTo>
                    <a:pt x="77025" y="0"/>
                  </a:lnTo>
                  <a:lnTo>
                    <a:pt x="499484" y="643127"/>
                  </a:lnTo>
                  <a:lnTo>
                    <a:pt x="443878" y="679647"/>
                  </a:lnTo>
                  <a:lnTo>
                    <a:pt x="0" y="3925"/>
                  </a:lnTo>
                  <a:lnTo>
                    <a:pt x="5974"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1" name="任意多边形: 形状 112">
              <a:extLst>
                <a:ext uri="{FF2B5EF4-FFF2-40B4-BE49-F238E27FC236}">
                  <a16:creationId xmlns:a16="http://schemas.microsoft.com/office/drawing/2014/main" id="{AC80D905-D325-5403-20A9-F8034265C37D}"/>
                </a:ext>
              </a:extLst>
            </p:cNvPr>
            <p:cNvSpPr>
              <a:spLocks/>
            </p:cNvSpPr>
            <p:nvPr/>
          </p:nvSpPr>
          <p:spPr bwMode="auto">
            <a:xfrm>
              <a:off x="-1004529" y="1735471"/>
              <a:ext cx="367237" cy="478487"/>
            </a:xfrm>
            <a:custGeom>
              <a:avLst/>
              <a:gdLst>
                <a:gd name="T0" fmla="*/ 6202 w 367237"/>
                <a:gd name="T1" fmla="*/ 0 h 478487"/>
                <a:gd name="T2" fmla="*/ 76940 w 367237"/>
                <a:gd name="T3" fmla="*/ 0 h 478487"/>
                <a:gd name="T4" fmla="*/ 367237 w 367237"/>
                <a:gd name="T5" fmla="*/ 441956 h 478487"/>
                <a:gd name="T6" fmla="*/ 311631 w 367237"/>
                <a:gd name="T7" fmla="*/ 478487 h 478487"/>
                <a:gd name="T8" fmla="*/ 0 w 367237"/>
                <a:gd name="T9" fmla="*/ 4074 h 478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237" h="478487">
                  <a:moveTo>
                    <a:pt x="6202" y="0"/>
                  </a:moveTo>
                  <a:lnTo>
                    <a:pt x="76940" y="0"/>
                  </a:lnTo>
                  <a:lnTo>
                    <a:pt x="367237" y="441956"/>
                  </a:lnTo>
                  <a:lnTo>
                    <a:pt x="311631" y="478487"/>
                  </a:lnTo>
                  <a:lnTo>
                    <a:pt x="0" y="4074"/>
                  </a:lnTo>
                  <a:lnTo>
                    <a:pt x="620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2" name="任意多边形: 形状 113">
              <a:extLst>
                <a:ext uri="{FF2B5EF4-FFF2-40B4-BE49-F238E27FC236}">
                  <a16:creationId xmlns:a16="http://schemas.microsoft.com/office/drawing/2014/main" id="{D21E6338-AD55-8C8A-8AA3-9ED3EA01831A}"/>
                </a:ext>
              </a:extLst>
            </p:cNvPr>
            <p:cNvSpPr>
              <a:spLocks/>
            </p:cNvSpPr>
            <p:nvPr/>
          </p:nvSpPr>
          <p:spPr bwMode="auto">
            <a:xfrm>
              <a:off x="-117110" y="1735471"/>
              <a:ext cx="476817" cy="644875"/>
            </a:xfrm>
            <a:custGeom>
              <a:avLst/>
              <a:gdLst>
                <a:gd name="T0" fmla="*/ 399906 w 476817"/>
                <a:gd name="T1" fmla="*/ 0 h 644875"/>
                <a:gd name="T2" fmla="*/ 470543 w 476817"/>
                <a:gd name="T3" fmla="*/ 0 h 644875"/>
                <a:gd name="T4" fmla="*/ 476817 w 476817"/>
                <a:gd name="T5" fmla="*/ 4126 h 644875"/>
                <a:gd name="T6" fmla="*/ 55604 w 476817"/>
                <a:gd name="T7" fmla="*/ 644875 h 644875"/>
                <a:gd name="T8" fmla="*/ 0 w 476817"/>
                <a:gd name="T9" fmla="*/ 608329 h 6448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817" h="644875">
                  <a:moveTo>
                    <a:pt x="399906" y="0"/>
                  </a:moveTo>
                  <a:lnTo>
                    <a:pt x="470543" y="0"/>
                  </a:lnTo>
                  <a:lnTo>
                    <a:pt x="476817" y="4126"/>
                  </a:lnTo>
                  <a:lnTo>
                    <a:pt x="55604" y="644875"/>
                  </a:lnTo>
                  <a:lnTo>
                    <a:pt x="0" y="608329"/>
                  </a:lnTo>
                  <a:lnTo>
                    <a:pt x="399906"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3" name="任意多边形: 形状 114">
              <a:extLst>
                <a:ext uri="{FF2B5EF4-FFF2-40B4-BE49-F238E27FC236}">
                  <a16:creationId xmlns:a16="http://schemas.microsoft.com/office/drawing/2014/main" id="{73749242-A87D-C37B-1A48-6D5CB77E1EBD}"/>
                </a:ext>
              </a:extLst>
            </p:cNvPr>
            <p:cNvSpPr>
              <a:spLocks/>
            </p:cNvSpPr>
            <p:nvPr/>
          </p:nvSpPr>
          <p:spPr bwMode="auto">
            <a:xfrm>
              <a:off x="-497185" y="1735472"/>
              <a:ext cx="358836" cy="465141"/>
            </a:xfrm>
            <a:custGeom>
              <a:avLst/>
              <a:gdLst>
                <a:gd name="T0" fmla="*/ 281852 w 358836"/>
                <a:gd name="T1" fmla="*/ 0 h 465141"/>
                <a:gd name="T2" fmla="*/ 352703 w 358836"/>
                <a:gd name="T3" fmla="*/ 0 h 465141"/>
                <a:gd name="T4" fmla="*/ 358836 w 358836"/>
                <a:gd name="T5" fmla="*/ 4033 h 465141"/>
                <a:gd name="T6" fmla="*/ 55606 w 358836"/>
                <a:gd name="T7" fmla="*/ 465141 h 465141"/>
                <a:gd name="T8" fmla="*/ 0 w 358836"/>
                <a:gd name="T9" fmla="*/ 428582 h 465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8836" h="465141">
                  <a:moveTo>
                    <a:pt x="281852" y="0"/>
                  </a:moveTo>
                  <a:lnTo>
                    <a:pt x="352703" y="0"/>
                  </a:lnTo>
                  <a:lnTo>
                    <a:pt x="358836" y="4033"/>
                  </a:lnTo>
                  <a:lnTo>
                    <a:pt x="55606" y="465141"/>
                  </a:lnTo>
                  <a:lnTo>
                    <a:pt x="0" y="428582"/>
                  </a:lnTo>
                  <a:lnTo>
                    <a:pt x="28185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4" name="任意多边形: 形状 115">
              <a:extLst>
                <a:ext uri="{FF2B5EF4-FFF2-40B4-BE49-F238E27FC236}">
                  <a16:creationId xmlns:a16="http://schemas.microsoft.com/office/drawing/2014/main" id="{52F04A84-D7C2-D807-9DFC-D95E06E0BAC3}"/>
                </a:ext>
              </a:extLst>
            </p:cNvPr>
            <p:cNvSpPr>
              <a:spLocks/>
            </p:cNvSpPr>
            <p:nvPr/>
          </p:nvSpPr>
          <p:spPr bwMode="auto">
            <a:xfrm>
              <a:off x="-1033750" y="2267486"/>
              <a:ext cx="972947" cy="972955"/>
            </a:xfrm>
            <a:custGeom>
              <a:avLst/>
              <a:gdLst>
                <a:gd name="T0" fmla="*/ 99891 w 972947"/>
                <a:gd name="T1" fmla="*/ 781724 h 972955"/>
                <a:gd name="T2" fmla="*/ 781713 w 972947"/>
                <a:gd name="T3" fmla="*/ 873102 h 972955"/>
                <a:gd name="T4" fmla="*/ 873090 w 972947"/>
                <a:gd name="T5" fmla="*/ 191280 h 972955"/>
                <a:gd name="T6" fmla="*/ 873057 w 972947"/>
                <a:gd name="T7" fmla="*/ 191235 h 972955"/>
                <a:gd name="T8" fmla="*/ 191234 w 972947"/>
                <a:gd name="T9" fmla="*/ 99857 h 972955"/>
                <a:gd name="T10" fmla="*/ 99857 w 972947"/>
                <a:gd name="T11" fmla="*/ 781679 h 972955"/>
                <a:gd name="T12" fmla="*/ 99891 w 972947"/>
                <a:gd name="T13" fmla="*/ 781724 h 9729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2947" h="972955">
                  <a:moveTo>
                    <a:pt x="99891" y="781724"/>
                  </a:moveTo>
                  <a:cubicBezTo>
                    <a:pt x="262938" y="995236"/>
                    <a:pt x="568199" y="1036142"/>
                    <a:pt x="781713" y="873102"/>
                  </a:cubicBezTo>
                  <a:cubicBezTo>
                    <a:pt x="995226" y="710056"/>
                    <a:pt x="1036137" y="404792"/>
                    <a:pt x="873090" y="191280"/>
                  </a:cubicBezTo>
                  <a:cubicBezTo>
                    <a:pt x="873079" y="191265"/>
                    <a:pt x="873068" y="191250"/>
                    <a:pt x="873057" y="191235"/>
                  </a:cubicBezTo>
                  <a:cubicBezTo>
                    <a:pt x="710010" y="-22277"/>
                    <a:pt x="404748" y="-63190"/>
                    <a:pt x="191234" y="99857"/>
                  </a:cubicBezTo>
                  <a:cubicBezTo>
                    <a:pt x="-22279" y="262903"/>
                    <a:pt x="-63190" y="568167"/>
                    <a:pt x="99857" y="781679"/>
                  </a:cubicBezTo>
                  <a:cubicBezTo>
                    <a:pt x="99868" y="781694"/>
                    <a:pt x="99880" y="781709"/>
                    <a:pt x="99891" y="781724"/>
                  </a:cubicBezTo>
                  <a:close/>
                </a:path>
              </a:pathLst>
            </a:custGeom>
            <a:solidFill>
              <a:schemeClr val="accent2">
                <a:lumMod val="20000"/>
                <a:lumOff val="80000"/>
              </a:schemeClr>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5" name="任意多边形: 形状 116">
              <a:extLst>
                <a:ext uri="{FF2B5EF4-FFF2-40B4-BE49-F238E27FC236}">
                  <a16:creationId xmlns:a16="http://schemas.microsoft.com/office/drawing/2014/main" id="{2718193D-522F-37B8-4243-EC9A630BD3C1}"/>
                </a:ext>
              </a:extLst>
            </p:cNvPr>
            <p:cNvSpPr>
              <a:spLocks/>
            </p:cNvSpPr>
            <p:nvPr/>
          </p:nvSpPr>
          <p:spPr bwMode="auto">
            <a:xfrm>
              <a:off x="-860279" y="2441126"/>
              <a:ext cx="625814" cy="625814"/>
            </a:xfrm>
            <a:custGeom>
              <a:avLst/>
              <a:gdLst>
                <a:gd name="T0" fmla="*/ 625815 w 625814"/>
                <a:gd name="T1" fmla="*/ 312907 h 625814"/>
                <a:gd name="T2" fmla="*/ 312907 w 625814"/>
                <a:gd name="T3" fmla="*/ 625815 h 625814"/>
                <a:gd name="T4" fmla="*/ 0 w 625814"/>
                <a:gd name="T5" fmla="*/ 312907 h 625814"/>
                <a:gd name="T6" fmla="*/ 312907 w 625814"/>
                <a:gd name="T7" fmla="*/ 0 h 625814"/>
                <a:gd name="T8" fmla="*/ 625815 w 625814"/>
                <a:gd name="T9" fmla="*/ 312640 h 625814"/>
                <a:gd name="T10" fmla="*/ 625815 w 625814"/>
                <a:gd name="T11" fmla="*/ 312907 h 625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814" h="625814">
                  <a:moveTo>
                    <a:pt x="625815" y="312907"/>
                  </a:moveTo>
                  <a:cubicBezTo>
                    <a:pt x="625815" y="485723"/>
                    <a:pt x="485721" y="625815"/>
                    <a:pt x="312907" y="625815"/>
                  </a:cubicBezTo>
                  <a:cubicBezTo>
                    <a:pt x="140094" y="625815"/>
                    <a:pt x="0" y="485723"/>
                    <a:pt x="0" y="312907"/>
                  </a:cubicBezTo>
                  <a:cubicBezTo>
                    <a:pt x="0" y="140094"/>
                    <a:pt x="140094" y="0"/>
                    <a:pt x="312907" y="0"/>
                  </a:cubicBezTo>
                  <a:cubicBezTo>
                    <a:pt x="485647" y="-74"/>
                    <a:pt x="625740" y="139898"/>
                    <a:pt x="625815" y="312640"/>
                  </a:cubicBezTo>
                  <a:cubicBezTo>
                    <a:pt x="625815" y="312729"/>
                    <a:pt x="625815" y="312818"/>
                    <a:pt x="625815" y="312907"/>
                  </a:cubicBezTo>
                  <a:close/>
                </a:path>
              </a:pathLst>
            </a:custGeom>
            <a:solidFill>
              <a:srgbClr val="FFFFFF"/>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6" name="任意多边形: 形状 117">
              <a:extLst>
                <a:ext uri="{FF2B5EF4-FFF2-40B4-BE49-F238E27FC236}">
                  <a16:creationId xmlns:a16="http://schemas.microsoft.com/office/drawing/2014/main" id="{495373C4-953E-6185-25B6-EF98A27DB707}"/>
                </a:ext>
              </a:extLst>
            </p:cNvPr>
            <p:cNvSpPr>
              <a:spLocks/>
            </p:cNvSpPr>
            <p:nvPr/>
          </p:nvSpPr>
          <p:spPr bwMode="auto">
            <a:xfrm>
              <a:off x="-961222" y="3027963"/>
              <a:ext cx="185218" cy="174733"/>
            </a:xfrm>
            <a:custGeom>
              <a:avLst/>
              <a:gdLst>
                <a:gd name="T0" fmla="*/ 151481 w 185218"/>
                <a:gd name="T1" fmla="*/ 174734 h 174733"/>
                <a:gd name="T2" fmla="*/ 0 w 185218"/>
                <a:gd name="T3" fmla="*/ 40323 h 174733"/>
                <a:gd name="T4" fmla="*/ 52823 w 185218"/>
                <a:gd name="T5" fmla="*/ 0 h 174733"/>
                <a:gd name="T6" fmla="*/ 185218 w 185218"/>
                <a:gd name="T7" fmla="*/ 117206 h 174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218" h="174733">
                  <a:moveTo>
                    <a:pt x="151481" y="174734"/>
                  </a:moveTo>
                  <a:cubicBezTo>
                    <a:pt x="92657" y="140304"/>
                    <a:pt x="41184" y="94632"/>
                    <a:pt x="0" y="40323"/>
                  </a:cubicBezTo>
                  <a:lnTo>
                    <a:pt x="52823" y="0"/>
                  </a:lnTo>
                  <a:cubicBezTo>
                    <a:pt x="88824" y="47389"/>
                    <a:pt x="133813" y="87217"/>
                    <a:pt x="185218" y="117206"/>
                  </a:cubicBezTo>
                  <a:lnTo>
                    <a:pt x="151481" y="174734"/>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7" name="任意多边形: 形状 118">
              <a:extLst>
                <a:ext uri="{FF2B5EF4-FFF2-40B4-BE49-F238E27FC236}">
                  <a16:creationId xmlns:a16="http://schemas.microsoft.com/office/drawing/2014/main" id="{3CC0DAAD-C861-5023-E9E5-4CAEAE4796F2}"/>
                </a:ext>
              </a:extLst>
            </p:cNvPr>
            <p:cNvSpPr>
              <a:spLocks/>
            </p:cNvSpPr>
            <p:nvPr/>
          </p:nvSpPr>
          <p:spPr bwMode="auto">
            <a:xfrm>
              <a:off x="-1067427" y="2233737"/>
              <a:ext cx="1039787" cy="1039921"/>
            </a:xfrm>
            <a:custGeom>
              <a:avLst/>
              <a:gdLst>
                <a:gd name="T0" fmla="*/ 520056 w 1039787"/>
                <a:gd name="T1" fmla="*/ 1039921 h 1039921"/>
                <a:gd name="T2" fmla="*/ 393440 w 1039787"/>
                <a:gd name="T3" fmla="*/ 1024470 h 1039921"/>
                <a:gd name="T4" fmla="*/ 409569 w 1039787"/>
                <a:gd name="T5" fmla="*/ 959953 h 1039921"/>
                <a:gd name="T6" fmla="*/ 959043 w 1039787"/>
                <a:gd name="T7" fmla="*/ 630664 h 1039921"/>
                <a:gd name="T8" fmla="*/ 629751 w 1039787"/>
                <a:gd name="T9" fmla="*/ 81192 h 1039921"/>
                <a:gd name="T10" fmla="*/ 80280 w 1039787"/>
                <a:gd name="T11" fmla="*/ 410482 h 1039921"/>
                <a:gd name="T12" fmla="*/ 106474 w 1039787"/>
                <a:gd name="T13" fmla="*/ 706187 h 1039921"/>
                <a:gd name="T14" fmla="*/ 45856 w 1039787"/>
                <a:gd name="T15" fmla="*/ 733069 h 1039921"/>
                <a:gd name="T16" fmla="*/ 306718 w 1039787"/>
                <a:gd name="T17" fmla="*/ 45855 h 1039921"/>
                <a:gd name="T18" fmla="*/ 993932 w 1039787"/>
                <a:gd name="T19" fmla="*/ 306719 h 1039921"/>
                <a:gd name="T20" fmla="*/ 733070 w 1039787"/>
                <a:gd name="T21" fmla="*/ 993933 h 1039921"/>
                <a:gd name="T22" fmla="*/ 519922 w 1039787"/>
                <a:gd name="T23" fmla="*/ 1039660 h 10399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9787" h="1039921">
                  <a:moveTo>
                    <a:pt x="520056" y="1039921"/>
                  </a:moveTo>
                  <a:cubicBezTo>
                    <a:pt x="477376" y="1039995"/>
                    <a:pt x="434850" y="1034810"/>
                    <a:pt x="393440" y="1024470"/>
                  </a:cubicBezTo>
                  <a:lnTo>
                    <a:pt x="409569" y="959953"/>
                  </a:lnTo>
                  <a:cubicBezTo>
                    <a:pt x="652234" y="1020755"/>
                    <a:pt x="898241" y="873326"/>
                    <a:pt x="959043" y="630664"/>
                  </a:cubicBezTo>
                  <a:cubicBezTo>
                    <a:pt x="1019845" y="388000"/>
                    <a:pt x="872416" y="141992"/>
                    <a:pt x="629751" y="81192"/>
                  </a:cubicBezTo>
                  <a:cubicBezTo>
                    <a:pt x="387089" y="20390"/>
                    <a:pt x="141082" y="167818"/>
                    <a:pt x="80280" y="410482"/>
                  </a:cubicBezTo>
                  <a:cubicBezTo>
                    <a:pt x="55546" y="509194"/>
                    <a:pt x="64774" y="613359"/>
                    <a:pt x="106474" y="706187"/>
                  </a:cubicBezTo>
                  <a:lnTo>
                    <a:pt x="45856" y="733069"/>
                  </a:lnTo>
                  <a:cubicBezTo>
                    <a:pt x="-71878" y="471265"/>
                    <a:pt x="44915" y="163589"/>
                    <a:pt x="306718" y="45855"/>
                  </a:cubicBezTo>
                  <a:cubicBezTo>
                    <a:pt x="568524" y="-71878"/>
                    <a:pt x="876200" y="44915"/>
                    <a:pt x="993932" y="306719"/>
                  </a:cubicBezTo>
                  <a:cubicBezTo>
                    <a:pt x="1111666" y="568522"/>
                    <a:pt x="994873" y="876199"/>
                    <a:pt x="733070" y="993933"/>
                  </a:cubicBezTo>
                  <a:cubicBezTo>
                    <a:pt x="666051" y="1024070"/>
                    <a:pt x="593404" y="1039660"/>
                    <a:pt x="519922" y="1039660"/>
                  </a:cubicBezTo>
                  <a:lnTo>
                    <a:pt x="520056" y="1039921"/>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8" name="任意多边形: 形状 119">
              <a:extLst>
                <a:ext uri="{FF2B5EF4-FFF2-40B4-BE49-F238E27FC236}">
                  <a16:creationId xmlns:a16="http://schemas.microsoft.com/office/drawing/2014/main" id="{1859709D-96CD-BC22-1994-65A68C4828BC}"/>
                </a:ext>
              </a:extLst>
            </p:cNvPr>
            <p:cNvSpPr>
              <a:spLocks/>
            </p:cNvSpPr>
            <p:nvPr/>
          </p:nvSpPr>
          <p:spPr bwMode="auto">
            <a:xfrm>
              <a:off x="-759995" y="2542069"/>
              <a:ext cx="441166" cy="425547"/>
            </a:xfrm>
            <a:custGeom>
              <a:avLst/>
              <a:gdLst>
                <a:gd name="T0" fmla="*/ 111951 w 441166"/>
                <a:gd name="T1" fmla="*/ 425544 h 425547"/>
                <a:gd name="T2" fmla="*/ 71131 w 441166"/>
                <a:gd name="T3" fmla="*/ 385722 h 425547"/>
                <a:gd name="T4" fmla="*/ 71628 w 441166"/>
                <a:gd name="T5" fmla="*/ 378903 h 425547"/>
                <a:gd name="T6" fmla="*/ 88025 w 441166"/>
                <a:gd name="T7" fmla="*/ 275273 h 425547"/>
                <a:gd name="T8" fmla="*/ 12487 w 441166"/>
                <a:gd name="T9" fmla="*/ 202423 h 425547"/>
                <a:gd name="T10" fmla="*/ 11150 w 441166"/>
                <a:gd name="T11" fmla="*/ 145413 h 425547"/>
                <a:gd name="T12" fmla="*/ 33723 w 441166"/>
                <a:gd name="T13" fmla="*/ 133469 h 425547"/>
                <a:gd name="T14" fmla="*/ 137622 w 441166"/>
                <a:gd name="T15" fmla="*/ 117072 h 425547"/>
                <a:gd name="T16" fmla="*/ 182920 w 441166"/>
                <a:gd name="T17" fmla="*/ 22985 h 425547"/>
                <a:gd name="T18" fmla="*/ 218806 w 441166"/>
                <a:gd name="T19" fmla="*/ 0 h 425547"/>
                <a:gd name="T20" fmla="*/ 255232 w 441166"/>
                <a:gd name="T21" fmla="*/ 22043 h 425547"/>
                <a:gd name="T22" fmla="*/ 302814 w 441166"/>
                <a:gd name="T23" fmla="*/ 116131 h 425547"/>
                <a:gd name="T24" fmla="*/ 406847 w 441166"/>
                <a:gd name="T25" fmla="*/ 129572 h 425547"/>
                <a:gd name="T26" fmla="*/ 440711 w 441166"/>
                <a:gd name="T27" fmla="*/ 175454 h 425547"/>
                <a:gd name="T28" fmla="*/ 430235 w 441166"/>
                <a:gd name="T29" fmla="*/ 197047 h 425547"/>
                <a:gd name="T30" fmla="*/ 355905 w 441166"/>
                <a:gd name="T31" fmla="*/ 271509 h 425547"/>
                <a:gd name="T32" fmla="*/ 374992 w 441166"/>
                <a:gd name="T33" fmla="*/ 374736 h 425547"/>
                <a:gd name="T34" fmla="*/ 342592 w 441166"/>
                <a:gd name="T35" fmla="*/ 421664 h 425547"/>
                <a:gd name="T36" fmla="*/ 317194 w 441166"/>
                <a:gd name="T37" fmla="*/ 418017 h 425547"/>
                <a:gd name="T38" fmla="*/ 223107 w 441166"/>
                <a:gd name="T39" fmla="*/ 370435 h 425547"/>
                <a:gd name="T40" fmla="*/ 130903 w 441166"/>
                <a:gd name="T41" fmla="*/ 420436 h 425547"/>
                <a:gd name="T42" fmla="*/ 111951 w 441166"/>
                <a:gd name="T43" fmla="*/ 425544 h 425547"/>
                <a:gd name="T44" fmla="*/ 96761 w 441166"/>
                <a:gd name="T45" fmla="*/ 190863 h 425547"/>
                <a:gd name="T46" fmla="*/ 144477 w 441166"/>
                <a:gd name="T47" fmla="*/ 236025 h 425547"/>
                <a:gd name="T48" fmla="*/ 156440 w 441166"/>
                <a:gd name="T49" fmla="*/ 271643 h 425547"/>
                <a:gd name="T50" fmla="*/ 146224 w 441166"/>
                <a:gd name="T51" fmla="*/ 336430 h 425547"/>
                <a:gd name="T52" fmla="*/ 203888 w 441166"/>
                <a:gd name="T53" fmla="*/ 304575 h 425547"/>
                <a:gd name="T54" fmla="*/ 241387 w 441166"/>
                <a:gd name="T55" fmla="*/ 304575 h 425547"/>
                <a:gd name="T56" fmla="*/ 299990 w 441166"/>
                <a:gd name="T57" fmla="*/ 334547 h 425547"/>
                <a:gd name="T58" fmla="*/ 287624 w 441166"/>
                <a:gd name="T59" fmla="*/ 269896 h 425547"/>
                <a:gd name="T60" fmla="*/ 298781 w 441166"/>
                <a:gd name="T61" fmla="*/ 234144 h 425547"/>
                <a:gd name="T62" fmla="*/ 345152 w 441166"/>
                <a:gd name="T63" fmla="*/ 187637 h 425547"/>
                <a:gd name="T64" fmla="*/ 280097 w 441166"/>
                <a:gd name="T65" fmla="*/ 179035 h 425547"/>
                <a:gd name="T66" fmla="*/ 249452 w 441166"/>
                <a:gd name="T67" fmla="*/ 157395 h 425547"/>
                <a:gd name="T68" fmla="*/ 220419 w 441166"/>
                <a:gd name="T69" fmla="*/ 98792 h 425547"/>
                <a:gd name="T70" fmla="*/ 191656 w 441166"/>
                <a:gd name="T71" fmla="*/ 158067 h 425547"/>
                <a:gd name="T72" fmla="*/ 162086 w 441166"/>
                <a:gd name="T73" fmla="*/ 180514 h 4255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1166" h="425547">
                  <a:moveTo>
                    <a:pt x="111951" y="425544"/>
                  </a:moveTo>
                  <a:cubicBezTo>
                    <a:pt x="89683" y="425820"/>
                    <a:pt x="71407" y="407990"/>
                    <a:pt x="71131" y="385722"/>
                  </a:cubicBezTo>
                  <a:cubicBezTo>
                    <a:pt x="71103" y="383439"/>
                    <a:pt x="71269" y="381158"/>
                    <a:pt x="71628" y="378903"/>
                  </a:cubicBezTo>
                  <a:lnTo>
                    <a:pt x="88025" y="275273"/>
                  </a:lnTo>
                  <a:lnTo>
                    <a:pt x="12487" y="202423"/>
                  </a:lnTo>
                  <a:cubicBezTo>
                    <a:pt x="-3625" y="187049"/>
                    <a:pt x="-4224" y="161525"/>
                    <a:pt x="11150" y="145413"/>
                  </a:cubicBezTo>
                  <a:cubicBezTo>
                    <a:pt x="17181" y="139091"/>
                    <a:pt x="25104" y="134900"/>
                    <a:pt x="33723" y="133469"/>
                  </a:cubicBezTo>
                  <a:lnTo>
                    <a:pt x="137622" y="117072"/>
                  </a:lnTo>
                  <a:lnTo>
                    <a:pt x="182920" y="22985"/>
                  </a:lnTo>
                  <a:cubicBezTo>
                    <a:pt x="189526" y="9110"/>
                    <a:pt x="203441" y="197"/>
                    <a:pt x="218806" y="0"/>
                  </a:cubicBezTo>
                  <a:cubicBezTo>
                    <a:pt x="234070" y="121"/>
                    <a:pt x="248043" y="8578"/>
                    <a:pt x="255232" y="22043"/>
                  </a:cubicBezTo>
                  <a:lnTo>
                    <a:pt x="302814" y="116131"/>
                  </a:lnTo>
                  <a:lnTo>
                    <a:pt x="406847" y="129572"/>
                  </a:lnTo>
                  <a:cubicBezTo>
                    <a:pt x="428868" y="132890"/>
                    <a:pt x="444029" y="153432"/>
                    <a:pt x="440711" y="175454"/>
                  </a:cubicBezTo>
                  <a:cubicBezTo>
                    <a:pt x="439492" y="183548"/>
                    <a:pt x="435836" y="191079"/>
                    <a:pt x="430235" y="197047"/>
                  </a:cubicBezTo>
                  <a:lnTo>
                    <a:pt x="355905" y="271509"/>
                  </a:lnTo>
                  <a:lnTo>
                    <a:pt x="374992" y="374736"/>
                  </a:lnTo>
                  <a:cubicBezTo>
                    <a:pt x="379003" y="396642"/>
                    <a:pt x="364498" y="417653"/>
                    <a:pt x="342592" y="421664"/>
                  </a:cubicBezTo>
                  <a:cubicBezTo>
                    <a:pt x="333956" y="423247"/>
                    <a:pt x="325038" y="421965"/>
                    <a:pt x="317194" y="418017"/>
                  </a:cubicBezTo>
                  <a:lnTo>
                    <a:pt x="223107" y="370435"/>
                  </a:lnTo>
                  <a:lnTo>
                    <a:pt x="130903" y="420436"/>
                  </a:lnTo>
                  <a:cubicBezTo>
                    <a:pt x="125102" y="423673"/>
                    <a:pt x="118593" y="425429"/>
                    <a:pt x="111951" y="425544"/>
                  </a:cubicBezTo>
                  <a:close/>
                  <a:moveTo>
                    <a:pt x="96761" y="190863"/>
                  </a:moveTo>
                  <a:lnTo>
                    <a:pt x="144477" y="236025"/>
                  </a:lnTo>
                  <a:cubicBezTo>
                    <a:pt x="154092" y="245202"/>
                    <a:pt x="158566" y="258526"/>
                    <a:pt x="156440" y="271643"/>
                  </a:cubicBezTo>
                  <a:lnTo>
                    <a:pt x="146224" y="336430"/>
                  </a:lnTo>
                  <a:lnTo>
                    <a:pt x="203888" y="304575"/>
                  </a:lnTo>
                  <a:cubicBezTo>
                    <a:pt x="215627" y="298408"/>
                    <a:pt x="229648" y="298408"/>
                    <a:pt x="241387" y="304575"/>
                  </a:cubicBezTo>
                  <a:lnTo>
                    <a:pt x="299990" y="334547"/>
                  </a:lnTo>
                  <a:lnTo>
                    <a:pt x="287624" y="269896"/>
                  </a:lnTo>
                  <a:cubicBezTo>
                    <a:pt x="285247" y="256870"/>
                    <a:pt x="289417" y="243505"/>
                    <a:pt x="298781" y="234144"/>
                  </a:cubicBezTo>
                  <a:lnTo>
                    <a:pt x="345152" y="187637"/>
                  </a:lnTo>
                  <a:lnTo>
                    <a:pt x="280097" y="179035"/>
                  </a:lnTo>
                  <a:cubicBezTo>
                    <a:pt x="266944" y="177303"/>
                    <a:pt x="255485" y="169210"/>
                    <a:pt x="249452" y="157395"/>
                  </a:cubicBezTo>
                  <a:lnTo>
                    <a:pt x="220419" y="98792"/>
                  </a:lnTo>
                  <a:lnTo>
                    <a:pt x="191656" y="158067"/>
                  </a:lnTo>
                  <a:cubicBezTo>
                    <a:pt x="186034" y="169912"/>
                    <a:pt x="175006" y="178283"/>
                    <a:pt x="162086" y="180514"/>
                  </a:cubicBezTo>
                  <a:lnTo>
                    <a:pt x="96761" y="190863"/>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89" name="任意多边形: 形状 120">
              <a:extLst>
                <a:ext uri="{FF2B5EF4-FFF2-40B4-BE49-F238E27FC236}">
                  <a16:creationId xmlns:a16="http://schemas.microsoft.com/office/drawing/2014/main" id="{F0978079-972F-825E-20B7-7F4B2ED03188}"/>
                </a:ext>
              </a:extLst>
            </p:cNvPr>
            <p:cNvSpPr>
              <a:spLocks/>
            </p:cNvSpPr>
            <p:nvPr/>
          </p:nvSpPr>
          <p:spPr bwMode="auto">
            <a:xfrm>
              <a:off x="258015" y="2304027"/>
              <a:ext cx="70968" cy="70968"/>
            </a:xfrm>
            <a:custGeom>
              <a:avLst/>
              <a:gdLst>
                <a:gd name="T0" fmla="*/ 70969 w 70968"/>
                <a:gd name="T1" fmla="*/ 35484 h 70968"/>
                <a:gd name="T2" fmla="*/ 35484 w 70968"/>
                <a:gd name="T3" fmla="*/ 70969 h 70968"/>
                <a:gd name="T4" fmla="*/ 0 w 70968"/>
                <a:gd name="T5" fmla="*/ 35482 h 70968"/>
                <a:gd name="T6" fmla="*/ 35486 w 70968"/>
                <a:gd name="T7" fmla="*/ 0 h 70968"/>
                <a:gd name="T8" fmla="*/ 35754 w 70968"/>
                <a:gd name="T9" fmla="*/ 0 h 70968"/>
                <a:gd name="T10" fmla="*/ 70969 w 70968"/>
                <a:gd name="T11" fmla="*/ 35484 h 709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968" h="70968">
                  <a:moveTo>
                    <a:pt x="70969" y="35484"/>
                  </a:moveTo>
                  <a:cubicBezTo>
                    <a:pt x="70969" y="55081"/>
                    <a:pt x="55081" y="70969"/>
                    <a:pt x="35484" y="70969"/>
                  </a:cubicBezTo>
                  <a:cubicBezTo>
                    <a:pt x="15886" y="70967"/>
                    <a:pt x="0" y="55079"/>
                    <a:pt x="0" y="35482"/>
                  </a:cubicBezTo>
                  <a:cubicBezTo>
                    <a:pt x="0" y="15886"/>
                    <a:pt x="15887" y="-2"/>
                    <a:pt x="35486" y="0"/>
                  </a:cubicBezTo>
                  <a:cubicBezTo>
                    <a:pt x="35576" y="0"/>
                    <a:pt x="35665" y="0"/>
                    <a:pt x="35754" y="0"/>
                  </a:cubicBezTo>
                  <a:cubicBezTo>
                    <a:pt x="55247" y="147"/>
                    <a:pt x="70971" y="15992"/>
                    <a:pt x="70969"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90" name="任意多边形: 形状 121">
              <a:extLst>
                <a:ext uri="{FF2B5EF4-FFF2-40B4-BE49-F238E27FC236}">
                  <a16:creationId xmlns:a16="http://schemas.microsoft.com/office/drawing/2014/main" id="{7AAE989D-05CC-473A-EB9D-F4107C431134}"/>
                </a:ext>
              </a:extLst>
            </p:cNvPr>
            <p:cNvSpPr>
              <a:spLocks/>
            </p:cNvSpPr>
            <p:nvPr/>
          </p:nvSpPr>
          <p:spPr bwMode="auto">
            <a:xfrm>
              <a:off x="-543743" y="1792059"/>
              <a:ext cx="70968" cy="70968"/>
            </a:xfrm>
            <a:custGeom>
              <a:avLst/>
              <a:gdLst>
                <a:gd name="T0" fmla="*/ 0 w 70968"/>
                <a:gd name="T1" fmla="*/ 35484 h 70968"/>
                <a:gd name="T2" fmla="*/ 35484 w 70968"/>
                <a:gd name="T3" fmla="*/ 70969 h 70968"/>
                <a:gd name="T4" fmla="*/ 70969 w 70968"/>
                <a:gd name="T5" fmla="*/ 35484 h 70968"/>
                <a:gd name="T6" fmla="*/ 35484 w 70968"/>
                <a:gd name="T7" fmla="*/ 0 h 70968"/>
                <a:gd name="T8" fmla="*/ 0 w 70968"/>
                <a:gd name="T9" fmla="*/ 35484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91" name="任意多边形: 形状 122">
              <a:extLst>
                <a:ext uri="{FF2B5EF4-FFF2-40B4-BE49-F238E27FC236}">
                  <a16:creationId xmlns:a16="http://schemas.microsoft.com/office/drawing/2014/main" id="{07C12450-89DE-B0A3-6559-A239091C3D98}"/>
                </a:ext>
              </a:extLst>
            </p:cNvPr>
            <p:cNvSpPr>
              <a:spLocks/>
            </p:cNvSpPr>
            <p:nvPr/>
          </p:nvSpPr>
          <p:spPr bwMode="auto">
            <a:xfrm>
              <a:off x="-1525514" y="2051308"/>
              <a:ext cx="123192" cy="123192"/>
            </a:xfrm>
            <a:custGeom>
              <a:avLst/>
              <a:gdLst>
                <a:gd name="T0" fmla="*/ 0 w 70968"/>
                <a:gd name="T1" fmla="*/ 559283 h 70968"/>
                <a:gd name="T2" fmla="*/ 559283 w 70968"/>
                <a:gd name="T3" fmla="*/ 1118584 h 70968"/>
                <a:gd name="T4" fmla="*/ 1118584 w 70968"/>
                <a:gd name="T5" fmla="*/ 559283 h 70968"/>
                <a:gd name="T6" fmla="*/ 559283 w 70968"/>
                <a:gd name="T7" fmla="*/ 0 h 70968"/>
                <a:gd name="T8" fmla="*/ 0 w 70968"/>
                <a:gd name="T9" fmla="*/ 559283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grpSp>
      <p:grpSp>
        <p:nvGrpSpPr>
          <p:cNvPr id="92" name="组合 108">
            <a:extLst>
              <a:ext uri="{FF2B5EF4-FFF2-40B4-BE49-F238E27FC236}">
                <a16:creationId xmlns:a16="http://schemas.microsoft.com/office/drawing/2014/main" id="{8646802C-FA91-E3BD-12DA-E6FF678D884E}"/>
              </a:ext>
            </a:extLst>
          </p:cNvPr>
          <p:cNvGrpSpPr>
            <a:grpSpLocks/>
          </p:cNvGrpSpPr>
          <p:nvPr/>
        </p:nvGrpSpPr>
        <p:grpSpPr bwMode="auto">
          <a:xfrm>
            <a:off x="926761" y="4869803"/>
            <a:ext cx="403344" cy="329398"/>
            <a:chOff x="-1525514" y="1735471"/>
            <a:chExt cx="1885221" cy="1538187"/>
          </a:xfrm>
        </p:grpSpPr>
        <p:sp>
          <p:nvSpPr>
            <p:cNvPr id="93" name="任意多边形: 形状 109">
              <a:extLst>
                <a:ext uri="{FF2B5EF4-FFF2-40B4-BE49-F238E27FC236}">
                  <a16:creationId xmlns:a16="http://schemas.microsoft.com/office/drawing/2014/main" id="{D18FC21F-35E5-C805-FDAA-1BB916A0DB58}"/>
                </a:ext>
              </a:extLst>
            </p:cNvPr>
            <p:cNvSpPr>
              <a:spLocks/>
            </p:cNvSpPr>
            <p:nvPr/>
          </p:nvSpPr>
          <p:spPr bwMode="auto">
            <a:xfrm>
              <a:off x="-1465490" y="1735471"/>
              <a:ext cx="1167181" cy="1018562"/>
            </a:xfrm>
            <a:custGeom>
              <a:avLst/>
              <a:gdLst>
                <a:gd name="T0" fmla="*/ 0 w 1167181"/>
                <a:gd name="T1" fmla="*/ 0 h 1018562"/>
                <a:gd name="T2" fmla="*/ 498123 w 1167181"/>
                <a:gd name="T3" fmla="*/ 0 h 1018562"/>
                <a:gd name="T4" fmla="*/ 1167181 w 1167181"/>
                <a:gd name="T5" fmla="*/ 1018562 h 1018562"/>
                <a:gd name="T6" fmla="*/ 669191 w 1167181"/>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1" h="1018562">
                  <a:moveTo>
                    <a:pt x="0" y="0"/>
                  </a:moveTo>
                  <a:lnTo>
                    <a:pt x="498123" y="0"/>
                  </a:lnTo>
                  <a:lnTo>
                    <a:pt x="1167181" y="1018562"/>
                  </a:lnTo>
                  <a:lnTo>
                    <a:pt x="669191" y="1018562"/>
                  </a:lnTo>
                  <a:lnTo>
                    <a:pt x="0"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94" name="任意多边形: 形状 110">
              <a:extLst>
                <a:ext uri="{FF2B5EF4-FFF2-40B4-BE49-F238E27FC236}">
                  <a16:creationId xmlns:a16="http://schemas.microsoft.com/office/drawing/2014/main" id="{A14369AA-897A-4BE0-9595-FAA61C2276C5}"/>
                </a:ext>
              </a:extLst>
            </p:cNvPr>
            <p:cNvSpPr>
              <a:spLocks/>
            </p:cNvSpPr>
            <p:nvPr/>
          </p:nvSpPr>
          <p:spPr bwMode="auto">
            <a:xfrm>
              <a:off x="-844821" y="1735471"/>
              <a:ext cx="1167180" cy="1018562"/>
            </a:xfrm>
            <a:custGeom>
              <a:avLst/>
              <a:gdLst>
                <a:gd name="T0" fmla="*/ 669058 w 1167180"/>
                <a:gd name="T1" fmla="*/ 0 h 1018562"/>
                <a:gd name="T2" fmla="*/ 1167180 w 1167180"/>
                <a:gd name="T3" fmla="*/ 0 h 1018562"/>
                <a:gd name="T4" fmla="*/ 497990 w 1167180"/>
                <a:gd name="T5" fmla="*/ 1018562 h 1018562"/>
                <a:gd name="T6" fmla="*/ 0 w 1167180"/>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0" h="1018562">
                  <a:moveTo>
                    <a:pt x="669058" y="0"/>
                  </a:moveTo>
                  <a:lnTo>
                    <a:pt x="1167180" y="0"/>
                  </a:lnTo>
                  <a:lnTo>
                    <a:pt x="497990" y="1018562"/>
                  </a:lnTo>
                  <a:lnTo>
                    <a:pt x="0" y="1018562"/>
                  </a:lnTo>
                  <a:lnTo>
                    <a:pt x="669058"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95" name="任意多边形: 形状 111">
              <a:extLst>
                <a:ext uri="{FF2B5EF4-FFF2-40B4-BE49-F238E27FC236}">
                  <a16:creationId xmlns:a16="http://schemas.microsoft.com/office/drawing/2014/main" id="{45099961-FF46-61A6-53DE-671BC90EA600}"/>
                </a:ext>
              </a:extLst>
            </p:cNvPr>
            <p:cNvSpPr>
              <a:spLocks/>
            </p:cNvSpPr>
            <p:nvPr/>
          </p:nvSpPr>
          <p:spPr bwMode="auto">
            <a:xfrm>
              <a:off x="-1502722" y="1735472"/>
              <a:ext cx="499484" cy="679647"/>
            </a:xfrm>
            <a:custGeom>
              <a:avLst/>
              <a:gdLst>
                <a:gd name="T0" fmla="*/ 5974 w 499484"/>
                <a:gd name="T1" fmla="*/ 0 h 679647"/>
                <a:gd name="T2" fmla="*/ 77025 w 499484"/>
                <a:gd name="T3" fmla="*/ 0 h 679647"/>
                <a:gd name="T4" fmla="*/ 499484 w 499484"/>
                <a:gd name="T5" fmla="*/ 643127 h 679647"/>
                <a:gd name="T6" fmla="*/ 443878 w 499484"/>
                <a:gd name="T7" fmla="*/ 679647 h 679647"/>
                <a:gd name="T8" fmla="*/ 0 w 499484"/>
                <a:gd name="T9" fmla="*/ 3925 h 679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484" h="679647">
                  <a:moveTo>
                    <a:pt x="5974" y="0"/>
                  </a:moveTo>
                  <a:lnTo>
                    <a:pt x="77025" y="0"/>
                  </a:lnTo>
                  <a:lnTo>
                    <a:pt x="499484" y="643127"/>
                  </a:lnTo>
                  <a:lnTo>
                    <a:pt x="443878" y="679647"/>
                  </a:lnTo>
                  <a:lnTo>
                    <a:pt x="0" y="3925"/>
                  </a:lnTo>
                  <a:lnTo>
                    <a:pt x="5974"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96" name="任意多边形: 形状 112">
              <a:extLst>
                <a:ext uri="{FF2B5EF4-FFF2-40B4-BE49-F238E27FC236}">
                  <a16:creationId xmlns:a16="http://schemas.microsoft.com/office/drawing/2014/main" id="{3991A46C-A720-DE39-F349-FE04DB38FE71}"/>
                </a:ext>
              </a:extLst>
            </p:cNvPr>
            <p:cNvSpPr>
              <a:spLocks/>
            </p:cNvSpPr>
            <p:nvPr/>
          </p:nvSpPr>
          <p:spPr bwMode="auto">
            <a:xfrm>
              <a:off x="-1004529" y="1735471"/>
              <a:ext cx="367237" cy="478487"/>
            </a:xfrm>
            <a:custGeom>
              <a:avLst/>
              <a:gdLst>
                <a:gd name="T0" fmla="*/ 6202 w 367237"/>
                <a:gd name="T1" fmla="*/ 0 h 478487"/>
                <a:gd name="T2" fmla="*/ 76940 w 367237"/>
                <a:gd name="T3" fmla="*/ 0 h 478487"/>
                <a:gd name="T4" fmla="*/ 367237 w 367237"/>
                <a:gd name="T5" fmla="*/ 441956 h 478487"/>
                <a:gd name="T6" fmla="*/ 311631 w 367237"/>
                <a:gd name="T7" fmla="*/ 478487 h 478487"/>
                <a:gd name="T8" fmla="*/ 0 w 367237"/>
                <a:gd name="T9" fmla="*/ 4074 h 478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237" h="478487">
                  <a:moveTo>
                    <a:pt x="6202" y="0"/>
                  </a:moveTo>
                  <a:lnTo>
                    <a:pt x="76940" y="0"/>
                  </a:lnTo>
                  <a:lnTo>
                    <a:pt x="367237" y="441956"/>
                  </a:lnTo>
                  <a:lnTo>
                    <a:pt x="311631" y="478487"/>
                  </a:lnTo>
                  <a:lnTo>
                    <a:pt x="0" y="4074"/>
                  </a:lnTo>
                  <a:lnTo>
                    <a:pt x="620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97" name="任意多边形: 形状 113">
              <a:extLst>
                <a:ext uri="{FF2B5EF4-FFF2-40B4-BE49-F238E27FC236}">
                  <a16:creationId xmlns:a16="http://schemas.microsoft.com/office/drawing/2014/main" id="{8EF46AFD-06F2-F9DE-8376-A034753DC352}"/>
                </a:ext>
              </a:extLst>
            </p:cNvPr>
            <p:cNvSpPr>
              <a:spLocks/>
            </p:cNvSpPr>
            <p:nvPr/>
          </p:nvSpPr>
          <p:spPr bwMode="auto">
            <a:xfrm>
              <a:off x="-117110" y="1735471"/>
              <a:ext cx="476817" cy="644875"/>
            </a:xfrm>
            <a:custGeom>
              <a:avLst/>
              <a:gdLst>
                <a:gd name="T0" fmla="*/ 399906 w 476817"/>
                <a:gd name="T1" fmla="*/ 0 h 644875"/>
                <a:gd name="T2" fmla="*/ 470543 w 476817"/>
                <a:gd name="T3" fmla="*/ 0 h 644875"/>
                <a:gd name="T4" fmla="*/ 476817 w 476817"/>
                <a:gd name="T5" fmla="*/ 4126 h 644875"/>
                <a:gd name="T6" fmla="*/ 55604 w 476817"/>
                <a:gd name="T7" fmla="*/ 644875 h 644875"/>
                <a:gd name="T8" fmla="*/ 0 w 476817"/>
                <a:gd name="T9" fmla="*/ 608329 h 6448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817" h="644875">
                  <a:moveTo>
                    <a:pt x="399906" y="0"/>
                  </a:moveTo>
                  <a:lnTo>
                    <a:pt x="470543" y="0"/>
                  </a:lnTo>
                  <a:lnTo>
                    <a:pt x="476817" y="4126"/>
                  </a:lnTo>
                  <a:lnTo>
                    <a:pt x="55604" y="644875"/>
                  </a:lnTo>
                  <a:lnTo>
                    <a:pt x="0" y="608329"/>
                  </a:lnTo>
                  <a:lnTo>
                    <a:pt x="399906"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98" name="任意多边形: 形状 114">
              <a:extLst>
                <a:ext uri="{FF2B5EF4-FFF2-40B4-BE49-F238E27FC236}">
                  <a16:creationId xmlns:a16="http://schemas.microsoft.com/office/drawing/2014/main" id="{1B0BFD82-D707-8872-965A-15BAE44C466C}"/>
                </a:ext>
              </a:extLst>
            </p:cNvPr>
            <p:cNvSpPr>
              <a:spLocks/>
            </p:cNvSpPr>
            <p:nvPr/>
          </p:nvSpPr>
          <p:spPr bwMode="auto">
            <a:xfrm>
              <a:off x="-497185" y="1735472"/>
              <a:ext cx="358836" cy="465141"/>
            </a:xfrm>
            <a:custGeom>
              <a:avLst/>
              <a:gdLst>
                <a:gd name="T0" fmla="*/ 281852 w 358836"/>
                <a:gd name="T1" fmla="*/ 0 h 465141"/>
                <a:gd name="T2" fmla="*/ 352703 w 358836"/>
                <a:gd name="T3" fmla="*/ 0 h 465141"/>
                <a:gd name="T4" fmla="*/ 358836 w 358836"/>
                <a:gd name="T5" fmla="*/ 4033 h 465141"/>
                <a:gd name="T6" fmla="*/ 55606 w 358836"/>
                <a:gd name="T7" fmla="*/ 465141 h 465141"/>
                <a:gd name="T8" fmla="*/ 0 w 358836"/>
                <a:gd name="T9" fmla="*/ 428582 h 465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8836" h="465141">
                  <a:moveTo>
                    <a:pt x="281852" y="0"/>
                  </a:moveTo>
                  <a:lnTo>
                    <a:pt x="352703" y="0"/>
                  </a:lnTo>
                  <a:lnTo>
                    <a:pt x="358836" y="4033"/>
                  </a:lnTo>
                  <a:lnTo>
                    <a:pt x="55606" y="465141"/>
                  </a:lnTo>
                  <a:lnTo>
                    <a:pt x="0" y="428582"/>
                  </a:lnTo>
                  <a:lnTo>
                    <a:pt x="28185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99" name="任意多边形: 形状 115">
              <a:extLst>
                <a:ext uri="{FF2B5EF4-FFF2-40B4-BE49-F238E27FC236}">
                  <a16:creationId xmlns:a16="http://schemas.microsoft.com/office/drawing/2014/main" id="{B773809F-A3CB-26B9-EDEE-76E18C8E2F4C}"/>
                </a:ext>
              </a:extLst>
            </p:cNvPr>
            <p:cNvSpPr>
              <a:spLocks/>
            </p:cNvSpPr>
            <p:nvPr/>
          </p:nvSpPr>
          <p:spPr bwMode="auto">
            <a:xfrm>
              <a:off x="-1033750" y="2267486"/>
              <a:ext cx="972947" cy="972955"/>
            </a:xfrm>
            <a:custGeom>
              <a:avLst/>
              <a:gdLst>
                <a:gd name="T0" fmla="*/ 99891 w 972947"/>
                <a:gd name="T1" fmla="*/ 781724 h 972955"/>
                <a:gd name="T2" fmla="*/ 781713 w 972947"/>
                <a:gd name="T3" fmla="*/ 873102 h 972955"/>
                <a:gd name="T4" fmla="*/ 873090 w 972947"/>
                <a:gd name="T5" fmla="*/ 191280 h 972955"/>
                <a:gd name="T6" fmla="*/ 873057 w 972947"/>
                <a:gd name="T7" fmla="*/ 191235 h 972955"/>
                <a:gd name="T8" fmla="*/ 191234 w 972947"/>
                <a:gd name="T9" fmla="*/ 99857 h 972955"/>
                <a:gd name="T10" fmla="*/ 99857 w 972947"/>
                <a:gd name="T11" fmla="*/ 781679 h 972955"/>
                <a:gd name="T12" fmla="*/ 99891 w 972947"/>
                <a:gd name="T13" fmla="*/ 781724 h 9729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2947" h="972955">
                  <a:moveTo>
                    <a:pt x="99891" y="781724"/>
                  </a:moveTo>
                  <a:cubicBezTo>
                    <a:pt x="262938" y="995236"/>
                    <a:pt x="568199" y="1036142"/>
                    <a:pt x="781713" y="873102"/>
                  </a:cubicBezTo>
                  <a:cubicBezTo>
                    <a:pt x="995226" y="710056"/>
                    <a:pt x="1036137" y="404792"/>
                    <a:pt x="873090" y="191280"/>
                  </a:cubicBezTo>
                  <a:cubicBezTo>
                    <a:pt x="873079" y="191265"/>
                    <a:pt x="873068" y="191250"/>
                    <a:pt x="873057" y="191235"/>
                  </a:cubicBezTo>
                  <a:cubicBezTo>
                    <a:pt x="710010" y="-22277"/>
                    <a:pt x="404748" y="-63190"/>
                    <a:pt x="191234" y="99857"/>
                  </a:cubicBezTo>
                  <a:cubicBezTo>
                    <a:pt x="-22279" y="262903"/>
                    <a:pt x="-63190" y="568167"/>
                    <a:pt x="99857" y="781679"/>
                  </a:cubicBezTo>
                  <a:cubicBezTo>
                    <a:pt x="99868" y="781694"/>
                    <a:pt x="99880" y="781709"/>
                    <a:pt x="99891" y="781724"/>
                  </a:cubicBezTo>
                  <a:close/>
                </a:path>
              </a:pathLst>
            </a:custGeom>
            <a:solidFill>
              <a:schemeClr val="accent2">
                <a:lumMod val="20000"/>
                <a:lumOff val="80000"/>
              </a:schemeClr>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00" name="任意多边形: 形状 116">
              <a:extLst>
                <a:ext uri="{FF2B5EF4-FFF2-40B4-BE49-F238E27FC236}">
                  <a16:creationId xmlns:a16="http://schemas.microsoft.com/office/drawing/2014/main" id="{EBB61E53-B7A6-662A-A2EB-F2142EAE1642}"/>
                </a:ext>
              </a:extLst>
            </p:cNvPr>
            <p:cNvSpPr>
              <a:spLocks/>
            </p:cNvSpPr>
            <p:nvPr/>
          </p:nvSpPr>
          <p:spPr bwMode="auto">
            <a:xfrm>
              <a:off x="-860279" y="2441126"/>
              <a:ext cx="625814" cy="625814"/>
            </a:xfrm>
            <a:custGeom>
              <a:avLst/>
              <a:gdLst>
                <a:gd name="T0" fmla="*/ 625815 w 625814"/>
                <a:gd name="T1" fmla="*/ 312907 h 625814"/>
                <a:gd name="T2" fmla="*/ 312907 w 625814"/>
                <a:gd name="T3" fmla="*/ 625815 h 625814"/>
                <a:gd name="T4" fmla="*/ 0 w 625814"/>
                <a:gd name="T5" fmla="*/ 312907 h 625814"/>
                <a:gd name="T6" fmla="*/ 312907 w 625814"/>
                <a:gd name="T7" fmla="*/ 0 h 625814"/>
                <a:gd name="T8" fmla="*/ 625815 w 625814"/>
                <a:gd name="T9" fmla="*/ 312640 h 625814"/>
                <a:gd name="T10" fmla="*/ 625815 w 625814"/>
                <a:gd name="T11" fmla="*/ 312907 h 625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814" h="625814">
                  <a:moveTo>
                    <a:pt x="625815" y="312907"/>
                  </a:moveTo>
                  <a:cubicBezTo>
                    <a:pt x="625815" y="485723"/>
                    <a:pt x="485721" y="625815"/>
                    <a:pt x="312907" y="625815"/>
                  </a:cubicBezTo>
                  <a:cubicBezTo>
                    <a:pt x="140094" y="625815"/>
                    <a:pt x="0" y="485723"/>
                    <a:pt x="0" y="312907"/>
                  </a:cubicBezTo>
                  <a:cubicBezTo>
                    <a:pt x="0" y="140094"/>
                    <a:pt x="140094" y="0"/>
                    <a:pt x="312907" y="0"/>
                  </a:cubicBezTo>
                  <a:cubicBezTo>
                    <a:pt x="485647" y="-74"/>
                    <a:pt x="625740" y="139898"/>
                    <a:pt x="625815" y="312640"/>
                  </a:cubicBezTo>
                  <a:cubicBezTo>
                    <a:pt x="625815" y="312729"/>
                    <a:pt x="625815" y="312818"/>
                    <a:pt x="625815" y="312907"/>
                  </a:cubicBezTo>
                  <a:close/>
                </a:path>
              </a:pathLst>
            </a:custGeom>
            <a:solidFill>
              <a:srgbClr val="FFFFFF"/>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01" name="任意多边形: 形状 117">
              <a:extLst>
                <a:ext uri="{FF2B5EF4-FFF2-40B4-BE49-F238E27FC236}">
                  <a16:creationId xmlns:a16="http://schemas.microsoft.com/office/drawing/2014/main" id="{6A779D71-9929-3072-47B4-C2ACE0AC7FFA}"/>
                </a:ext>
              </a:extLst>
            </p:cNvPr>
            <p:cNvSpPr>
              <a:spLocks/>
            </p:cNvSpPr>
            <p:nvPr/>
          </p:nvSpPr>
          <p:spPr bwMode="auto">
            <a:xfrm>
              <a:off x="-961222" y="3027963"/>
              <a:ext cx="185218" cy="174733"/>
            </a:xfrm>
            <a:custGeom>
              <a:avLst/>
              <a:gdLst>
                <a:gd name="T0" fmla="*/ 151481 w 185218"/>
                <a:gd name="T1" fmla="*/ 174734 h 174733"/>
                <a:gd name="T2" fmla="*/ 0 w 185218"/>
                <a:gd name="T3" fmla="*/ 40323 h 174733"/>
                <a:gd name="T4" fmla="*/ 52823 w 185218"/>
                <a:gd name="T5" fmla="*/ 0 h 174733"/>
                <a:gd name="T6" fmla="*/ 185218 w 185218"/>
                <a:gd name="T7" fmla="*/ 117206 h 174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218" h="174733">
                  <a:moveTo>
                    <a:pt x="151481" y="174734"/>
                  </a:moveTo>
                  <a:cubicBezTo>
                    <a:pt x="92657" y="140304"/>
                    <a:pt x="41184" y="94632"/>
                    <a:pt x="0" y="40323"/>
                  </a:cubicBezTo>
                  <a:lnTo>
                    <a:pt x="52823" y="0"/>
                  </a:lnTo>
                  <a:cubicBezTo>
                    <a:pt x="88824" y="47389"/>
                    <a:pt x="133813" y="87217"/>
                    <a:pt x="185218" y="117206"/>
                  </a:cubicBezTo>
                  <a:lnTo>
                    <a:pt x="151481" y="174734"/>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02" name="任意多边形: 形状 118">
              <a:extLst>
                <a:ext uri="{FF2B5EF4-FFF2-40B4-BE49-F238E27FC236}">
                  <a16:creationId xmlns:a16="http://schemas.microsoft.com/office/drawing/2014/main" id="{56AA7595-7C8C-AC7C-C641-38119466B543}"/>
                </a:ext>
              </a:extLst>
            </p:cNvPr>
            <p:cNvSpPr>
              <a:spLocks/>
            </p:cNvSpPr>
            <p:nvPr/>
          </p:nvSpPr>
          <p:spPr bwMode="auto">
            <a:xfrm>
              <a:off x="-1067427" y="2233737"/>
              <a:ext cx="1039787" cy="1039921"/>
            </a:xfrm>
            <a:custGeom>
              <a:avLst/>
              <a:gdLst>
                <a:gd name="T0" fmla="*/ 520056 w 1039787"/>
                <a:gd name="T1" fmla="*/ 1039921 h 1039921"/>
                <a:gd name="T2" fmla="*/ 393440 w 1039787"/>
                <a:gd name="T3" fmla="*/ 1024470 h 1039921"/>
                <a:gd name="T4" fmla="*/ 409569 w 1039787"/>
                <a:gd name="T5" fmla="*/ 959953 h 1039921"/>
                <a:gd name="T6" fmla="*/ 959043 w 1039787"/>
                <a:gd name="T7" fmla="*/ 630664 h 1039921"/>
                <a:gd name="T8" fmla="*/ 629751 w 1039787"/>
                <a:gd name="T9" fmla="*/ 81192 h 1039921"/>
                <a:gd name="T10" fmla="*/ 80280 w 1039787"/>
                <a:gd name="T11" fmla="*/ 410482 h 1039921"/>
                <a:gd name="T12" fmla="*/ 106474 w 1039787"/>
                <a:gd name="T13" fmla="*/ 706187 h 1039921"/>
                <a:gd name="T14" fmla="*/ 45856 w 1039787"/>
                <a:gd name="T15" fmla="*/ 733069 h 1039921"/>
                <a:gd name="T16" fmla="*/ 306718 w 1039787"/>
                <a:gd name="T17" fmla="*/ 45855 h 1039921"/>
                <a:gd name="T18" fmla="*/ 993932 w 1039787"/>
                <a:gd name="T19" fmla="*/ 306719 h 1039921"/>
                <a:gd name="T20" fmla="*/ 733070 w 1039787"/>
                <a:gd name="T21" fmla="*/ 993933 h 1039921"/>
                <a:gd name="T22" fmla="*/ 519922 w 1039787"/>
                <a:gd name="T23" fmla="*/ 1039660 h 10399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9787" h="1039921">
                  <a:moveTo>
                    <a:pt x="520056" y="1039921"/>
                  </a:moveTo>
                  <a:cubicBezTo>
                    <a:pt x="477376" y="1039995"/>
                    <a:pt x="434850" y="1034810"/>
                    <a:pt x="393440" y="1024470"/>
                  </a:cubicBezTo>
                  <a:lnTo>
                    <a:pt x="409569" y="959953"/>
                  </a:lnTo>
                  <a:cubicBezTo>
                    <a:pt x="652234" y="1020755"/>
                    <a:pt x="898241" y="873326"/>
                    <a:pt x="959043" y="630664"/>
                  </a:cubicBezTo>
                  <a:cubicBezTo>
                    <a:pt x="1019845" y="388000"/>
                    <a:pt x="872416" y="141992"/>
                    <a:pt x="629751" y="81192"/>
                  </a:cubicBezTo>
                  <a:cubicBezTo>
                    <a:pt x="387089" y="20390"/>
                    <a:pt x="141082" y="167818"/>
                    <a:pt x="80280" y="410482"/>
                  </a:cubicBezTo>
                  <a:cubicBezTo>
                    <a:pt x="55546" y="509194"/>
                    <a:pt x="64774" y="613359"/>
                    <a:pt x="106474" y="706187"/>
                  </a:cubicBezTo>
                  <a:lnTo>
                    <a:pt x="45856" y="733069"/>
                  </a:lnTo>
                  <a:cubicBezTo>
                    <a:pt x="-71878" y="471265"/>
                    <a:pt x="44915" y="163589"/>
                    <a:pt x="306718" y="45855"/>
                  </a:cubicBezTo>
                  <a:cubicBezTo>
                    <a:pt x="568524" y="-71878"/>
                    <a:pt x="876200" y="44915"/>
                    <a:pt x="993932" y="306719"/>
                  </a:cubicBezTo>
                  <a:cubicBezTo>
                    <a:pt x="1111666" y="568522"/>
                    <a:pt x="994873" y="876199"/>
                    <a:pt x="733070" y="993933"/>
                  </a:cubicBezTo>
                  <a:cubicBezTo>
                    <a:pt x="666051" y="1024070"/>
                    <a:pt x="593404" y="1039660"/>
                    <a:pt x="519922" y="1039660"/>
                  </a:cubicBezTo>
                  <a:lnTo>
                    <a:pt x="520056" y="1039921"/>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03" name="任意多边形: 形状 119">
              <a:extLst>
                <a:ext uri="{FF2B5EF4-FFF2-40B4-BE49-F238E27FC236}">
                  <a16:creationId xmlns:a16="http://schemas.microsoft.com/office/drawing/2014/main" id="{8957B230-91EE-41B7-9FAF-250085D172C9}"/>
                </a:ext>
              </a:extLst>
            </p:cNvPr>
            <p:cNvSpPr>
              <a:spLocks/>
            </p:cNvSpPr>
            <p:nvPr/>
          </p:nvSpPr>
          <p:spPr bwMode="auto">
            <a:xfrm>
              <a:off x="-759995" y="2542069"/>
              <a:ext cx="441166" cy="425547"/>
            </a:xfrm>
            <a:custGeom>
              <a:avLst/>
              <a:gdLst>
                <a:gd name="T0" fmla="*/ 111951 w 441166"/>
                <a:gd name="T1" fmla="*/ 425544 h 425547"/>
                <a:gd name="T2" fmla="*/ 71131 w 441166"/>
                <a:gd name="T3" fmla="*/ 385722 h 425547"/>
                <a:gd name="T4" fmla="*/ 71628 w 441166"/>
                <a:gd name="T5" fmla="*/ 378903 h 425547"/>
                <a:gd name="T6" fmla="*/ 88025 w 441166"/>
                <a:gd name="T7" fmla="*/ 275273 h 425547"/>
                <a:gd name="T8" fmla="*/ 12487 w 441166"/>
                <a:gd name="T9" fmla="*/ 202423 h 425547"/>
                <a:gd name="T10" fmla="*/ 11150 w 441166"/>
                <a:gd name="T11" fmla="*/ 145413 h 425547"/>
                <a:gd name="T12" fmla="*/ 33723 w 441166"/>
                <a:gd name="T13" fmla="*/ 133469 h 425547"/>
                <a:gd name="T14" fmla="*/ 137622 w 441166"/>
                <a:gd name="T15" fmla="*/ 117072 h 425547"/>
                <a:gd name="T16" fmla="*/ 182920 w 441166"/>
                <a:gd name="T17" fmla="*/ 22985 h 425547"/>
                <a:gd name="T18" fmla="*/ 218806 w 441166"/>
                <a:gd name="T19" fmla="*/ 0 h 425547"/>
                <a:gd name="T20" fmla="*/ 255232 w 441166"/>
                <a:gd name="T21" fmla="*/ 22043 h 425547"/>
                <a:gd name="T22" fmla="*/ 302814 w 441166"/>
                <a:gd name="T23" fmla="*/ 116131 h 425547"/>
                <a:gd name="T24" fmla="*/ 406847 w 441166"/>
                <a:gd name="T25" fmla="*/ 129572 h 425547"/>
                <a:gd name="T26" fmla="*/ 440711 w 441166"/>
                <a:gd name="T27" fmla="*/ 175454 h 425547"/>
                <a:gd name="T28" fmla="*/ 430235 w 441166"/>
                <a:gd name="T29" fmla="*/ 197047 h 425547"/>
                <a:gd name="T30" fmla="*/ 355905 w 441166"/>
                <a:gd name="T31" fmla="*/ 271509 h 425547"/>
                <a:gd name="T32" fmla="*/ 374992 w 441166"/>
                <a:gd name="T33" fmla="*/ 374736 h 425547"/>
                <a:gd name="T34" fmla="*/ 342592 w 441166"/>
                <a:gd name="T35" fmla="*/ 421664 h 425547"/>
                <a:gd name="T36" fmla="*/ 317194 w 441166"/>
                <a:gd name="T37" fmla="*/ 418017 h 425547"/>
                <a:gd name="T38" fmla="*/ 223107 w 441166"/>
                <a:gd name="T39" fmla="*/ 370435 h 425547"/>
                <a:gd name="T40" fmla="*/ 130903 w 441166"/>
                <a:gd name="T41" fmla="*/ 420436 h 425547"/>
                <a:gd name="T42" fmla="*/ 111951 w 441166"/>
                <a:gd name="T43" fmla="*/ 425544 h 425547"/>
                <a:gd name="T44" fmla="*/ 96761 w 441166"/>
                <a:gd name="T45" fmla="*/ 190863 h 425547"/>
                <a:gd name="T46" fmla="*/ 144477 w 441166"/>
                <a:gd name="T47" fmla="*/ 236025 h 425547"/>
                <a:gd name="T48" fmla="*/ 156440 w 441166"/>
                <a:gd name="T49" fmla="*/ 271643 h 425547"/>
                <a:gd name="T50" fmla="*/ 146224 w 441166"/>
                <a:gd name="T51" fmla="*/ 336430 h 425547"/>
                <a:gd name="T52" fmla="*/ 203888 w 441166"/>
                <a:gd name="T53" fmla="*/ 304575 h 425547"/>
                <a:gd name="T54" fmla="*/ 241387 w 441166"/>
                <a:gd name="T55" fmla="*/ 304575 h 425547"/>
                <a:gd name="T56" fmla="*/ 299990 w 441166"/>
                <a:gd name="T57" fmla="*/ 334547 h 425547"/>
                <a:gd name="T58" fmla="*/ 287624 w 441166"/>
                <a:gd name="T59" fmla="*/ 269896 h 425547"/>
                <a:gd name="T60" fmla="*/ 298781 w 441166"/>
                <a:gd name="T61" fmla="*/ 234144 h 425547"/>
                <a:gd name="T62" fmla="*/ 345152 w 441166"/>
                <a:gd name="T63" fmla="*/ 187637 h 425547"/>
                <a:gd name="T64" fmla="*/ 280097 w 441166"/>
                <a:gd name="T65" fmla="*/ 179035 h 425547"/>
                <a:gd name="T66" fmla="*/ 249452 w 441166"/>
                <a:gd name="T67" fmla="*/ 157395 h 425547"/>
                <a:gd name="T68" fmla="*/ 220419 w 441166"/>
                <a:gd name="T69" fmla="*/ 98792 h 425547"/>
                <a:gd name="T70" fmla="*/ 191656 w 441166"/>
                <a:gd name="T71" fmla="*/ 158067 h 425547"/>
                <a:gd name="T72" fmla="*/ 162086 w 441166"/>
                <a:gd name="T73" fmla="*/ 180514 h 4255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1166" h="425547">
                  <a:moveTo>
                    <a:pt x="111951" y="425544"/>
                  </a:moveTo>
                  <a:cubicBezTo>
                    <a:pt x="89683" y="425820"/>
                    <a:pt x="71407" y="407990"/>
                    <a:pt x="71131" y="385722"/>
                  </a:cubicBezTo>
                  <a:cubicBezTo>
                    <a:pt x="71103" y="383439"/>
                    <a:pt x="71269" y="381158"/>
                    <a:pt x="71628" y="378903"/>
                  </a:cubicBezTo>
                  <a:lnTo>
                    <a:pt x="88025" y="275273"/>
                  </a:lnTo>
                  <a:lnTo>
                    <a:pt x="12487" y="202423"/>
                  </a:lnTo>
                  <a:cubicBezTo>
                    <a:pt x="-3625" y="187049"/>
                    <a:pt x="-4224" y="161525"/>
                    <a:pt x="11150" y="145413"/>
                  </a:cubicBezTo>
                  <a:cubicBezTo>
                    <a:pt x="17181" y="139091"/>
                    <a:pt x="25104" y="134900"/>
                    <a:pt x="33723" y="133469"/>
                  </a:cubicBezTo>
                  <a:lnTo>
                    <a:pt x="137622" y="117072"/>
                  </a:lnTo>
                  <a:lnTo>
                    <a:pt x="182920" y="22985"/>
                  </a:lnTo>
                  <a:cubicBezTo>
                    <a:pt x="189526" y="9110"/>
                    <a:pt x="203441" y="197"/>
                    <a:pt x="218806" y="0"/>
                  </a:cubicBezTo>
                  <a:cubicBezTo>
                    <a:pt x="234070" y="121"/>
                    <a:pt x="248043" y="8578"/>
                    <a:pt x="255232" y="22043"/>
                  </a:cubicBezTo>
                  <a:lnTo>
                    <a:pt x="302814" y="116131"/>
                  </a:lnTo>
                  <a:lnTo>
                    <a:pt x="406847" y="129572"/>
                  </a:lnTo>
                  <a:cubicBezTo>
                    <a:pt x="428868" y="132890"/>
                    <a:pt x="444029" y="153432"/>
                    <a:pt x="440711" y="175454"/>
                  </a:cubicBezTo>
                  <a:cubicBezTo>
                    <a:pt x="439492" y="183548"/>
                    <a:pt x="435836" y="191079"/>
                    <a:pt x="430235" y="197047"/>
                  </a:cubicBezTo>
                  <a:lnTo>
                    <a:pt x="355905" y="271509"/>
                  </a:lnTo>
                  <a:lnTo>
                    <a:pt x="374992" y="374736"/>
                  </a:lnTo>
                  <a:cubicBezTo>
                    <a:pt x="379003" y="396642"/>
                    <a:pt x="364498" y="417653"/>
                    <a:pt x="342592" y="421664"/>
                  </a:cubicBezTo>
                  <a:cubicBezTo>
                    <a:pt x="333956" y="423247"/>
                    <a:pt x="325038" y="421965"/>
                    <a:pt x="317194" y="418017"/>
                  </a:cubicBezTo>
                  <a:lnTo>
                    <a:pt x="223107" y="370435"/>
                  </a:lnTo>
                  <a:lnTo>
                    <a:pt x="130903" y="420436"/>
                  </a:lnTo>
                  <a:cubicBezTo>
                    <a:pt x="125102" y="423673"/>
                    <a:pt x="118593" y="425429"/>
                    <a:pt x="111951" y="425544"/>
                  </a:cubicBezTo>
                  <a:close/>
                  <a:moveTo>
                    <a:pt x="96761" y="190863"/>
                  </a:moveTo>
                  <a:lnTo>
                    <a:pt x="144477" y="236025"/>
                  </a:lnTo>
                  <a:cubicBezTo>
                    <a:pt x="154092" y="245202"/>
                    <a:pt x="158566" y="258526"/>
                    <a:pt x="156440" y="271643"/>
                  </a:cubicBezTo>
                  <a:lnTo>
                    <a:pt x="146224" y="336430"/>
                  </a:lnTo>
                  <a:lnTo>
                    <a:pt x="203888" y="304575"/>
                  </a:lnTo>
                  <a:cubicBezTo>
                    <a:pt x="215627" y="298408"/>
                    <a:pt x="229648" y="298408"/>
                    <a:pt x="241387" y="304575"/>
                  </a:cubicBezTo>
                  <a:lnTo>
                    <a:pt x="299990" y="334547"/>
                  </a:lnTo>
                  <a:lnTo>
                    <a:pt x="287624" y="269896"/>
                  </a:lnTo>
                  <a:cubicBezTo>
                    <a:pt x="285247" y="256870"/>
                    <a:pt x="289417" y="243505"/>
                    <a:pt x="298781" y="234144"/>
                  </a:cubicBezTo>
                  <a:lnTo>
                    <a:pt x="345152" y="187637"/>
                  </a:lnTo>
                  <a:lnTo>
                    <a:pt x="280097" y="179035"/>
                  </a:lnTo>
                  <a:cubicBezTo>
                    <a:pt x="266944" y="177303"/>
                    <a:pt x="255485" y="169210"/>
                    <a:pt x="249452" y="157395"/>
                  </a:cubicBezTo>
                  <a:lnTo>
                    <a:pt x="220419" y="98792"/>
                  </a:lnTo>
                  <a:lnTo>
                    <a:pt x="191656" y="158067"/>
                  </a:lnTo>
                  <a:cubicBezTo>
                    <a:pt x="186034" y="169912"/>
                    <a:pt x="175006" y="178283"/>
                    <a:pt x="162086" y="180514"/>
                  </a:cubicBezTo>
                  <a:lnTo>
                    <a:pt x="96761" y="190863"/>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04" name="任意多边形: 形状 120">
              <a:extLst>
                <a:ext uri="{FF2B5EF4-FFF2-40B4-BE49-F238E27FC236}">
                  <a16:creationId xmlns:a16="http://schemas.microsoft.com/office/drawing/2014/main" id="{0D5A7391-0224-A0B7-59E9-5AE0765BAE0B}"/>
                </a:ext>
              </a:extLst>
            </p:cNvPr>
            <p:cNvSpPr>
              <a:spLocks/>
            </p:cNvSpPr>
            <p:nvPr/>
          </p:nvSpPr>
          <p:spPr bwMode="auto">
            <a:xfrm>
              <a:off x="258015" y="2304027"/>
              <a:ext cx="70968" cy="70968"/>
            </a:xfrm>
            <a:custGeom>
              <a:avLst/>
              <a:gdLst>
                <a:gd name="T0" fmla="*/ 70969 w 70968"/>
                <a:gd name="T1" fmla="*/ 35484 h 70968"/>
                <a:gd name="T2" fmla="*/ 35484 w 70968"/>
                <a:gd name="T3" fmla="*/ 70969 h 70968"/>
                <a:gd name="T4" fmla="*/ 0 w 70968"/>
                <a:gd name="T5" fmla="*/ 35482 h 70968"/>
                <a:gd name="T6" fmla="*/ 35486 w 70968"/>
                <a:gd name="T7" fmla="*/ 0 h 70968"/>
                <a:gd name="T8" fmla="*/ 35754 w 70968"/>
                <a:gd name="T9" fmla="*/ 0 h 70968"/>
                <a:gd name="T10" fmla="*/ 70969 w 70968"/>
                <a:gd name="T11" fmla="*/ 35484 h 709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968" h="70968">
                  <a:moveTo>
                    <a:pt x="70969" y="35484"/>
                  </a:moveTo>
                  <a:cubicBezTo>
                    <a:pt x="70969" y="55081"/>
                    <a:pt x="55081" y="70969"/>
                    <a:pt x="35484" y="70969"/>
                  </a:cubicBezTo>
                  <a:cubicBezTo>
                    <a:pt x="15886" y="70967"/>
                    <a:pt x="0" y="55079"/>
                    <a:pt x="0" y="35482"/>
                  </a:cubicBezTo>
                  <a:cubicBezTo>
                    <a:pt x="0" y="15886"/>
                    <a:pt x="15887" y="-2"/>
                    <a:pt x="35486" y="0"/>
                  </a:cubicBezTo>
                  <a:cubicBezTo>
                    <a:pt x="35576" y="0"/>
                    <a:pt x="35665" y="0"/>
                    <a:pt x="35754" y="0"/>
                  </a:cubicBezTo>
                  <a:cubicBezTo>
                    <a:pt x="55247" y="147"/>
                    <a:pt x="70971" y="15992"/>
                    <a:pt x="70969"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05" name="任意多边形: 形状 121">
              <a:extLst>
                <a:ext uri="{FF2B5EF4-FFF2-40B4-BE49-F238E27FC236}">
                  <a16:creationId xmlns:a16="http://schemas.microsoft.com/office/drawing/2014/main" id="{6F347713-4E58-DBCB-DD90-EB5BFBC88AF5}"/>
                </a:ext>
              </a:extLst>
            </p:cNvPr>
            <p:cNvSpPr>
              <a:spLocks/>
            </p:cNvSpPr>
            <p:nvPr/>
          </p:nvSpPr>
          <p:spPr bwMode="auto">
            <a:xfrm>
              <a:off x="-543743" y="1792059"/>
              <a:ext cx="70968" cy="70968"/>
            </a:xfrm>
            <a:custGeom>
              <a:avLst/>
              <a:gdLst>
                <a:gd name="T0" fmla="*/ 0 w 70968"/>
                <a:gd name="T1" fmla="*/ 35484 h 70968"/>
                <a:gd name="T2" fmla="*/ 35484 w 70968"/>
                <a:gd name="T3" fmla="*/ 70969 h 70968"/>
                <a:gd name="T4" fmla="*/ 70969 w 70968"/>
                <a:gd name="T5" fmla="*/ 35484 h 70968"/>
                <a:gd name="T6" fmla="*/ 35484 w 70968"/>
                <a:gd name="T7" fmla="*/ 0 h 70968"/>
                <a:gd name="T8" fmla="*/ 0 w 70968"/>
                <a:gd name="T9" fmla="*/ 35484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06" name="任意多边形: 形状 122">
              <a:extLst>
                <a:ext uri="{FF2B5EF4-FFF2-40B4-BE49-F238E27FC236}">
                  <a16:creationId xmlns:a16="http://schemas.microsoft.com/office/drawing/2014/main" id="{D8B1F9AF-2E84-0A9D-BCC2-EAC994A0D16F}"/>
                </a:ext>
              </a:extLst>
            </p:cNvPr>
            <p:cNvSpPr>
              <a:spLocks/>
            </p:cNvSpPr>
            <p:nvPr/>
          </p:nvSpPr>
          <p:spPr bwMode="auto">
            <a:xfrm>
              <a:off x="-1525514" y="2051308"/>
              <a:ext cx="123192" cy="123192"/>
            </a:xfrm>
            <a:custGeom>
              <a:avLst/>
              <a:gdLst>
                <a:gd name="T0" fmla="*/ 0 w 70968"/>
                <a:gd name="T1" fmla="*/ 559283 h 70968"/>
                <a:gd name="T2" fmla="*/ 559283 w 70968"/>
                <a:gd name="T3" fmla="*/ 1118584 h 70968"/>
                <a:gd name="T4" fmla="*/ 1118584 w 70968"/>
                <a:gd name="T5" fmla="*/ 559283 h 70968"/>
                <a:gd name="T6" fmla="*/ 559283 w 70968"/>
                <a:gd name="T7" fmla="*/ 0 h 70968"/>
                <a:gd name="T8" fmla="*/ 0 w 70968"/>
                <a:gd name="T9" fmla="*/ 559283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grpSp>
      <p:grpSp>
        <p:nvGrpSpPr>
          <p:cNvPr id="107" name="组合 108">
            <a:extLst>
              <a:ext uri="{FF2B5EF4-FFF2-40B4-BE49-F238E27FC236}">
                <a16:creationId xmlns:a16="http://schemas.microsoft.com/office/drawing/2014/main" id="{49C92FA3-96AF-3374-AFA4-C719843E83C4}"/>
              </a:ext>
            </a:extLst>
          </p:cNvPr>
          <p:cNvGrpSpPr>
            <a:grpSpLocks/>
          </p:cNvGrpSpPr>
          <p:nvPr/>
        </p:nvGrpSpPr>
        <p:grpSpPr bwMode="auto">
          <a:xfrm>
            <a:off x="917312" y="5487177"/>
            <a:ext cx="403344" cy="329398"/>
            <a:chOff x="-1525514" y="1735471"/>
            <a:chExt cx="1885221" cy="1538187"/>
          </a:xfrm>
        </p:grpSpPr>
        <p:sp>
          <p:nvSpPr>
            <p:cNvPr id="108" name="任意多边形: 形状 109">
              <a:extLst>
                <a:ext uri="{FF2B5EF4-FFF2-40B4-BE49-F238E27FC236}">
                  <a16:creationId xmlns:a16="http://schemas.microsoft.com/office/drawing/2014/main" id="{131A1581-C48E-147D-271F-1F3703841F45}"/>
                </a:ext>
              </a:extLst>
            </p:cNvPr>
            <p:cNvSpPr>
              <a:spLocks/>
            </p:cNvSpPr>
            <p:nvPr/>
          </p:nvSpPr>
          <p:spPr bwMode="auto">
            <a:xfrm>
              <a:off x="-1465490" y="1735471"/>
              <a:ext cx="1167181" cy="1018562"/>
            </a:xfrm>
            <a:custGeom>
              <a:avLst/>
              <a:gdLst>
                <a:gd name="T0" fmla="*/ 0 w 1167181"/>
                <a:gd name="T1" fmla="*/ 0 h 1018562"/>
                <a:gd name="T2" fmla="*/ 498123 w 1167181"/>
                <a:gd name="T3" fmla="*/ 0 h 1018562"/>
                <a:gd name="T4" fmla="*/ 1167181 w 1167181"/>
                <a:gd name="T5" fmla="*/ 1018562 h 1018562"/>
                <a:gd name="T6" fmla="*/ 669191 w 1167181"/>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1" h="1018562">
                  <a:moveTo>
                    <a:pt x="0" y="0"/>
                  </a:moveTo>
                  <a:lnTo>
                    <a:pt x="498123" y="0"/>
                  </a:lnTo>
                  <a:lnTo>
                    <a:pt x="1167181" y="1018562"/>
                  </a:lnTo>
                  <a:lnTo>
                    <a:pt x="669191" y="1018562"/>
                  </a:lnTo>
                  <a:lnTo>
                    <a:pt x="0"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09" name="任意多边形: 形状 110">
              <a:extLst>
                <a:ext uri="{FF2B5EF4-FFF2-40B4-BE49-F238E27FC236}">
                  <a16:creationId xmlns:a16="http://schemas.microsoft.com/office/drawing/2014/main" id="{719F28E3-4001-11D1-768B-7563C430EF79}"/>
                </a:ext>
              </a:extLst>
            </p:cNvPr>
            <p:cNvSpPr>
              <a:spLocks/>
            </p:cNvSpPr>
            <p:nvPr/>
          </p:nvSpPr>
          <p:spPr bwMode="auto">
            <a:xfrm>
              <a:off x="-844821" y="1735471"/>
              <a:ext cx="1167180" cy="1018562"/>
            </a:xfrm>
            <a:custGeom>
              <a:avLst/>
              <a:gdLst>
                <a:gd name="T0" fmla="*/ 669058 w 1167180"/>
                <a:gd name="T1" fmla="*/ 0 h 1018562"/>
                <a:gd name="T2" fmla="*/ 1167180 w 1167180"/>
                <a:gd name="T3" fmla="*/ 0 h 1018562"/>
                <a:gd name="T4" fmla="*/ 497990 w 1167180"/>
                <a:gd name="T5" fmla="*/ 1018562 h 1018562"/>
                <a:gd name="T6" fmla="*/ 0 w 1167180"/>
                <a:gd name="T7" fmla="*/ 1018562 h 101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7180" h="1018562">
                  <a:moveTo>
                    <a:pt x="669058" y="0"/>
                  </a:moveTo>
                  <a:lnTo>
                    <a:pt x="1167180" y="0"/>
                  </a:lnTo>
                  <a:lnTo>
                    <a:pt x="497990" y="1018562"/>
                  </a:lnTo>
                  <a:lnTo>
                    <a:pt x="0" y="1018562"/>
                  </a:lnTo>
                  <a:lnTo>
                    <a:pt x="669058" y="0"/>
                  </a:lnTo>
                  <a:close/>
                </a:path>
              </a:pathLst>
            </a:custGeom>
            <a:solidFill>
              <a:schemeClr val="accent2"/>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0" name="任意多边形: 形状 111">
              <a:extLst>
                <a:ext uri="{FF2B5EF4-FFF2-40B4-BE49-F238E27FC236}">
                  <a16:creationId xmlns:a16="http://schemas.microsoft.com/office/drawing/2014/main" id="{96166DA6-22DB-9EBA-FF3F-82E6AC20F551}"/>
                </a:ext>
              </a:extLst>
            </p:cNvPr>
            <p:cNvSpPr>
              <a:spLocks/>
            </p:cNvSpPr>
            <p:nvPr/>
          </p:nvSpPr>
          <p:spPr bwMode="auto">
            <a:xfrm>
              <a:off x="-1502722" y="1735472"/>
              <a:ext cx="499484" cy="679647"/>
            </a:xfrm>
            <a:custGeom>
              <a:avLst/>
              <a:gdLst>
                <a:gd name="T0" fmla="*/ 5974 w 499484"/>
                <a:gd name="T1" fmla="*/ 0 h 679647"/>
                <a:gd name="T2" fmla="*/ 77025 w 499484"/>
                <a:gd name="T3" fmla="*/ 0 h 679647"/>
                <a:gd name="T4" fmla="*/ 499484 w 499484"/>
                <a:gd name="T5" fmla="*/ 643127 h 679647"/>
                <a:gd name="T6" fmla="*/ 443878 w 499484"/>
                <a:gd name="T7" fmla="*/ 679647 h 679647"/>
                <a:gd name="T8" fmla="*/ 0 w 499484"/>
                <a:gd name="T9" fmla="*/ 3925 h 679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484" h="679647">
                  <a:moveTo>
                    <a:pt x="5974" y="0"/>
                  </a:moveTo>
                  <a:lnTo>
                    <a:pt x="77025" y="0"/>
                  </a:lnTo>
                  <a:lnTo>
                    <a:pt x="499484" y="643127"/>
                  </a:lnTo>
                  <a:lnTo>
                    <a:pt x="443878" y="679647"/>
                  </a:lnTo>
                  <a:lnTo>
                    <a:pt x="0" y="3925"/>
                  </a:lnTo>
                  <a:lnTo>
                    <a:pt x="5974"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1" name="任意多边形: 形状 112">
              <a:extLst>
                <a:ext uri="{FF2B5EF4-FFF2-40B4-BE49-F238E27FC236}">
                  <a16:creationId xmlns:a16="http://schemas.microsoft.com/office/drawing/2014/main" id="{5204E5D1-5B21-D0B6-BDFD-6E9968A67C9A}"/>
                </a:ext>
              </a:extLst>
            </p:cNvPr>
            <p:cNvSpPr>
              <a:spLocks/>
            </p:cNvSpPr>
            <p:nvPr/>
          </p:nvSpPr>
          <p:spPr bwMode="auto">
            <a:xfrm>
              <a:off x="-1004529" y="1735471"/>
              <a:ext cx="367237" cy="478487"/>
            </a:xfrm>
            <a:custGeom>
              <a:avLst/>
              <a:gdLst>
                <a:gd name="T0" fmla="*/ 6202 w 367237"/>
                <a:gd name="T1" fmla="*/ 0 h 478487"/>
                <a:gd name="T2" fmla="*/ 76940 w 367237"/>
                <a:gd name="T3" fmla="*/ 0 h 478487"/>
                <a:gd name="T4" fmla="*/ 367237 w 367237"/>
                <a:gd name="T5" fmla="*/ 441956 h 478487"/>
                <a:gd name="T6" fmla="*/ 311631 w 367237"/>
                <a:gd name="T7" fmla="*/ 478487 h 478487"/>
                <a:gd name="T8" fmla="*/ 0 w 367237"/>
                <a:gd name="T9" fmla="*/ 4074 h 4784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237" h="478487">
                  <a:moveTo>
                    <a:pt x="6202" y="0"/>
                  </a:moveTo>
                  <a:lnTo>
                    <a:pt x="76940" y="0"/>
                  </a:lnTo>
                  <a:lnTo>
                    <a:pt x="367237" y="441956"/>
                  </a:lnTo>
                  <a:lnTo>
                    <a:pt x="311631" y="478487"/>
                  </a:lnTo>
                  <a:lnTo>
                    <a:pt x="0" y="4074"/>
                  </a:lnTo>
                  <a:lnTo>
                    <a:pt x="620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2" name="任意多边形: 形状 113">
              <a:extLst>
                <a:ext uri="{FF2B5EF4-FFF2-40B4-BE49-F238E27FC236}">
                  <a16:creationId xmlns:a16="http://schemas.microsoft.com/office/drawing/2014/main" id="{CC0CF66C-86D6-98A4-7E8E-9C90A0112D0F}"/>
                </a:ext>
              </a:extLst>
            </p:cNvPr>
            <p:cNvSpPr>
              <a:spLocks/>
            </p:cNvSpPr>
            <p:nvPr/>
          </p:nvSpPr>
          <p:spPr bwMode="auto">
            <a:xfrm>
              <a:off x="-117110" y="1735471"/>
              <a:ext cx="476817" cy="644875"/>
            </a:xfrm>
            <a:custGeom>
              <a:avLst/>
              <a:gdLst>
                <a:gd name="T0" fmla="*/ 399906 w 476817"/>
                <a:gd name="T1" fmla="*/ 0 h 644875"/>
                <a:gd name="T2" fmla="*/ 470543 w 476817"/>
                <a:gd name="T3" fmla="*/ 0 h 644875"/>
                <a:gd name="T4" fmla="*/ 476817 w 476817"/>
                <a:gd name="T5" fmla="*/ 4126 h 644875"/>
                <a:gd name="T6" fmla="*/ 55604 w 476817"/>
                <a:gd name="T7" fmla="*/ 644875 h 644875"/>
                <a:gd name="T8" fmla="*/ 0 w 476817"/>
                <a:gd name="T9" fmla="*/ 608329 h 6448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817" h="644875">
                  <a:moveTo>
                    <a:pt x="399906" y="0"/>
                  </a:moveTo>
                  <a:lnTo>
                    <a:pt x="470543" y="0"/>
                  </a:lnTo>
                  <a:lnTo>
                    <a:pt x="476817" y="4126"/>
                  </a:lnTo>
                  <a:lnTo>
                    <a:pt x="55604" y="644875"/>
                  </a:lnTo>
                  <a:lnTo>
                    <a:pt x="0" y="608329"/>
                  </a:lnTo>
                  <a:lnTo>
                    <a:pt x="399906"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3" name="任意多边形: 形状 114">
              <a:extLst>
                <a:ext uri="{FF2B5EF4-FFF2-40B4-BE49-F238E27FC236}">
                  <a16:creationId xmlns:a16="http://schemas.microsoft.com/office/drawing/2014/main" id="{8106C0D1-F530-F21E-6DFE-EAC4AD1DC0BE}"/>
                </a:ext>
              </a:extLst>
            </p:cNvPr>
            <p:cNvSpPr>
              <a:spLocks/>
            </p:cNvSpPr>
            <p:nvPr/>
          </p:nvSpPr>
          <p:spPr bwMode="auto">
            <a:xfrm>
              <a:off x="-497185" y="1735472"/>
              <a:ext cx="358836" cy="465141"/>
            </a:xfrm>
            <a:custGeom>
              <a:avLst/>
              <a:gdLst>
                <a:gd name="T0" fmla="*/ 281852 w 358836"/>
                <a:gd name="T1" fmla="*/ 0 h 465141"/>
                <a:gd name="T2" fmla="*/ 352703 w 358836"/>
                <a:gd name="T3" fmla="*/ 0 h 465141"/>
                <a:gd name="T4" fmla="*/ 358836 w 358836"/>
                <a:gd name="T5" fmla="*/ 4033 h 465141"/>
                <a:gd name="T6" fmla="*/ 55606 w 358836"/>
                <a:gd name="T7" fmla="*/ 465141 h 465141"/>
                <a:gd name="T8" fmla="*/ 0 w 358836"/>
                <a:gd name="T9" fmla="*/ 428582 h 4651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8836" h="465141">
                  <a:moveTo>
                    <a:pt x="281852" y="0"/>
                  </a:moveTo>
                  <a:lnTo>
                    <a:pt x="352703" y="0"/>
                  </a:lnTo>
                  <a:lnTo>
                    <a:pt x="358836" y="4033"/>
                  </a:lnTo>
                  <a:lnTo>
                    <a:pt x="55606" y="465141"/>
                  </a:lnTo>
                  <a:lnTo>
                    <a:pt x="0" y="428582"/>
                  </a:lnTo>
                  <a:lnTo>
                    <a:pt x="281852" y="0"/>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4" name="任意多边形: 形状 115">
              <a:extLst>
                <a:ext uri="{FF2B5EF4-FFF2-40B4-BE49-F238E27FC236}">
                  <a16:creationId xmlns:a16="http://schemas.microsoft.com/office/drawing/2014/main" id="{9F6D1126-4A50-07FF-2D7D-12EA5A349F4D}"/>
                </a:ext>
              </a:extLst>
            </p:cNvPr>
            <p:cNvSpPr>
              <a:spLocks/>
            </p:cNvSpPr>
            <p:nvPr/>
          </p:nvSpPr>
          <p:spPr bwMode="auto">
            <a:xfrm>
              <a:off x="-1033750" y="2267486"/>
              <a:ext cx="972947" cy="972955"/>
            </a:xfrm>
            <a:custGeom>
              <a:avLst/>
              <a:gdLst>
                <a:gd name="T0" fmla="*/ 99891 w 972947"/>
                <a:gd name="T1" fmla="*/ 781724 h 972955"/>
                <a:gd name="T2" fmla="*/ 781713 w 972947"/>
                <a:gd name="T3" fmla="*/ 873102 h 972955"/>
                <a:gd name="T4" fmla="*/ 873090 w 972947"/>
                <a:gd name="T5" fmla="*/ 191280 h 972955"/>
                <a:gd name="T6" fmla="*/ 873057 w 972947"/>
                <a:gd name="T7" fmla="*/ 191235 h 972955"/>
                <a:gd name="T8" fmla="*/ 191234 w 972947"/>
                <a:gd name="T9" fmla="*/ 99857 h 972955"/>
                <a:gd name="T10" fmla="*/ 99857 w 972947"/>
                <a:gd name="T11" fmla="*/ 781679 h 972955"/>
                <a:gd name="T12" fmla="*/ 99891 w 972947"/>
                <a:gd name="T13" fmla="*/ 781724 h 9729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2947" h="972955">
                  <a:moveTo>
                    <a:pt x="99891" y="781724"/>
                  </a:moveTo>
                  <a:cubicBezTo>
                    <a:pt x="262938" y="995236"/>
                    <a:pt x="568199" y="1036142"/>
                    <a:pt x="781713" y="873102"/>
                  </a:cubicBezTo>
                  <a:cubicBezTo>
                    <a:pt x="995226" y="710056"/>
                    <a:pt x="1036137" y="404792"/>
                    <a:pt x="873090" y="191280"/>
                  </a:cubicBezTo>
                  <a:cubicBezTo>
                    <a:pt x="873079" y="191265"/>
                    <a:pt x="873068" y="191250"/>
                    <a:pt x="873057" y="191235"/>
                  </a:cubicBezTo>
                  <a:cubicBezTo>
                    <a:pt x="710010" y="-22277"/>
                    <a:pt x="404748" y="-63190"/>
                    <a:pt x="191234" y="99857"/>
                  </a:cubicBezTo>
                  <a:cubicBezTo>
                    <a:pt x="-22279" y="262903"/>
                    <a:pt x="-63190" y="568167"/>
                    <a:pt x="99857" y="781679"/>
                  </a:cubicBezTo>
                  <a:cubicBezTo>
                    <a:pt x="99868" y="781694"/>
                    <a:pt x="99880" y="781709"/>
                    <a:pt x="99891" y="781724"/>
                  </a:cubicBezTo>
                  <a:close/>
                </a:path>
              </a:pathLst>
            </a:custGeom>
            <a:solidFill>
              <a:schemeClr val="accent2">
                <a:lumMod val="20000"/>
                <a:lumOff val="80000"/>
              </a:schemeClr>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5" name="任意多边形: 形状 116">
              <a:extLst>
                <a:ext uri="{FF2B5EF4-FFF2-40B4-BE49-F238E27FC236}">
                  <a16:creationId xmlns:a16="http://schemas.microsoft.com/office/drawing/2014/main" id="{5C61C235-1C46-74C2-8BE5-A59BDCE5EA19}"/>
                </a:ext>
              </a:extLst>
            </p:cNvPr>
            <p:cNvSpPr>
              <a:spLocks/>
            </p:cNvSpPr>
            <p:nvPr/>
          </p:nvSpPr>
          <p:spPr bwMode="auto">
            <a:xfrm>
              <a:off x="-860279" y="2441126"/>
              <a:ext cx="625814" cy="625814"/>
            </a:xfrm>
            <a:custGeom>
              <a:avLst/>
              <a:gdLst>
                <a:gd name="T0" fmla="*/ 625815 w 625814"/>
                <a:gd name="T1" fmla="*/ 312907 h 625814"/>
                <a:gd name="T2" fmla="*/ 312907 w 625814"/>
                <a:gd name="T3" fmla="*/ 625815 h 625814"/>
                <a:gd name="T4" fmla="*/ 0 w 625814"/>
                <a:gd name="T5" fmla="*/ 312907 h 625814"/>
                <a:gd name="T6" fmla="*/ 312907 w 625814"/>
                <a:gd name="T7" fmla="*/ 0 h 625814"/>
                <a:gd name="T8" fmla="*/ 625815 w 625814"/>
                <a:gd name="T9" fmla="*/ 312640 h 625814"/>
                <a:gd name="T10" fmla="*/ 625815 w 625814"/>
                <a:gd name="T11" fmla="*/ 312907 h 6258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5814" h="625814">
                  <a:moveTo>
                    <a:pt x="625815" y="312907"/>
                  </a:moveTo>
                  <a:cubicBezTo>
                    <a:pt x="625815" y="485723"/>
                    <a:pt x="485721" y="625815"/>
                    <a:pt x="312907" y="625815"/>
                  </a:cubicBezTo>
                  <a:cubicBezTo>
                    <a:pt x="140094" y="625815"/>
                    <a:pt x="0" y="485723"/>
                    <a:pt x="0" y="312907"/>
                  </a:cubicBezTo>
                  <a:cubicBezTo>
                    <a:pt x="0" y="140094"/>
                    <a:pt x="140094" y="0"/>
                    <a:pt x="312907" y="0"/>
                  </a:cubicBezTo>
                  <a:cubicBezTo>
                    <a:pt x="485647" y="-74"/>
                    <a:pt x="625740" y="139898"/>
                    <a:pt x="625815" y="312640"/>
                  </a:cubicBezTo>
                  <a:cubicBezTo>
                    <a:pt x="625815" y="312729"/>
                    <a:pt x="625815" y="312818"/>
                    <a:pt x="625815" y="312907"/>
                  </a:cubicBezTo>
                  <a:close/>
                </a:path>
              </a:pathLst>
            </a:custGeom>
            <a:solidFill>
              <a:srgbClr val="FFFFFF"/>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6" name="任意多边形: 形状 117">
              <a:extLst>
                <a:ext uri="{FF2B5EF4-FFF2-40B4-BE49-F238E27FC236}">
                  <a16:creationId xmlns:a16="http://schemas.microsoft.com/office/drawing/2014/main" id="{1F4EF179-0672-5139-B162-5ADB5E9EB0F7}"/>
                </a:ext>
              </a:extLst>
            </p:cNvPr>
            <p:cNvSpPr>
              <a:spLocks/>
            </p:cNvSpPr>
            <p:nvPr/>
          </p:nvSpPr>
          <p:spPr bwMode="auto">
            <a:xfrm>
              <a:off x="-961222" y="3027963"/>
              <a:ext cx="185218" cy="174733"/>
            </a:xfrm>
            <a:custGeom>
              <a:avLst/>
              <a:gdLst>
                <a:gd name="T0" fmla="*/ 151481 w 185218"/>
                <a:gd name="T1" fmla="*/ 174734 h 174733"/>
                <a:gd name="T2" fmla="*/ 0 w 185218"/>
                <a:gd name="T3" fmla="*/ 40323 h 174733"/>
                <a:gd name="T4" fmla="*/ 52823 w 185218"/>
                <a:gd name="T5" fmla="*/ 0 h 174733"/>
                <a:gd name="T6" fmla="*/ 185218 w 185218"/>
                <a:gd name="T7" fmla="*/ 117206 h 1747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218" h="174733">
                  <a:moveTo>
                    <a:pt x="151481" y="174734"/>
                  </a:moveTo>
                  <a:cubicBezTo>
                    <a:pt x="92657" y="140304"/>
                    <a:pt x="41184" y="94632"/>
                    <a:pt x="0" y="40323"/>
                  </a:cubicBezTo>
                  <a:lnTo>
                    <a:pt x="52823" y="0"/>
                  </a:lnTo>
                  <a:cubicBezTo>
                    <a:pt x="88824" y="47389"/>
                    <a:pt x="133813" y="87217"/>
                    <a:pt x="185218" y="117206"/>
                  </a:cubicBezTo>
                  <a:lnTo>
                    <a:pt x="151481" y="174734"/>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7" name="任意多边形: 形状 118">
              <a:extLst>
                <a:ext uri="{FF2B5EF4-FFF2-40B4-BE49-F238E27FC236}">
                  <a16:creationId xmlns:a16="http://schemas.microsoft.com/office/drawing/2014/main" id="{CEA20271-5958-F38F-58E2-D2B5659458F9}"/>
                </a:ext>
              </a:extLst>
            </p:cNvPr>
            <p:cNvSpPr>
              <a:spLocks/>
            </p:cNvSpPr>
            <p:nvPr/>
          </p:nvSpPr>
          <p:spPr bwMode="auto">
            <a:xfrm>
              <a:off x="-1067427" y="2233737"/>
              <a:ext cx="1039787" cy="1039921"/>
            </a:xfrm>
            <a:custGeom>
              <a:avLst/>
              <a:gdLst>
                <a:gd name="T0" fmla="*/ 520056 w 1039787"/>
                <a:gd name="T1" fmla="*/ 1039921 h 1039921"/>
                <a:gd name="T2" fmla="*/ 393440 w 1039787"/>
                <a:gd name="T3" fmla="*/ 1024470 h 1039921"/>
                <a:gd name="T4" fmla="*/ 409569 w 1039787"/>
                <a:gd name="T5" fmla="*/ 959953 h 1039921"/>
                <a:gd name="T6" fmla="*/ 959043 w 1039787"/>
                <a:gd name="T7" fmla="*/ 630664 h 1039921"/>
                <a:gd name="T8" fmla="*/ 629751 w 1039787"/>
                <a:gd name="T9" fmla="*/ 81192 h 1039921"/>
                <a:gd name="T10" fmla="*/ 80280 w 1039787"/>
                <a:gd name="T11" fmla="*/ 410482 h 1039921"/>
                <a:gd name="T12" fmla="*/ 106474 w 1039787"/>
                <a:gd name="T13" fmla="*/ 706187 h 1039921"/>
                <a:gd name="T14" fmla="*/ 45856 w 1039787"/>
                <a:gd name="T15" fmla="*/ 733069 h 1039921"/>
                <a:gd name="T16" fmla="*/ 306718 w 1039787"/>
                <a:gd name="T17" fmla="*/ 45855 h 1039921"/>
                <a:gd name="T18" fmla="*/ 993932 w 1039787"/>
                <a:gd name="T19" fmla="*/ 306719 h 1039921"/>
                <a:gd name="T20" fmla="*/ 733070 w 1039787"/>
                <a:gd name="T21" fmla="*/ 993933 h 1039921"/>
                <a:gd name="T22" fmla="*/ 519922 w 1039787"/>
                <a:gd name="T23" fmla="*/ 1039660 h 10399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9787" h="1039921">
                  <a:moveTo>
                    <a:pt x="520056" y="1039921"/>
                  </a:moveTo>
                  <a:cubicBezTo>
                    <a:pt x="477376" y="1039995"/>
                    <a:pt x="434850" y="1034810"/>
                    <a:pt x="393440" y="1024470"/>
                  </a:cubicBezTo>
                  <a:lnTo>
                    <a:pt x="409569" y="959953"/>
                  </a:lnTo>
                  <a:cubicBezTo>
                    <a:pt x="652234" y="1020755"/>
                    <a:pt x="898241" y="873326"/>
                    <a:pt x="959043" y="630664"/>
                  </a:cubicBezTo>
                  <a:cubicBezTo>
                    <a:pt x="1019845" y="388000"/>
                    <a:pt x="872416" y="141992"/>
                    <a:pt x="629751" y="81192"/>
                  </a:cubicBezTo>
                  <a:cubicBezTo>
                    <a:pt x="387089" y="20390"/>
                    <a:pt x="141082" y="167818"/>
                    <a:pt x="80280" y="410482"/>
                  </a:cubicBezTo>
                  <a:cubicBezTo>
                    <a:pt x="55546" y="509194"/>
                    <a:pt x="64774" y="613359"/>
                    <a:pt x="106474" y="706187"/>
                  </a:cubicBezTo>
                  <a:lnTo>
                    <a:pt x="45856" y="733069"/>
                  </a:lnTo>
                  <a:cubicBezTo>
                    <a:pt x="-71878" y="471265"/>
                    <a:pt x="44915" y="163589"/>
                    <a:pt x="306718" y="45855"/>
                  </a:cubicBezTo>
                  <a:cubicBezTo>
                    <a:pt x="568524" y="-71878"/>
                    <a:pt x="876200" y="44915"/>
                    <a:pt x="993932" y="306719"/>
                  </a:cubicBezTo>
                  <a:cubicBezTo>
                    <a:pt x="1111666" y="568522"/>
                    <a:pt x="994873" y="876199"/>
                    <a:pt x="733070" y="993933"/>
                  </a:cubicBezTo>
                  <a:cubicBezTo>
                    <a:pt x="666051" y="1024070"/>
                    <a:pt x="593404" y="1039660"/>
                    <a:pt x="519922" y="1039660"/>
                  </a:cubicBezTo>
                  <a:lnTo>
                    <a:pt x="520056" y="1039921"/>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8" name="任意多边形: 形状 119">
              <a:extLst>
                <a:ext uri="{FF2B5EF4-FFF2-40B4-BE49-F238E27FC236}">
                  <a16:creationId xmlns:a16="http://schemas.microsoft.com/office/drawing/2014/main" id="{5C1C2F57-7162-7450-2251-F0832E45E8CD}"/>
                </a:ext>
              </a:extLst>
            </p:cNvPr>
            <p:cNvSpPr>
              <a:spLocks/>
            </p:cNvSpPr>
            <p:nvPr/>
          </p:nvSpPr>
          <p:spPr bwMode="auto">
            <a:xfrm>
              <a:off x="-759995" y="2542069"/>
              <a:ext cx="441166" cy="425547"/>
            </a:xfrm>
            <a:custGeom>
              <a:avLst/>
              <a:gdLst>
                <a:gd name="T0" fmla="*/ 111951 w 441166"/>
                <a:gd name="T1" fmla="*/ 425544 h 425547"/>
                <a:gd name="T2" fmla="*/ 71131 w 441166"/>
                <a:gd name="T3" fmla="*/ 385722 h 425547"/>
                <a:gd name="T4" fmla="*/ 71628 w 441166"/>
                <a:gd name="T5" fmla="*/ 378903 h 425547"/>
                <a:gd name="T6" fmla="*/ 88025 w 441166"/>
                <a:gd name="T7" fmla="*/ 275273 h 425547"/>
                <a:gd name="T8" fmla="*/ 12487 w 441166"/>
                <a:gd name="T9" fmla="*/ 202423 h 425547"/>
                <a:gd name="T10" fmla="*/ 11150 w 441166"/>
                <a:gd name="T11" fmla="*/ 145413 h 425547"/>
                <a:gd name="T12" fmla="*/ 33723 w 441166"/>
                <a:gd name="T13" fmla="*/ 133469 h 425547"/>
                <a:gd name="T14" fmla="*/ 137622 w 441166"/>
                <a:gd name="T15" fmla="*/ 117072 h 425547"/>
                <a:gd name="T16" fmla="*/ 182920 w 441166"/>
                <a:gd name="T17" fmla="*/ 22985 h 425547"/>
                <a:gd name="T18" fmla="*/ 218806 w 441166"/>
                <a:gd name="T19" fmla="*/ 0 h 425547"/>
                <a:gd name="T20" fmla="*/ 255232 w 441166"/>
                <a:gd name="T21" fmla="*/ 22043 h 425547"/>
                <a:gd name="T22" fmla="*/ 302814 w 441166"/>
                <a:gd name="T23" fmla="*/ 116131 h 425547"/>
                <a:gd name="T24" fmla="*/ 406847 w 441166"/>
                <a:gd name="T25" fmla="*/ 129572 h 425547"/>
                <a:gd name="T26" fmla="*/ 440711 w 441166"/>
                <a:gd name="T27" fmla="*/ 175454 h 425547"/>
                <a:gd name="T28" fmla="*/ 430235 w 441166"/>
                <a:gd name="T29" fmla="*/ 197047 h 425547"/>
                <a:gd name="T30" fmla="*/ 355905 w 441166"/>
                <a:gd name="T31" fmla="*/ 271509 h 425547"/>
                <a:gd name="T32" fmla="*/ 374992 w 441166"/>
                <a:gd name="T33" fmla="*/ 374736 h 425547"/>
                <a:gd name="T34" fmla="*/ 342592 w 441166"/>
                <a:gd name="T35" fmla="*/ 421664 h 425547"/>
                <a:gd name="T36" fmla="*/ 317194 w 441166"/>
                <a:gd name="T37" fmla="*/ 418017 h 425547"/>
                <a:gd name="T38" fmla="*/ 223107 w 441166"/>
                <a:gd name="T39" fmla="*/ 370435 h 425547"/>
                <a:gd name="T40" fmla="*/ 130903 w 441166"/>
                <a:gd name="T41" fmla="*/ 420436 h 425547"/>
                <a:gd name="T42" fmla="*/ 111951 w 441166"/>
                <a:gd name="T43" fmla="*/ 425544 h 425547"/>
                <a:gd name="T44" fmla="*/ 96761 w 441166"/>
                <a:gd name="T45" fmla="*/ 190863 h 425547"/>
                <a:gd name="T46" fmla="*/ 144477 w 441166"/>
                <a:gd name="T47" fmla="*/ 236025 h 425547"/>
                <a:gd name="T48" fmla="*/ 156440 w 441166"/>
                <a:gd name="T49" fmla="*/ 271643 h 425547"/>
                <a:gd name="T50" fmla="*/ 146224 w 441166"/>
                <a:gd name="T51" fmla="*/ 336430 h 425547"/>
                <a:gd name="T52" fmla="*/ 203888 w 441166"/>
                <a:gd name="T53" fmla="*/ 304575 h 425547"/>
                <a:gd name="T54" fmla="*/ 241387 w 441166"/>
                <a:gd name="T55" fmla="*/ 304575 h 425547"/>
                <a:gd name="T56" fmla="*/ 299990 w 441166"/>
                <a:gd name="T57" fmla="*/ 334547 h 425547"/>
                <a:gd name="T58" fmla="*/ 287624 w 441166"/>
                <a:gd name="T59" fmla="*/ 269896 h 425547"/>
                <a:gd name="T60" fmla="*/ 298781 w 441166"/>
                <a:gd name="T61" fmla="*/ 234144 h 425547"/>
                <a:gd name="T62" fmla="*/ 345152 w 441166"/>
                <a:gd name="T63" fmla="*/ 187637 h 425547"/>
                <a:gd name="T64" fmla="*/ 280097 w 441166"/>
                <a:gd name="T65" fmla="*/ 179035 h 425547"/>
                <a:gd name="T66" fmla="*/ 249452 w 441166"/>
                <a:gd name="T67" fmla="*/ 157395 h 425547"/>
                <a:gd name="T68" fmla="*/ 220419 w 441166"/>
                <a:gd name="T69" fmla="*/ 98792 h 425547"/>
                <a:gd name="T70" fmla="*/ 191656 w 441166"/>
                <a:gd name="T71" fmla="*/ 158067 h 425547"/>
                <a:gd name="T72" fmla="*/ 162086 w 441166"/>
                <a:gd name="T73" fmla="*/ 180514 h 4255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1166" h="425547">
                  <a:moveTo>
                    <a:pt x="111951" y="425544"/>
                  </a:moveTo>
                  <a:cubicBezTo>
                    <a:pt x="89683" y="425820"/>
                    <a:pt x="71407" y="407990"/>
                    <a:pt x="71131" y="385722"/>
                  </a:cubicBezTo>
                  <a:cubicBezTo>
                    <a:pt x="71103" y="383439"/>
                    <a:pt x="71269" y="381158"/>
                    <a:pt x="71628" y="378903"/>
                  </a:cubicBezTo>
                  <a:lnTo>
                    <a:pt x="88025" y="275273"/>
                  </a:lnTo>
                  <a:lnTo>
                    <a:pt x="12487" y="202423"/>
                  </a:lnTo>
                  <a:cubicBezTo>
                    <a:pt x="-3625" y="187049"/>
                    <a:pt x="-4224" y="161525"/>
                    <a:pt x="11150" y="145413"/>
                  </a:cubicBezTo>
                  <a:cubicBezTo>
                    <a:pt x="17181" y="139091"/>
                    <a:pt x="25104" y="134900"/>
                    <a:pt x="33723" y="133469"/>
                  </a:cubicBezTo>
                  <a:lnTo>
                    <a:pt x="137622" y="117072"/>
                  </a:lnTo>
                  <a:lnTo>
                    <a:pt x="182920" y="22985"/>
                  </a:lnTo>
                  <a:cubicBezTo>
                    <a:pt x="189526" y="9110"/>
                    <a:pt x="203441" y="197"/>
                    <a:pt x="218806" y="0"/>
                  </a:cubicBezTo>
                  <a:cubicBezTo>
                    <a:pt x="234070" y="121"/>
                    <a:pt x="248043" y="8578"/>
                    <a:pt x="255232" y="22043"/>
                  </a:cubicBezTo>
                  <a:lnTo>
                    <a:pt x="302814" y="116131"/>
                  </a:lnTo>
                  <a:lnTo>
                    <a:pt x="406847" y="129572"/>
                  </a:lnTo>
                  <a:cubicBezTo>
                    <a:pt x="428868" y="132890"/>
                    <a:pt x="444029" y="153432"/>
                    <a:pt x="440711" y="175454"/>
                  </a:cubicBezTo>
                  <a:cubicBezTo>
                    <a:pt x="439492" y="183548"/>
                    <a:pt x="435836" y="191079"/>
                    <a:pt x="430235" y="197047"/>
                  </a:cubicBezTo>
                  <a:lnTo>
                    <a:pt x="355905" y="271509"/>
                  </a:lnTo>
                  <a:lnTo>
                    <a:pt x="374992" y="374736"/>
                  </a:lnTo>
                  <a:cubicBezTo>
                    <a:pt x="379003" y="396642"/>
                    <a:pt x="364498" y="417653"/>
                    <a:pt x="342592" y="421664"/>
                  </a:cubicBezTo>
                  <a:cubicBezTo>
                    <a:pt x="333956" y="423247"/>
                    <a:pt x="325038" y="421965"/>
                    <a:pt x="317194" y="418017"/>
                  </a:cubicBezTo>
                  <a:lnTo>
                    <a:pt x="223107" y="370435"/>
                  </a:lnTo>
                  <a:lnTo>
                    <a:pt x="130903" y="420436"/>
                  </a:lnTo>
                  <a:cubicBezTo>
                    <a:pt x="125102" y="423673"/>
                    <a:pt x="118593" y="425429"/>
                    <a:pt x="111951" y="425544"/>
                  </a:cubicBezTo>
                  <a:close/>
                  <a:moveTo>
                    <a:pt x="96761" y="190863"/>
                  </a:moveTo>
                  <a:lnTo>
                    <a:pt x="144477" y="236025"/>
                  </a:lnTo>
                  <a:cubicBezTo>
                    <a:pt x="154092" y="245202"/>
                    <a:pt x="158566" y="258526"/>
                    <a:pt x="156440" y="271643"/>
                  </a:cubicBezTo>
                  <a:lnTo>
                    <a:pt x="146224" y="336430"/>
                  </a:lnTo>
                  <a:lnTo>
                    <a:pt x="203888" y="304575"/>
                  </a:lnTo>
                  <a:cubicBezTo>
                    <a:pt x="215627" y="298408"/>
                    <a:pt x="229648" y="298408"/>
                    <a:pt x="241387" y="304575"/>
                  </a:cubicBezTo>
                  <a:lnTo>
                    <a:pt x="299990" y="334547"/>
                  </a:lnTo>
                  <a:lnTo>
                    <a:pt x="287624" y="269896"/>
                  </a:lnTo>
                  <a:cubicBezTo>
                    <a:pt x="285247" y="256870"/>
                    <a:pt x="289417" y="243505"/>
                    <a:pt x="298781" y="234144"/>
                  </a:cubicBezTo>
                  <a:lnTo>
                    <a:pt x="345152" y="187637"/>
                  </a:lnTo>
                  <a:lnTo>
                    <a:pt x="280097" y="179035"/>
                  </a:lnTo>
                  <a:cubicBezTo>
                    <a:pt x="266944" y="177303"/>
                    <a:pt x="255485" y="169210"/>
                    <a:pt x="249452" y="157395"/>
                  </a:cubicBezTo>
                  <a:lnTo>
                    <a:pt x="220419" y="98792"/>
                  </a:lnTo>
                  <a:lnTo>
                    <a:pt x="191656" y="158067"/>
                  </a:lnTo>
                  <a:cubicBezTo>
                    <a:pt x="186034" y="169912"/>
                    <a:pt x="175006" y="178283"/>
                    <a:pt x="162086" y="180514"/>
                  </a:cubicBezTo>
                  <a:lnTo>
                    <a:pt x="96761" y="190863"/>
                  </a:ln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19" name="任意多边形: 形状 120">
              <a:extLst>
                <a:ext uri="{FF2B5EF4-FFF2-40B4-BE49-F238E27FC236}">
                  <a16:creationId xmlns:a16="http://schemas.microsoft.com/office/drawing/2014/main" id="{4FF11B1C-828C-2F30-65DD-486DE09901D1}"/>
                </a:ext>
              </a:extLst>
            </p:cNvPr>
            <p:cNvSpPr>
              <a:spLocks/>
            </p:cNvSpPr>
            <p:nvPr/>
          </p:nvSpPr>
          <p:spPr bwMode="auto">
            <a:xfrm>
              <a:off x="258015" y="2304027"/>
              <a:ext cx="70968" cy="70968"/>
            </a:xfrm>
            <a:custGeom>
              <a:avLst/>
              <a:gdLst>
                <a:gd name="T0" fmla="*/ 70969 w 70968"/>
                <a:gd name="T1" fmla="*/ 35484 h 70968"/>
                <a:gd name="T2" fmla="*/ 35484 w 70968"/>
                <a:gd name="T3" fmla="*/ 70969 h 70968"/>
                <a:gd name="T4" fmla="*/ 0 w 70968"/>
                <a:gd name="T5" fmla="*/ 35482 h 70968"/>
                <a:gd name="T6" fmla="*/ 35486 w 70968"/>
                <a:gd name="T7" fmla="*/ 0 h 70968"/>
                <a:gd name="T8" fmla="*/ 35754 w 70968"/>
                <a:gd name="T9" fmla="*/ 0 h 70968"/>
                <a:gd name="T10" fmla="*/ 70969 w 70968"/>
                <a:gd name="T11" fmla="*/ 35484 h 709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968" h="70968">
                  <a:moveTo>
                    <a:pt x="70969" y="35484"/>
                  </a:moveTo>
                  <a:cubicBezTo>
                    <a:pt x="70969" y="55081"/>
                    <a:pt x="55081" y="70969"/>
                    <a:pt x="35484" y="70969"/>
                  </a:cubicBezTo>
                  <a:cubicBezTo>
                    <a:pt x="15886" y="70967"/>
                    <a:pt x="0" y="55079"/>
                    <a:pt x="0" y="35482"/>
                  </a:cubicBezTo>
                  <a:cubicBezTo>
                    <a:pt x="0" y="15886"/>
                    <a:pt x="15887" y="-2"/>
                    <a:pt x="35486" y="0"/>
                  </a:cubicBezTo>
                  <a:cubicBezTo>
                    <a:pt x="35576" y="0"/>
                    <a:pt x="35665" y="0"/>
                    <a:pt x="35754" y="0"/>
                  </a:cubicBezTo>
                  <a:cubicBezTo>
                    <a:pt x="55247" y="147"/>
                    <a:pt x="70971" y="15992"/>
                    <a:pt x="70969"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20" name="任意多边形: 形状 121">
              <a:extLst>
                <a:ext uri="{FF2B5EF4-FFF2-40B4-BE49-F238E27FC236}">
                  <a16:creationId xmlns:a16="http://schemas.microsoft.com/office/drawing/2014/main" id="{1413333B-0A9F-748F-6DD3-60530C802FF0}"/>
                </a:ext>
              </a:extLst>
            </p:cNvPr>
            <p:cNvSpPr>
              <a:spLocks/>
            </p:cNvSpPr>
            <p:nvPr/>
          </p:nvSpPr>
          <p:spPr bwMode="auto">
            <a:xfrm>
              <a:off x="-543743" y="1792059"/>
              <a:ext cx="70968" cy="70968"/>
            </a:xfrm>
            <a:custGeom>
              <a:avLst/>
              <a:gdLst>
                <a:gd name="T0" fmla="*/ 0 w 70968"/>
                <a:gd name="T1" fmla="*/ 35484 h 70968"/>
                <a:gd name="T2" fmla="*/ 35484 w 70968"/>
                <a:gd name="T3" fmla="*/ 70969 h 70968"/>
                <a:gd name="T4" fmla="*/ 70969 w 70968"/>
                <a:gd name="T5" fmla="*/ 35484 h 70968"/>
                <a:gd name="T6" fmla="*/ 35484 w 70968"/>
                <a:gd name="T7" fmla="*/ 0 h 70968"/>
                <a:gd name="T8" fmla="*/ 0 w 70968"/>
                <a:gd name="T9" fmla="*/ 35484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sp>
          <p:nvSpPr>
            <p:cNvPr id="121" name="任意多边形: 形状 122">
              <a:extLst>
                <a:ext uri="{FF2B5EF4-FFF2-40B4-BE49-F238E27FC236}">
                  <a16:creationId xmlns:a16="http://schemas.microsoft.com/office/drawing/2014/main" id="{C34057B8-B585-1A9B-D4CA-E3E70EC2000A}"/>
                </a:ext>
              </a:extLst>
            </p:cNvPr>
            <p:cNvSpPr>
              <a:spLocks/>
            </p:cNvSpPr>
            <p:nvPr/>
          </p:nvSpPr>
          <p:spPr bwMode="auto">
            <a:xfrm>
              <a:off x="-1525514" y="2051308"/>
              <a:ext cx="123192" cy="123192"/>
            </a:xfrm>
            <a:custGeom>
              <a:avLst/>
              <a:gdLst>
                <a:gd name="T0" fmla="*/ 0 w 70968"/>
                <a:gd name="T1" fmla="*/ 559283 h 70968"/>
                <a:gd name="T2" fmla="*/ 559283 w 70968"/>
                <a:gd name="T3" fmla="*/ 1118584 h 70968"/>
                <a:gd name="T4" fmla="*/ 1118584 w 70968"/>
                <a:gd name="T5" fmla="*/ 559283 h 70968"/>
                <a:gd name="T6" fmla="*/ 559283 w 70968"/>
                <a:gd name="T7" fmla="*/ 0 h 70968"/>
                <a:gd name="T8" fmla="*/ 0 w 70968"/>
                <a:gd name="T9" fmla="*/ 559283 h 709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68" h="70968">
                  <a:moveTo>
                    <a:pt x="0" y="35484"/>
                  </a:moveTo>
                  <a:cubicBezTo>
                    <a:pt x="0" y="55081"/>
                    <a:pt x="15886" y="70969"/>
                    <a:pt x="35484" y="70969"/>
                  </a:cubicBezTo>
                  <a:cubicBezTo>
                    <a:pt x="55081" y="70969"/>
                    <a:pt x="70969" y="55081"/>
                    <a:pt x="70969" y="35484"/>
                  </a:cubicBezTo>
                  <a:cubicBezTo>
                    <a:pt x="70969" y="15886"/>
                    <a:pt x="55081" y="0"/>
                    <a:pt x="35484" y="0"/>
                  </a:cubicBezTo>
                  <a:cubicBezTo>
                    <a:pt x="15886" y="0"/>
                    <a:pt x="0" y="15886"/>
                    <a:pt x="0" y="35484"/>
                  </a:cubicBezTo>
                  <a:close/>
                </a:path>
              </a:pathLst>
            </a:custGeom>
            <a:solidFill>
              <a:schemeClr val="accent4"/>
            </a:solidFill>
            <a:ln>
              <a:noFill/>
            </a:ln>
            <a:extLst>
              <a:ext uri="{91240B29-F687-4F45-9708-019B960494DF}">
                <a14:hiddenLine xmlns:a14="http://schemas.microsoft.com/office/drawing/2010/main" w="1860" cap="flat">
                  <a:solidFill>
                    <a:srgbClr val="000000"/>
                  </a:solidFill>
                  <a:prstDash val="solid"/>
                  <a:miter lim="800000"/>
                  <a:headEnd/>
                  <a:tailEnd/>
                </a14:hiddenLine>
              </a:ext>
            </a:extLst>
          </p:spPr>
          <p:txBody>
            <a:bodyPr anchor="ctr"/>
            <a:lstStyle/>
            <a:p>
              <a:pPr defTabSz="457166" eaLnBrk="0" fontAlgn="base" hangingPunct="0">
                <a:spcBef>
                  <a:spcPct val="0"/>
                </a:spcBef>
                <a:spcAft>
                  <a:spcPct val="0"/>
                </a:spcAft>
                <a:defRPr/>
              </a:pPr>
              <a:endParaRPr lang="en-US" sz="1800">
                <a:solidFill>
                  <a:srgbClr val="333F48"/>
                </a:solidFill>
                <a:latin typeface="Gill Sans MT"/>
                <a:ea typeface="Noto Sans S Chinese Regular"/>
                <a:sym typeface="Gill Sans MT" panose="020B0502020104020203" pitchFamily="34" charset="0"/>
              </a:endParaRPr>
            </a:p>
          </p:txBody>
        </p:sp>
      </p:grpSp>
      <p:sp>
        <p:nvSpPr>
          <p:cNvPr id="6" name="文本框 5">
            <a:extLst>
              <a:ext uri="{FF2B5EF4-FFF2-40B4-BE49-F238E27FC236}">
                <a16:creationId xmlns:a16="http://schemas.microsoft.com/office/drawing/2014/main" id="{2E637158-89AE-580A-AB92-91097950369A}"/>
              </a:ext>
            </a:extLst>
          </p:cNvPr>
          <p:cNvSpPr txBox="1"/>
          <p:nvPr/>
        </p:nvSpPr>
        <p:spPr>
          <a:xfrm>
            <a:off x="603735" y="6513186"/>
            <a:ext cx="8191037" cy="246221"/>
          </a:xfrm>
          <a:prstGeom prst="rect">
            <a:avLst/>
          </a:prstGeom>
          <a:noFill/>
        </p:spPr>
        <p:txBody>
          <a:bodyPr wrap="square">
            <a:spAutoFit/>
          </a:bodyPr>
          <a:lstStyle/>
          <a:p>
            <a:r>
              <a:rPr lang="zh-CN" altLang="en-US" sz="500">
                <a:solidFill>
                  <a:schemeClr val="bg1"/>
                </a:solidFill>
              </a:rPr>
              <a:t>数据截至</a:t>
            </a:r>
            <a:r>
              <a:rPr lang="en-US" altLang="zh-CN" sz="500">
                <a:solidFill>
                  <a:schemeClr val="bg1"/>
                </a:solidFill>
              </a:rPr>
              <a:t>2025</a:t>
            </a:r>
            <a:r>
              <a:rPr lang="zh-CN" altLang="en-US" sz="500">
                <a:solidFill>
                  <a:schemeClr val="bg1"/>
                </a:solidFill>
              </a:rPr>
              <a:t>年</a:t>
            </a:r>
            <a:r>
              <a:rPr lang="en-US" altLang="zh-CN" sz="500">
                <a:solidFill>
                  <a:schemeClr val="bg1"/>
                </a:solidFill>
              </a:rPr>
              <a:t>2</a:t>
            </a:r>
            <a:r>
              <a:rPr lang="zh-CN" altLang="en-US" sz="500">
                <a:solidFill>
                  <a:schemeClr val="bg1"/>
                </a:solidFill>
              </a:rPr>
              <a:t>月</a:t>
            </a:r>
            <a:r>
              <a:rPr lang="en-US" altLang="zh-CN" sz="500">
                <a:solidFill>
                  <a:schemeClr val="bg1"/>
                </a:solidFill>
              </a:rPr>
              <a:t>27</a:t>
            </a:r>
            <a:r>
              <a:rPr lang="zh-CN" altLang="en-US" sz="500">
                <a:solidFill>
                  <a:schemeClr val="bg1"/>
                </a:solidFill>
              </a:rPr>
              <a:t>日；</a:t>
            </a:r>
            <a:r>
              <a:rPr lang="en-US" altLang="zh-CN" sz="500">
                <a:solidFill>
                  <a:schemeClr val="bg1"/>
                </a:solidFill>
              </a:rPr>
              <a:t>NRDL=</a:t>
            </a:r>
            <a:r>
              <a:rPr lang="zh-CN" altLang="en-US" sz="500">
                <a:solidFill>
                  <a:schemeClr val="bg1"/>
                </a:solidFill>
              </a:rPr>
              <a:t>国家医保药品目录；</a:t>
            </a:r>
            <a:r>
              <a:rPr lang="en-US" altLang="zh-CN" sz="500">
                <a:solidFill>
                  <a:schemeClr val="bg1"/>
                </a:solidFill>
              </a:rPr>
              <a:t>1.</a:t>
            </a:r>
            <a:r>
              <a:rPr lang="zh-CN" altLang="en-US" sz="500">
                <a:solidFill>
                  <a:schemeClr val="bg1"/>
                </a:solidFill>
              </a:rPr>
              <a:t> 最新国家医保药品目录于</a:t>
            </a:r>
            <a:r>
              <a:rPr lang="en-US" altLang="zh-CN" sz="500">
                <a:solidFill>
                  <a:schemeClr val="bg1"/>
                </a:solidFill>
              </a:rPr>
              <a:t>2025</a:t>
            </a:r>
            <a:r>
              <a:rPr lang="zh-CN" altLang="en-US" sz="500">
                <a:solidFill>
                  <a:schemeClr val="bg1"/>
                </a:solidFill>
              </a:rPr>
              <a:t>年</a:t>
            </a:r>
            <a:r>
              <a:rPr lang="en-US" altLang="zh-CN" sz="500">
                <a:solidFill>
                  <a:schemeClr val="bg1"/>
                </a:solidFill>
              </a:rPr>
              <a:t>1</a:t>
            </a:r>
            <a:r>
              <a:rPr lang="zh-CN" altLang="en-US" sz="500">
                <a:solidFill>
                  <a:schemeClr val="bg1"/>
                </a:solidFill>
              </a:rPr>
              <a:t>月</a:t>
            </a:r>
            <a:r>
              <a:rPr lang="en-US" altLang="zh-CN" sz="500">
                <a:solidFill>
                  <a:schemeClr val="bg1"/>
                </a:solidFill>
              </a:rPr>
              <a:t>1</a:t>
            </a:r>
            <a:r>
              <a:rPr lang="zh-CN" altLang="en-US" sz="500">
                <a:solidFill>
                  <a:schemeClr val="bg1"/>
                </a:solidFill>
              </a:rPr>
              <a:t>日起生效，百泽安</a:t>
            </a:r>
            <a:r>
              <a:rPr lang="en-US" altLang="zh-CN" sz="500">
                <a:solidFill>
                  <a:schemeClr val="bg1"/>
                </a:solidFill>
              </a:rPr>
              <a:t>®</a:t>
            </a:r>
            <a:r>
              <a:rPr lang="zh-CN" altLang="en-US" sz="500">
                <a:solidFill>
                  <a:schemeClr val="bg1"/>
                </a:solidFill>
              </a:rPr>
              <a:t>共有</a:t>
            </a:r>
            <a:r>
              <a:rPr lang="en-US" altLang="zh-CN" sz="500">
                <a:solidFill>
                  <a:schemeClr val="bg1"/>
                </a:solidFill>
              </a:rPr>
              <a:t>13</a:t>
            </a:r>
            <a:r>
              <a:rPr lang="zh-CN" altLang="en-US" sz="500">
                <a:solidFill>
                  <a:schemeClr val="bg1"/>
                </a:solidFill>
              </a:rPr>
              <a:t>项适应症纳入</a:t>
            </a:r>
            <a:r>
              <a:rPr lang="en-US" altLang="zh-CN" sz="500">
                <a:solidFill>
                  <a:schemeClr val="bg1"/>
                </a:solidFill>
              </a:rPr>
              <a:t>NRDL</a:t>
            </a:r>
            <a:r>
              <a:rPr lang="zh-CN" altLang="en-US" sz="500">
                <a:solidFill>
                  <a:schemeClr val="bg1"/>
                </a:solidFill>
              </a:rPr>
              <a:t>。</a:t>
            </a:r>
            <a:endParaRPr lang="en-US" altLang="zh-CN" sz="500">
              <a:solidFill>
                <a:schemeClr val="bg1"/>
              </a:solidFill>
            </a:endParaRPr>
          </a:p>
          <a:p>
            <a:r>
              <a:rPr lang="zh-CN" altLang="en-US" sz="500">
                <a:solidFill>
                  <a:schemeClr val="bg1"/>
                </a:solidFill>
              </a:rPr>
              <a:t>免责声明：本资料目的在于传递医药前沿信息和研究进展，提供疾病领域的相关知识、提高疾病认知的水平、不应被视为对相关药物的推荐。本资料中涉及的信息仅供参考，具体诊疗事宜请遵从医生或其他医疗卫生专业人士的意见或指导。</a:t>
            </a:r>
          </a:p>
        </p:txBody>
      </p:sp>
    </p:spTree>
    <p:extLst>
      <p:ext uri="{BB962C8B-B14F-4D97-AF65-F5344CB8AC3E}">
        <p14:creationId xmlns:p14="http://schemas.microsoft.com/office/powerpoint/2010/main" val="225063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70171-1D67-5125-E0FF-7E6CF929EAB9}"/>
            </a:ext>
          </a:extLst>
        </p:cNvPr>
        <p:cNvGrpSpPr/>
        <p:nvPr/>
      </p:nvGrpSpPr>
      <p:grpSpPr>
        <a:xfrm>
          <a:off x="0" y="0"/>
          <a:ext cx="0" cy="0"/>
          <a:chOff x="0" y="0"/>
          <a:chExt cx="0" cy="0"/>
        </a:xfrm>
      </p:grpSpPr>
      <p:pic>
        <p:nvPicPr>
          <p:cNvPr id="7" name="bg object 16">
            <a:extLst>
              <a:ext uri="{FF2B5EF4-FFF2-40B4-BE49-F238E27FC236}">
                <a16:creationId xmlns:a16="http://schemas.microsoft.com/office/drawing/2014/main" id="{3940A45F-9C98-A5E7-9AEF-7E961BD48491}"/>
              </a:ext>
            </a:extLst>
          </p:cNvPr>
          <p:cNvPicPr/>
          <p:nvPr/>
        </p:nvPicPr>
        <p:blipFill rotWithShape="1">
          <a:blip r:embed="rId3" cstate="print"/>
          <a:srcRect b="8270"/>
          <a:stretch/>
        </p:blipFill>
        <p:spPr>
          <a:xfrm>
            <a:off x="433223" y="1022406"/>
            <a:ext cx="8753391" cy="5352994"/>
          </a:xfrm>
          <a:prstGeom prst="rect">
            <a:avLst/>
          </a:prstGeom>
        </p:spPr>
      </p:pic>
      <p:sp>
        <p:nvSpPr>
          <p:cNvPr id="17" name="Rectangle 1">
            <a:extLst>
              <a:ext uri="{FF2B5EF4-FFF2-40B4-BE49-F238E27FC236}">
                <a16:creationId xmlns:a16="http://schemas.microsoft.com/office/drawing/2014/main" id="{C13DFB51-08FA-B67E-F357-BFB2FF36396D}"/>
              </a:ext>
            </a:extLst>
          </p:cNvPr>
          <p:cNvSpPr/>
          <p:nvPr/>
        </p:nvSpPr>
        <p:spPr>
          <a:xfrm>
            <a:off x="433223" y="1022405"/>
            <a:ext cx="11758776" cy="5352995"/>
          </a:xfrm>
          <a:prstGeom prst="rect">
            <a:avLst/>
          </a:prstGeom>
          <a:gradFill>
            <a:gsLst>
              <a:gs pos="26000">
                <a:schemeClr val="accent1">
                  <a:lumMod val="79000"/>
                </a:schemeClr>
              </a:gs>
              <a:gs pos="76000">
                <a:schemeClr val="bg1">
                  <a:alpha val="2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 name="矩形 1">
            <a:extLst>
              <a:ext uri="{FF2B5EF4-FFF2-40B4-BE49-F238E27FC236}">
                <a16:creationId xmlns:a16="http://schemas.microsoft.com/office/drawing/2014/main" id="{967B7E75-B2C4-821B-C8A5-9069781AC4D1}"/>
              </a:ext>
            </a:extLst>
          </p:cNvPr>
          <p:cNvSpPr/>
          <p:nvPr/>
        </p:nvSpPr>
        <p:spPr>
          <a:xfrm>
            <a:off x="4568163" y="2031757"/>
            <a:ext cx="7122610" cy="3230218"/>
          </a:xfrm>
          <a:prstGeom prst="rect">
            <a:avLst/>
          </a:prstGeom>
          <a:noFill/>
          <a:ln w="222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3">
            <a:extLst>
              <a:ext uri="{FF2B5EF4-FFF2-40B4-BE49-F238E27FC236}">
                <a16:creationId xmlns:a16="http://schemas.microsoft.com/office/drawing/2014/main" id="{5F6FC29B-4DA1-B72A-9F9B-5ACB91AB3783}"/>
              </a:ext>
            </a:extLst>
          </p:cNvPr>
          <p:cNvSpPr>
            <a:spLocks noGrp="1"/>
          </p:cNvSpPr>
          <p:nvPr>
            <p:ph type="ctrTitle"/>
          </p:nvPr>
        </p:nvSpPr>
        <p:spPr/>
        <p:txBody>
          <a:bodyPr anchor="ctr"/>
          <a:lstStyle/>
          <a:p>
            <a:r>
              <a:rPr lang="zh-CN" altLang="en-US">
                <a:latin typeface="方正兰亭粗黑简体" panose="02000500000000000000" pitchFamily="2" charset="-122"/>
                <a:ea typeface="方正兰亭粗黑简体" panose="02000500000000000000" pitchFamily="2" charset="-122"/>
                <a:cs typeface="Arial"/>
              </a:rPr>
              <a:t>目录内容</a:t>
            </a:r>
            <a:endParaRPr lang="en-US">
              <a:latin typeface="方正兰亭粗黑简体" panose="02000500000000000000" pitchFamily="2" charset="-122"/>
              <a:ea typeface="方正兰亭粗黑简体" panose="02000500000000000000" pitchFamily="2" charset="-122"/>
              <a:cs typeface="Arial"/>
            </a:endParaRPr>
          </a:p>
        </p:txBody>
      </p:sp>
      <p:pic>
        <p:nvPicPr>
          <p:cNvPr id="3" name="Picture 2">
            <a:extLst>
              <a:ext uri="{FF2B5EF4-FFF2-40B4-BE49-F238E27FC236}">
                <a16:creationId xmlns:a16="http://schemas.microsoft.com/office/drawing/2014/main" id="{6E829205-3DC3-EFB4-5BD7-4565013B040A}"/>
              </a:ext>
            </a:extLst>
          </p:cNvPr>
          <p:cNvPicPr>
            <a:picLocks noChangeAspect="1"/>
          </p:cNvPicPr>
          <p:nvPr/>
        </p:nvPicPr>
        <p:blipFill>
          <a:blip r:embed="rId4"/>
          <a:stretch>
            <a:fillRect/>
          </a:stretch>
        </p:blipFill>
        <p:spPr>
          <a:xfrm>
            <a:off x="1028440" y="4075895"/>
            <a:ext cx="2675107" cy="1361928"/>
          </a:xfrm>
          <a:prstGeom prst="rect">
            <a:avLst/>
          </a:prstGeom>
        </p:spPr>
      </p:pic>
      <p:sp>
        <p:nvSpPr>
          <p:cNvPr id="25" name="文本框 24"/>
          <p:cNvSpPr txBox="1"/>
          <p:nvPr/>
        </p:nvSpPr>
        <p:spPr>
          <a:xfrm>
            <a:off x="4818225" y="2518638"/>
            <a:ext cx="3390749" cy="461665"/>
          </a:xfrm>
          <a:prstGeom prst="rect">
            <a:avLst/>
          </a:prstGeom>
          <a:noFill/>
        </p:spPr>
        <p:txBody>
          <a:bodyPr wrap="square">
            <a:spAutoFit/>
          </a:bodyPr>
          <a:lstStyle/>
          <a:p>
            <a:pPr marL="0" indent="0">
              <a:lnSpc>
                <a:spcPct val="100000"/>
              </a:lnSpc>
              <a:spcBef>
                <a:spcPts val="4200"/>
              </a:spcBef>
              <a:buNone/>
            </a:pPr>
            <a:r>
              <a:rPr lang="en-US" altLang="zh-CN" sz="2400" b="1">
                <a:solidFill>
                  <a:srgbClr val="FFFFFF"/>
                </a:solidFill>
              </a:rPr>
              <a:t>01. </a:t>
            </a:r>
            <a:r>
              <a:rPr lang="zh-CN" altLang="en-US" sz="2400" b="1">
                <a:solidFill>
                  <a:srgbClr val="FFFFFF"/>
                </a:solidFill>
              </a:rPr>
              <a:t>关于百济神州</a:t>
            </a:r>
            <a:endParaRPr lang="en-US" altLang="zh-CN" sz="2400" b="1">
              <a:solidFill>
                <a:srgbClr val="FFFFFF"/>
              </a:solidFill>
            </a:endParaRPr>
          </a:p>
        </p:txBody>
      </p:sp>
      <p:sp>
        <p:nvSpPr>
          <p:cNvPr id="27" name="文本框 26">
            <a:extLst>
              <a:ext uri="{FF2B5EF4-FFF2-40B4-BE49-F238E27FC236}">
                <a16:creationId xmlns:a16="http://schemas.microsoft.com/office/drawing/2014/main" id="{F65B4A5A-A52A-D0BF-C72D-F5A9F0947105}"/>
              </a:ext>
            </a:extLst>
          </p:cNvPr>
          <p:cNvSpPr txBox="1"/>
          <p:nvPr/>
        </p:nvSpPr>
        <p:spPr>
          <a:xfrm>
            <a:off x="8292350" y="2518637"/>
            <a:ext cx="31714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4200"/>
              </a:spcBef>
              <a:spcAft>
                <a:spcPts val="0"/>
              </a:spcAft>
              <a:buClr>
                <a:srgbClr val="003A70"/>
              </a:buClr>
              <a:buSzTx/>
              <a:buFont typeface="Arial" panose="020B0604020202020204" pitchFamily="34" charset="0"/>
              <a:buNone/>
              <a:tabLst/>
              <a:defRPr/>
            </a:pPr>
            <a:r>
              <a:rPr kumimoji="0" lang="en-US" altLang="zh-CN" sz="2400" b="1" i="0" u="none" strike="noStrike" kern="1200" cap="none" spc="0" normalizeH="0" baseline="0" noProof="0">
                <a:ln>
                  <a:noFill/>
                </a:ln>
                <a:solidFill>
                  <a:srgbClr val="FFFFFF"/>
                </a:solidFill>
                <a:effectLst/>
                <a:uLnTx/>
                <a:uFillTx/>
                <a:ea typeface="方正兰亭黑简体" panose="02000000000000000000" charset="-122"/>
                <a:cs typeface="+mn-cs"/>
              </a:rPr>
              <a:t>04. </a:t>
            </a:r>
            <a:r>
              <a:rPr kumimoji="0" lang="zh-CN" altLang="en-US" sz="2400" b="1" i="0" u="none" strike="noStrike" kern="1200" cap="none" spc="0" normalizeH="0" baseline="0" noProof="0">
                <a:ln>
                  <a:noFill/>
                </a:ln>
                <a:solidFill>
                  <a:srgbClr val="FFFFFF"/>
                </a:solidFill>
                <a:effectLst/>
                <a:uLnTx/>
                <a:uFillTx/>
                <a:ea typeface="方正兰亭黑简体" panose="02000000000000000000" charset="-122"/>
                <a:cs typeface="+mn-cs"/>
              </a:rPr>
              <a:t>我们的生产运营</a:t>
            </a:r>
            <a:endParaRPr kumimoji="0" lang="en-US" altLang="zh-CN" sz="2400" b="1" i="0" u="none" strike="noStrike" kern="1200" cap="none" spc="0" normalizeH="0" baseline="0" noProof="0">
              <a:ln>
                <a:noFill/>
              </a:ln>
              <a:solidFill>
                <a:srgbClr val="FFFFFF"/>
              </a:solidFill>
              <a:effectLst/>
              <a:uLnTx/>
              <a:uFillTx/>
              <a:ea typeface="方正兰亭黑简体" panose="02000000000000000000" charset="-122"/>
              <a:cs typeface="+mn-cs"/>
            </a:endParaRPr>
          </a:p>
        </p:txBody>
      </p:sp>
      <p:sp>
        <p:nvSpPr>
          <p:cNvPr id="31" name="文本框 30">
            <a:extLst>
              <a:ext uri="{FF2B5EF4-FFF2-40B4-BE49-F238E27FC236}">
                <a16:creationId xmlns:a16="http://schemas.microsoft.com/office/drawing/2014/main" id="{23022AC8-233B-3B94-630C-681C0F27E2FE}"/>
              </a:ext>
            </a:extLst>
          </p:cNvPr>
          <p:cNvSpPr txBox="1"/>
          <p:nvPr/>
        </p:nvSpPr>
        <p:spPr>
          <a:xfrm>
            <a:off x="8292350" y="3416034"/>
            <a:ext cx="31714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4200"/>
              </a:spcBef>
              <a:spcAft>
                <a:spcPts val="0"/>
              </a:spcAft>
              <a:buClr>
                <a:srgbClr val="003A70"/>
              </a:buClr>
              <a:buSzTx/>
              <a:buFontTx/>
              <a:buNone/>
              <a:tabLst/>
              <a:defRPr/>
            </a:pPr>
            <a:r>
              <a:rPr kumimoji="0" lang="en-US" altLang="zh-CN" sz="2400" b="1" i="0" u="none" strike="noStrike" kern="1200" cap="none" spc="0" normalizeH="0" baseline="0" noProof="0">
                <a:ln>
                  <a:noFill/>
                </a:ln>
                <a:solidFill>
                  <a:srgbClr val="FFFFFF"/>
                </a:solidFill>
                <a:effectLst/>
                <a:uLnTx/>
                <a:uFillTx/>
                <a:ea typeface="方正兰亭黑简体" panose="02000000000000000000" charset="-122"/>
                <a:cs typeface="+mn-cs"/>
              </a:rPr>
              <a:t>05.  </a:t>
            </a:r>
            <a:r>
              <a:rPr kumimoji="0" lang="zh-CN" altLang="en-US" sz="2400" b="1" i="0" u="none" strike="noStrike" kern="1200" cap="none" spc="0" normalizeH="0" baseline="0" noProof="0">
                <a:ln>
                  <a:noFill/>
                </a:ln>
                <a:solidFill>
                  <a:srgbClr val="FFFFFF"/>
                </a:solidFill>
                <a:effectLst/>
                <a:uLnTx/>
                <a:uFillTx/>
                <a:ea typeface="方正兰亭黑简体" panose="02000000000000000000" charset="-122"/>
                <a:cs typeface="+mn-cs"/>
              </a:rPr>
              <a:t>我们的全球合作</a:t>
            </a:r>
            <a:endParaRPr kumimoji="0" lang="en-US" altLang="zh-CN" sz="2400" b="1" i="0" u="none" strike="noStrike" kern="1200" cap="none" spc="0" normalizeH="0" baseline="0" noProof="0">
              <a:ln>
                <a:noFill/>
              </a:ln>
              <a:solidFill>
                <a:srgbClr val="FFFFFF"/>
              </a:solidFill>
              <a:effectLst/>
              <a:highlight>
                <a:srgbClr val="FFFF00"/>
              </a:highlight>
              <a:uLnTx/>
              <a:uFillTx/>
              <a:ea typeface="方正兰亭黑简体" panose="02000000000000000000" charset="-122"/>
              <a:cs typeface="+mn-cs"/>
            </a:endParaRPr>
          </a:p>
        </p:txBody>
      </p:sp>
      <p:sp>
        <p:nvSpPr>
          <p:cNvPr id="9" name="文本框 8">
            <a:extLst>
              <a:ext uri="{FF2B5EF4-FFF2-40B4-BE49-F238E27FC236}">
                <a16:creationId xmlns:a16="http://schemas.microsoft.com/office/drawing/2014/main" id="{F968371A-48F8-AD42-99A9-7AF7D8126FA8}"/>
              </a:ext>
            </a:extLst>
          </p:cNvPr>
          <p:cNvSpPr txBox="1"/>
          <p:nvPr/>
        </p:nvSpPr>
        <p:spPr>
          <a:xfrm>
            <a:off x="4818225" y="4356763"/>
            <a:ext cx="33907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4200"/>
              </a:spcBef>
              <a:spcAft>
                <a:spcPts val="0"/>
              </a:spcAft>
              <a:buClr>
                <a:srgbClr val="003A70"/>
              </a:buClr>
              <a:buSzTx/>
              <a:buFontTx/>
              <a:buNone/>
              <a:tabLst/>
              <a:defRPr/>
            </a:pPr>
            <a:r>
              <a:rPr kumimoji="0" lang="en-US" altLang="zh-CN" sz="2400" b="1" i="0" u="none" strike="noStrike" kern="1200" cap="none" spc="0" normalizeH="0" baseline="0" noProof="0">
                <a:ln>
                  <a:noFill/>
                </a:ln>
                <a:solidFill>
                  <a:srgbClr val="FFFFFF"/>
                </a:solidFill>
                <a:effectLst/>
                <a:uLnTx/>
                <a:uFillTx/>
                <a:ea typeface="方正兰亭黑简体"/>
                <a:cs typeface="+mn-cs"/>
              </a:rPr>
              <a:t>03. </a:t>
            </a:r>
            <a:r>
              <a:rPr kumimoji="0" lang="zh-CN" altLang="en-US" sz="2400" b="1" i="0" u="none" strike="noStrike" kern="1200" cap="none" spc="0" normalizeH="0" baseline="0" noProof="0">
                <a:ln>
                  <a:noFill/>
                </a:ln>
                <a:solidFill>
                  <a:srgbClr val="FFFFFF"/>
                </a:solidFill>
                <a:effectLst/>
                <a:uLnTx/>
                <a:uFillTx/>
                <a:ea typeface="方正兰亭黑简体"/>
                <a:cs typeface="+mn-cs"/>
              </a:rPr>
              <a:t>我们的商业化表现</a:t>
            </a:r>
            <a:endParaRPr kumimoji="0" lang="en-US" altLang="zh-CN" sz="2400" b="1" i="0" u="none" strike="noStrike" kern="1200" cap="none" spc="0" normalizeH="0" baseline="0" noProof="0">
              <a:ln>
                <a:noFill/>
              </a:ln>
              <a:solidFill>
                <a:srgbClr val="FFFFFF"/>
              </a:solidFill>
              <a:effectLst/>
              <a:uLnTx/>
              <a:uFillTx/>
              <a:ea typeface="方正兰亭黑简体"/>
              <a:cs typeface="+mn-cs"/>
            </a:endParaRPr>
          </a:p>
        </p:txBody>
      </p:sp>
      <p:sp>
        <p:nvSpPr>
          <p:cNvPr id="10" name="文本框 9">
            <a:extLst>
              <a:ext uri="{FF2B5EF4-FFF2-40B4-BE49-F238E27FC236}">
                <a16:creationId xmlns:a16="http://schemas.microsoft.com/office/drawing/2014/main" id="{D97B5A45-CEF7-A62C-2608-9837DEA9B866}"/>
              </a:ext>
            </a:extLst>
          </p:cNvPr>
          <p:cNvSpPr txBox="1"/>
          <p:nvPr/>
        </p:nvSpPr>
        <p:spPr>
          <a:xfrm>
            <a:off x="4808115" y="3406975"/>
            <a:ext cx="31714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4200"/>
              </a:spcBef>
              <a:spcAft>
                <a:spcPts val="0"/>
              </a:spcAft>
              <a:buClr>
                <a:srgbClr val="003A70"/>
              </a:buClr>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方正兰亭黑简体"/>
                <a:cs typeface="+mn-cs"/>
              </a:rPr>
              <a:t>02. </a:t>
            </a:r>
            <a:r>
              <a:rPr kumimoji="0" lang="zh-CN" altLang="en-US" sz="2400" b="1" i="0" u="none" strike="noStrike" kern="1200" cap="none" spc="0" normalizeH="0" baseline="0" noProof="0">
                <a:ln>
                  <a:noFill/>
                </a:ln>
                <a:solidFill>
                  <a:srgbClr val="FFFFFF"/>
                </a:solidFill>
                <a:effectLst/>
                <a:uLnTx/>
                <a:uFillTx/>
                <a:latin typeface="Arial"/>
                <a:ea typeface="方正兰亭黑简体"/>
                <a:cs typeface="+mn-cs"/>
              </a:rPr>
              <a:t>我们的科学与管线</a:t>
            </a:r>
            <a:endParaRPr kumimoji="0" lang="en-US" altLang="zh-CN" sz="2400" b="1" i="0" u="none" strike="noStrike" kern="1200" cap="none" spc="0" normalizeH="0" baseline="0" noProof="0">
              <a:ln>
                <a:noFill/>
              </a:ln>
              <a:solidFill>
                <a:srgbClr val="FFFFFF"/>
              </a:solidFill>
              <a:effectLst/>
              <a:uLnTx/>
              <a:uFillTx/>
              <a:latin typeface="Arial"/>
              <a:ea typeface="方正兰亭黑简体"/>
              <a:cs typeface="+mn-cs"/>
            </a:endParaRPr>
          </a:p>
        </p:txBody>
      </p:sp>
    </p:spTree>
    <p:extLst>
      <p:ext uri="{BB962C8B-B14F-4D97-AF65-F5344CB8AC3E}">
        <p14:creationId xmlns:p14="http://schemas.microsoft.com/office/powerpoint/2010/main" val="259912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22180" y="1039528"/>
            <a:ext cx="5138983" cy="4751672"/>
          </a:xfrm>
        </p:spPr>
        <p:txBody>
          <a:bodyPr anchor="ctr"/>
          <a:lstStyle/>
          <a:p>
            <a:pPr>
              <a:lnSpc>
                <a:spcPct val="150000"/>
              </a:lnSpc>
            </a:pPr>
            <a:r>
              <a:rPr lang="zh-CN" altLang="en-US" sz="5400"/>
              <a:t>关于 </a:t>
            </a:r>
            <a:br>
              <a:rPr lang="en-US" altLang="zh-CN" sz="5400"/>
            </a:br>
            <a:r>
              <a:rPr lang="zh-CN" altLang="en-US" sz="5400"/>
              <a:t>百济神州</a:t>
            </a:r>
            <a:endParaRPr lang="en-US" sz="5400"/>
          </a:p>
        </p:txBody>
      </p:sp>
      <p:pic>
        <p:nvPicPr>
          <p:cNvPr id="6" name="Graphic 5" descr="Caret Left with solid fill"/>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0222900" y="3850912"/>
            <a:ext cx="622630" cy="622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ounded Rectangle 8"/>
          <p:cNvSpPr/>
          <p:nvPr/>
        </p:nvSpPr>
        <p:spPr>
          <a:xfrm>
            <a:off x="4146698" y="3955220"/>
            <a:ext cx="3778102" cy="497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125972" y="3237513"/>
            <a:ext cx="5854995" cy="49771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idx="4294967295"/>
          </p:nvPr>
        </p:nvSpPr>
        <p:spPr>
          <a:xfrm>
            <a:off x="0" y="3223768"/>
            <a:ext cx="12192000" cy="497711"/>
          </a:xfrm>
          <a:prstGeom prst="rect">
            <a:avLst/>
          </a:prstGeom>
        </p:spPr>
        <p:txBody>
          <a:bodyPr anchor="ctr">
            <a:noAutofit/>
          </a:bodyPr>
          <a:lstStyle/>
          <a:p>
            <a:pPr algn="ctr">
              <a:lnSpc>
                <a:spcPct val="100000"/>
              </a:lnSpc>
            </a:pPr>
            <a:r>
              <a:rPr lang="en-US" i="1" spc="300">
                <a:solidFill>
                  <a:srgbClr val="FFFFFF"/>
                </a:solidFill>
                <a:latin typeface="+mn-lt"/>
                <a:cs typeface="Arial" panose="020B0604020202020204" pitchFamily="34" charset="0"/>
              </a:rPr>
              <a:t>Cancer </a:t>
            </a:r>
            <a:r>
              <a:rPr lang="en-US" altLang="zh-CN" i="1" spc="300">
                <a:solidFill>
                  <a:srgbClr val="FFFFFF"/>
                </a:solidFill>
                <a:latin typeface="+mn-lt"/>
                <a:cs typeface="Arial" panose="020B0604020202020204" pitchFamily="34" charset="0"/>
              </a:rPr>
              <a:t>H</a:t>
            </a:r>
            <a:r>
              <a:rPr lang="en-US" i="1" spc="300">
                <a:solidFill>
                  <a:srgbClr val="FFFFFF"/>
                </a:solidFill>
                <a:latin typeface="+mn-lt"/>
                <a:cs typeface="Arial" panose="020B0604020202020204" pitchFamily="34" charset="0"/>
              </a:rPr>
              <a:t>as No Borders. </a:t>
            </a:r>
            <a:br>
              <a:rPr lang="en-US" i="1" spc="300">
                <a:solidFill>
                  <a:srgbClr val="FFFFFF"/>
                </a:solidFill>
                <a:latin typeface="+mn-lt"/>
                <a:cs typeface="Arial" panose="020B0604020202020204" pitchFamily="34" charset="0"/>
              </a:rPr>
            </a:br>
            <a:endParaRPr lang="en-US" i="1" spc="300">
              <a:solidFill>
                <a:srgbClr val="FFFFFF"/>
              </a:solidFill>
              <a:latin typeface="+mn-lt"/>
              <a:cs typeface="Arial" panose="020B0604020202020204" pitchFamily="34" charset="0"/>
            </a:endParaRPr>
          </a:p>
        </p:txBody>
      </p:sp>
      <p:pic>
        <p:nvPicPr>
          <p:cNvPr id="10" name="Graphic 9" descr="Caret Left with solid fill"/>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5784685" y="1490983"/>
            <a:ext cx="622630" cy="622630"/>
          </a:xfrm>
          <a:prstGeom prst="rect">
            <a:avLst/>
          </a:prstGeom>
        </p:spPr>
      </p:pic>
      <p:sp>
        <p:nvSpPr>
          <p:cNvPr id="11" name="文本框 10"/>
          <p:cNvSpPr txBox="1"/>
          <p:nvPr/>
        </p:nvSpPr>
        <p:spPr>
          <a:xfrm>
            <a:off x="3372304" y="3750246"/>
            <a:ext cx="5447391" cy="584775"/>
          </a:xfrm>
          <a:prstGeom prst="rect">
            <a:avLst/>
          </a:prstGeom>
          <a:noFill/>
        </p:spPr>
        <p:txBody>
          <a:bodyPr wrap="square">
            <a:spAutoFit/>
          </a:bodyPr>
          <a:lstStyle/>
          <a:p>
            <a:pPr algn="ctr"/>
            <a:r>
              <a:rPr kumimoji="0" lang="en-US" altLang="zh-CN" sz="3200" b="1" i="1" u="none" strike="noStrike" kern="1200" cap="none" spc="300" normalizeH="0" baseline="0" noProof="0">
                <a:ln>
                  <a:noFill/>
                </a:ln>
                <a:solidFill>
                  <a:srgbClr val="FFFFFF"/>
                </a:solidFill>
                <a:effectLst/>
                <a:uLnTx/>
                <a:uFillTx/>
                <a:ea typeface="+mj-ea"/>
                <a:cs typeface="Arial" panose="020B0604020202020204" pitchFamily="34" charset="0"/>
              </a:rPr>
              <a:t>Neither Do We.</a:t>
            </a:r>
            <a:endParaRPr lang="zh-CN" altLang="en-US"/>
          </a:p>
        </p:txBody>
      </p:sp>
      <p:sp>
        <p:nvSpPr>
          <p:cNvPr id="13" name="文本框 12"/>
          <p:cNvSpPr txBox="1"/>
          <p:nvPr/>
        </p:nvSpPr>
        <p:spPr>
          <a:xfrm>
            <a:off x="2884967" y="2412754"/>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1" u="none" strike="noStrike" kern="1200" cap="none" spc="0" normalizeH="0" baseline="0" noProof="0">
                <a:ln>
                  <a:noFill/>
                </a:ln>
                <a:solidFill>
                  <a:srgbClr val="FFFFFF"/>
                </a:solidFill>
                <a:effectLst/>
                <a:uLnTx/>
                <a:uFillTx/>
                <a:latin typeface="Raleway"/>
                <a:ea typeface="方正兰亭黑简体" panose="02000000000000000000" charset="-122"/>
                <a:cs typeface="+mn-cs"/>
              </a:rPr>
              <a:t>百 创 新 药，济 世 惠 民</a:t>
            </a:r>
          </a:p>
        </p:txBody>
      </p:sp>
    </p:spTree>
    <p:extLst>
      <p:ext uri="{BB962C8B-B14F-4D97-AF65-F5344CB8AC3E}">
        <p14:creationId xmlns:p14="http://schemas.microsoft.com/office/powerpoint/2010/main" val="175391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207267" y="1655545"/>
            <a:ext cx="7056474" cy="5197733"/>
            <a:chOff x="5035771" y="1371600"/>
            <a:chExt cx="4150729" cy="3055050"/>
          </a:xfrm>
        </p:grpSpPr>
        <p:pic>
          <p:nvPicPr>
            <p:cNvPr id="4" name="图片 3" descr="穿着西装笔挺的男子&#10;&#10;描述已自动生成"/>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710" b="100000" l="0" r="98590">
                          <a14:foregroundMark x1="51575" y1="47873" x2="57048" y2="60297"/>
                          <a14:foregroundMark x1="42620" y1="8778" x2="47098" y2="19514"/>
                          <a14:foregroundMark x1="60697" y1="12289" x2="61609" y2="13707"/>
                          <a14:foregroundMark x1="56799" y1="9588" x2="57546" y2="10668"/>
                          <a14:backgroundMark x1="50912" y1="6212" x2="51575" y2="6144"/>
                          <a14:backgroundMark x1="62769" y1="16273" x2="63184" y2="16138"/>
                          <a14:backgroundMark x1="56551" y1="9048" x2="56551" y2="9048"/>
                          <a14:backgroundMark x1="55224" y1="8643" x2="55224" y2="8643"/>
                        </a14:backgroundRemoval>
                      </a14:imgEffect>
                    </a14:imgLayer>
                  </a14:imgProps>
                </a:ext>
              </a:extLst>
            </a:blip>
            <a:srcRect/>
            <a:stretch>
              <a:fillRect/>
            </a:stretch>
          </p:blipFill>
          <p:spPr>
            <a:xfrm>
              <a:off x="6703650" y="1380003"/>
              <a:ext cx="2482850" cy="3046647"/>
            </a:xfrm>
            <a:prstGeom prst="rect">
              <a:avLst/>
            </a:prstGeom>
          </p:spPr>
        </p:pic>
        <p:pic>
          <p:nvPicPr>
            <p:cNvPr id="6" name="图片 5" descr="穿着西装的男人&#10;&#10;描述已自动生成"/>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189" b="100000" l="0" r="100000">
                          <a14:foregroundMark x1="52586" y1="44640" x2="52586" y2="44640"/>
                          <a14:foregroundMark x1="48057" y1="41100" x2="58754" y2="52523"/>
                          <a14:foregroundMark x1="48314" y1="14160" x2="61741" y2="72056"/>
                          <a14:foregroundMark x1="61741" y1="72056" x2="61741" y2="72533"/>
                          <a14:foregroundMark x1="48314" y1="9189" x2="49277" y2="25182"/>
                          <a14:foregroundMark x1="45198" y1="48104" x2="58689" y2="64173"/>
                          <a14:foregroundMark x1="58689" y1="64173" x2="62673" y2="48255"/>
                          <a14:foregroundMark x1="62673" y1="48255" x2="66527" y2="66960"/>
                          <a14:foregroundMark x1="66527" y1="66960" x2="74880" y2="79814"/>
                        </a14:backgroundRemoval>
                      </a14:imgEffect>
                    </a14:imgLayer>
                  </a14:imgProps>
                </a:ext>
              </a:extLst>
            </a:blip>
            <a:srcRect/>
            <a:stretch>
              <a:fillRect/>
            </a:stretch>
          </p:blipFill>
          <p:spPr>
            <a:xfrm>
              <a:off x="5035771" y="1371600"/>
              <a:ext cx="2387601" cy="3055049"/>
            </a:xfrm>
            <a:prstGeom prst="rect">
              <a:avLst/>
            </a:prstGeom>
          </p:spPr>
        </p:pic>
      </p:grpSp>
      <p:sp>
        <p:nvSpPr>
          <p:cNvPr id="11" name="Rectangle 10"/>
          <p:cNvSpPr/>
          <p:nvPr/>
        </p:nvSpPr>
        <p:spPr>
          <a:xfrm>
            <a:off x="708873" y="1518561"/>
            <a:ext cx="5387127" cy="1893660"/>
          </a:xfrm>
          <a:prstGeom prst="rect">
            <a:avLst/>
          </a:prstGeom>
        </p:spPr>
        <p:txBody>
          <a:bodyPr wrap="square" numCol="1">
            <a:spAutoFit/>
          </a:bodyPr>
          <a:lstStyle/>
          <a:p>
            <a:pPr algn="just">
              <a:lnSpc>
                <a:spcPct val="150000"/>
              </a:lnSpc>
            </a:pPr>
            <a:r>
              <a:rPr lang="zh-CN" altLang="en-US" sz="2000" b="1">
                <a:solidFill>
                  <a:schemeClr val="accent1"/>
                </a:solidFill>
                <a:latin typeface="+mn-ea"/>
              </a:rPr>
              <a:t>百济神州由一位富有远见的企业家和一位杰出的科学家联合创立，通过广纳全球杰出人才，整合优势资源，力求让全世界的癌症患者无论身在何处，都能够因此获益。</a:t>
            </a:r>
          </a:p>
        </p:txBody>
      </p:sp>
      <p:sp>
        <p:nvSpPr>
          <p:cNvPr id="15" name="Rectangle 14"/>
          <p:cNvSpPr/>
          <p:nvPr/>
        </p:nvSpPr>
        <p:spPr>
          <a:xfrm>
            <a:off x="738537" y="3845675"/>
            <a:ext cx="4322492" cy="1902765"/>
          </a:xfrm>
          <a:prstGeom prst="rect">
            <a:avLst/>
          </a:prstGeom>
        </p:spPr>
        <p:txBody>
          <a:bodyPr wrap="square" numCol="1">
            <a:spAutoFit/>
          </a:bodyPr>
          <a:lstStyle/>
          <a:p>
            <a:pPr algn="just">
              <a:lnSpc>
                <a:spcPct val="150000"/>
              </a:lnSpc>
            </a:pPr>
            <a:r>
              <a:rPr lang="zh-CN" altLang="en-US" sz="1600">
                <a:solidFill>
                  <a:schemeClr val="bg1"/>
                </a:solidFill>
                <a:latin typeface="+mn-ea"/>
              </a:rPr>
              <a:t>如今，我们正在致力于推动行业模式的转变，尽所能为更多</a:t>
            </a:r>
            <a:r>
              <a:rPr lang="zh-CN" altLang="en-US" sz="1600" b="1">
                <a:solidFill>
                  <a:schemeClr val="bg1"/>
                </a:solidFill>
                <a:latin typeface="+mn-ea"/>
              </a:rPr>
              <a:t>全球受到癌症和危及生命疾病影响的患者</a:t>
            </a:r>
            <a:r>
              <a:rPr lang="zh-CN" altLang="en-US" sz="1600">
                <a:solidFill>
                  <a:schemeClr val="bg1"/>
                </a:solidFill>
                <a:latin typeface="+mn-ea"/>
              </a:rPr>
              <a:t>提供</a:t>
            </a:r>
            <a:r>
              <a:rPr lang="zh-CN" altLang="en-US" sz="1600" b="1">
                <a:solidFill>
                  <a:schemeClr val="bg1"/>
                </a:solidFill>
                <a:latin typeface="+mn-ea"/>
              </a:rPr>
              <a:t>高品质</a:t>
            </a:r>
            <a:r>
              <a:rPr lang="zh-CN" altLang="en-US" sz="1600">
                <a:solidFill>
                  <a:schemeClr val="bg1"/>
                </a:solidFill>
                <a:latin typeface="+mn-ea"/>
              </a:rPr>
              <a:t>的创新药物。</a:t>
            </a:r>
          </a:p>
          <a:p>
            <a:pPr algn="just">
              <a:lnSpc>
                <a:spcPct val="150000"/>
              </a:lnSpc>
            </a:pPr>
            <a:endParaRPr lang="zh-CN" altLang="en-US" sz="1600">
              <a:solidFill>
                <a:schemeClr val="bg1"/>
              </a:solidFill>
              <a:latin typeface="+mn-ea"/>
            </a:endParaRPr>
          </a:p>
          <a:p>
            <a:pPr algn="just">
              <a:lnSpc>
                <a:spcPct val="150000"/>
              </a:lnSpc>
            </a:pPr>
            <a:r>
              <a:rPr lang="zh-CN" altLang="en-US" sz="1600">
                <a:solidFill>
                  <a:schemeClr val="bg1"/>
                </a:solidFill>
                <a:latin typeface="+mn-ea"/>
              </a:rPr>
              <a:t>这是百济神州的全球使命。</a:t>
            </a:r>
          </a:p>
        </p:txBody>
      </p:sp>
      <p:grpSp>
        <p:nvGrpSpPr>
          <p:cNvPr id="17" name="Group 1"/>
          <p:cNvGrpSpPr/>
          <p:nvPr/>
        </p:nvGrpSpPr>
        <p:grpSpPr>
          <a:xfrm>
            <a:off x="5207267" y="6138850"/>
            <a:ext cx="6984732" cy="727617"/>
            <a:chOff x="1082565" y="4435117"/>
            <a:chExt cx="7359761" cy="727617"/>
          </a:xfrm>
        </p:grpSpPr>
        <p:sp>
          <p:nvSpPr>
            <p:cNvPr id="18" name="Rectangle 9"/>
            <p:cNvSpPr/>
            <p:nvPr/>
          </p:nvSpPr>
          <p:spPr>
            <a:xfrm>
              <a:off x="4694773" y="4435117"/>
              <a:ext cx="3747553" cy="7276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4"/>
                </a:solidFill>
                <a:latin typeface="+mn-ea"/>
              </a:endParaRPr>
            </a:p>
          </p:txBody>
        </p:sp>
        <p:sp>
          <p:nvSpPr>
            <p:cNvPr id="19" name="Rectangle 11"/>
            <p:cNvSpPr/>
            <p:nvPr/>
          </p:nvSpPr>
          <p:spPr>
            <a:xfrm>
              <a:off x="1082565" y="4435117"/>
              <a:ext cx="3747553" cy="72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ea"/>
              </a:endParaRPr>
            </a:p>
          </p:txBody>
        </p:sp>
        <p:sp>
          <p:nvSpPr>
            <p:cNvPr id="20" name="Rectangle 12"/>
            <p:cNvSpPr/>
            <p:nvPr/>
          </p:nvSpPr>
          <p:spPr>
            <a:xfrm>
              <a:off x="1365066" y="4522439"/>
              <a:ext cx="2854663" cy="5360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rtlCol="0" anchor="ctr" anchorCtr="0">
              <a:spAutoFit/>
            </a:bodyPr>
            <a:lstStyle/>
            <a:p>
              <a:pPr algn="ctr">
                <a:spcBef>
                  <a:spcPts val="70"/>
                </a:spcBef>
                <a:buClr>
                  <a:srgbClr val="FF0000"/>
                </a:buClr>
                <a:buSzPct val="120000"/>
              </a:pPr>
              <a:r>
                <a:rPr lang="zh-CN" sz="1600" b="1">
                  <a:solidFill>
                    <a:srgbClr val="FFFFFF"/>
                  </a:solidFill>
                  <a:cs typeface="Arial" panose="020B0604020202020204" pitchFamily="34" charset="0"/>
                  <a:sym typeface="Calibri" panose="020F0502020204030204" pitchFamily="34" charset="0"/>
                </a:rPr>
                <a:t>欧雷强</a:t>
              </a:r>
              <a:r>
                <a:rPr lang="zh-CN" altLang="en-US" sz="1600" b="1">
                  <a:solidFill>
                    <a:srgbClr val="FFFFFF"/>
                  </a:solidFill>
                  <a:cs typeface="Arial" panose="020B0604020202020204" pitchFamily="34" charset="0"/>
                  <a:sym typeface="Calibri" panose="020F0502020204030204" pitchFamily="34" charset="0"/>
                </a:rPr>
                <a:t>（</a:t>
              </a:r>
              <a:r>
                <a:rPr lang="en-US" altLang="zh-CN" sz="1600" b="1">
                  <a:solidFill>
                    <a:srgbClr val="FFFFFF"/>
                  </a:solidFill>
                  <a:cs typeface="Arial" panose="020B0604020202020204" pitchFamily="34" charset="0"/>
                  <a:sym typeface="Calibri" panose="020F0502020204030204" pitchFamily="34" charset="0"/>
                </a:rPr>
                <a:t>John V. Oyler</a:t>
              </a:r>
              <a:r>
                <a:rPr lang="zh-CN" altLang="en-US" sz="1600" b="1">
                  <a:solidFill>
                    <a:srgbClr val="FFFFFF"/>
                  </a:solidFill>
                  <a:cs typeface="Arial" panose="020B0604020202020204" pitchFamily="34" charset="0"/>
                  <a:sym typeface="Calibri" panose="020F0502020204030204" pitchFamily="34" charset="0"/>
                </a:rPr>
                <a:t>）</a:t>
              </a:r>
              <a:r>
                <a:rPr lang="zh-CN" sz="1600" b="1">
                  <a:solidFill>
                    <a:srgbClr val="FFFFFF"/>
                  </a:solidFill>
                  <a:cs typeface="Arial" panose="020B0604020202020204" pitchFamily="34" charset="0"/>
                  <a:sym typeface="Calibri" panose="020F0502020204030204" pitchFamily="34" charset="0"/>
                </a:rPr>
                <a:t> </a:t>
              </a:r>
            </a:p>
            <a:p>
              <a:pPr algn="ctr">
                <a:spcBef>
                  <a:spcPts val="70"/>
                </a:spcBef>
                <a:buClr>
                  <a:srgbClr val="FF0000"/>
                </a:buClr>
                <a:buSzPct val="120000"/>
              </a:pPr>
              <a:r>
                <a:rPr lang="zh-CN" altLang="en-US" sz="1200">
                  <a:solidFill>
                    <a:srgbClr val="FFFFFF"/>
                  </a:solidFill>
                  <a:latin typeface="+mn-ea"/>
                  <a:cs typeface="Arial" panose="020B0604020202020204" pitchFamily="34" charset="0"/>
                  <a:sym typeface="Calibri" panose="020F0502020204030204" pitchFamily="34" charset="0"/>
                </a:rPr>
                <a:t>联合</a:t>
              </a:r>
              <a:r>
                <a:rPr lang="zh-CN" sz="1200">
                  <a:solidFill>
                    <a:srgbClr val="FFFFFF"/>
                  </a:solidFill>
                  <a:latin typeface="+mn-ea"/>
                  <a:cs typeface="Arial" panose="020B0604020202020204" pitchFamily="34" charset="0"/>
                  <a:sym typeface="Calibri" panose="020F0502020204030204" pitchFamily="34" charset="0"/>
                </a:rPr>
                <a:t>创始人、董事长兼首席执行官</a:t>
              </a:r>
            </a:p>
          </p:txBody>
        </p:sp>
        <p:sp>
          <p:nvSpPr>
            <p:cNvPr id="21" name="Rectangle 13"/>
            <p:cNvSpPr/>
            <p:nvPr/>
          </p:nvSpPr>
          <p:spPr>
            <a:xfrm>
              <a:off x="5086785" y="4528851"/>
              <a:ext cx="292836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rtlCol="0" anchor="ctr" anchorCtr="0">
              <a:spAutoFit/>
            </a:bodyPr>
            <a:lstStyle/>
            <a:p>
              <a:pPr algn="ctr">
                <a:spcBef>
                  <a:spcPts val="70"/>
                </a:spcBef>
                <a:buClr>
                  <a:srgbClr val="FF0000"/>
                </a:buClr>
                <a:buSzPct val="120000"/>
              </a:pPr>
              <a:r>
                <a:rPr lang="zh-CN" sz="1600" b="1">
                  <a:solidFill>
                    <a:srgbClr val="FFFFFF"/>
                  </a:solidFill>
                  <a:latin typeface="+mn-ea"/>
                  <a:cs typeface="Arial" panose="020B0604020202020204" pitchFamily="34" charset="0"/>
                  <a:sym typeface="Calibri" panose="020F0502020204030204" pitchFamily="34" charset="0"/>
                </a:rPr>
                <a:t>王晓东 博士</a:t>
              </a:r>
              <a:br>
                <a:rPr lang="zh-CN" sz="1600" b="1">
                  <a:solidFill>
                    <a:srgbClr val="FFFFFF"/>
                  </a:solidFill>
                  <a:latin typeface="+mn-ea"/>
                  <a:cs typeface="Arial" panose="020B0604020202020204" pitchFamily="34" charset="0"/>
                  <a:sym typeface="Calibri" panose="020F0502020204030204" pitchFamily="34" charset="0"/>
                </a:rPr>
              </a:br>
              <a:r>
                <a:rPr lang="zh-CN" altLang="en-US" sz="1200">
                  <a:solidFill>
                    <a:srgbClr val="FFFFFF"/>
                  </a:solidFill>
                  <a:latin typeface="+mn-ea"/>
                  <a:cs typeface="Arial" panose="020B0604020202020204" pitchFamily="34" charset="0"/>
                  <a:sym typeface="Calibri" panose="020F0502020204030204" pitchFamily="34" charset="0"/>
                </a:rPr>
                <a:t>联合创始人兼</a:t>
              </a:r>
              <a:r>
                <a:rPr lang="zh-CN" sz="1200">
                  <a:solidFill>
                    <a:srgbClr val="FFFFFF"/>
                  </a:solidFill>
                  <a:latin typeface="+mn-ea"/>
                  <a:cs typeface="Arial" panose="020B0604020202020204" pitchFamily="34" charset="0"/>
                  <a:sym typeface="Calibri" panose="020F0502020204030204" pitchFamily="34" charset="0"/>
                </a:rPr>
                <a:t>科学顾问委员会主席</a:t>
              </a:r>
            </a:p>
          </p:txBody>
        </p:sp>
      </p:grpSp>
      <p:sp>
        <p:nvSpPr>
          <p:cNvPr id="2" name="Title 3"/>
          <p:cNvSpPr>
            <a:spLocks noGrp="1"/>
          </p:cNvSpPr>
          <p:nvPr>
            <p:ph type="ctrTitle"/>
            <p:custDataLst>
              <p:tags r:id="rId1"/>
            </p:custDataLst>
          </p:nvPr>
        </p:nvSpPr>
        <p:spPr/>
        <p:txBody>
          <a:bodyPr/>
          <a:lstStyle/>
          <a:p>
            <a:pPr algn="l">
              <a:buClrTx/>
              <a:buSzTx/>
              <a:buFontTx/>
            </a:pPr>
            <a:r>
              <a:rPr lang="zh-CN" altLang="en-US">
                <a:sym typeface="+mn-ea"/>
              </a:rPr>
              <a:t>我们正在以全新模式引领生物医药产业的变革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3CE1DAA4-13B1-FCF2-2C99-6B04A8849CEB}"/>
              </a:ext>
            </a:extLst>
          </p:cNvPr>
          <p:cNvSpPr>
            <a:spLocks noGrp="1"/>
          </p:cNvSpPr>
          <p:nvPr>
            <p:ph type="body" sz="quarter" idx="14"/>
          </p:nvPr>
        </p:nvSpPr>
        <p:spPr/>
        <p:txBody>
          <a:bodyPr/>
          <a:lstStyle/>
          <a:p>
            <a:endParaRPr lang="zh-CN" altLang="en-US"/>
          </a:p>
        </p:txBody>
      </p:sp>
      <p:sp>
        <p:nvSpPr>
          <p:cNvPr id="3" name="标题 2">
            <a:extLst>
              <a:ext uri="{FF2B5EF4-FFF2-40B4-BE49-F238E27FC236}">
                <a16:creationId xmlns:a16="http://schemas.microsoft.com/office/drawing/2014/main" id="{3883FD30-6D7B-E1A3-DCF8-8DBFB2DBC2D1}"/>
              </a:ext>
            </a:extLst>
          </p:cNvPr>
          <p:cNvSpPr>
            <a:spLocks noGrp="1"/>
          </p:cNvSpPr>
          <p:nvPr>
            <p:ph type="ctrTitle"/>
          </p:nvPr>
        </p:nvSpPr>
        <p:spPr/>
        <p:txBody>
          <a:bodyPr anchor="ctr"/>
          <a:lstStyle/>
          <a:p>
            <a:r>
              <a:rPr lang="zh-CN" altLang="en-US">
                <a:latin typeface="方正兰亭粗黑简体" panose="02000500000000000000" pitchFamily="2" charset="-122"/>
                <a:ea typeface="方正兰亭粗黑简体" panose="02000500000000000000" pitchFamily="2" charset="-122"/>
              </a:rPr>
              <a:t>公司简介</a:t>
            </a:r>
          </a:p>
        </p:txBody>
      </p:sp>
      <p:pic>
        <p:nvPicPr>
          <p:cNvPr id="5" name="图片 4">
            <a:extLst>
              <a:ext uri="{FF2B5EF4-FFF2-40B4-BE49-F238E27FC236}">
                <a16:creationId xmlns:a16="http://schemas.microsoft.com/office/drawing/2014/main" id="{77C19BE4-1F8A-A15A-B194-4CF7506995D0}"/>
              </a:ext>
            </a:extLst>
          </p:cNvPr>
          <p:cNvPicPr>
            <a:picLocks noChangeAspect="1"/>
          </p:cNvPicPr>
          <p:nvPr/>
        </p:nvPicPr>
        <p:blipFill rotWithShape="1">
          <a:blip r:embed="rId2"/>
          <a:srcRect l="23206" r="23206" b="10643"/>
          <a:stretch/>
        </p:blipFill>
        <p:spPr>
          <a:xfrm>
            <a:off x="430836" y="1036320"/>
            <a:ext cx="4789345" cy="5821680"/>
          </a:xfrm>
          <a:prstGeom prst="rect">
            <a:avLst/>
          </a:prstGeom>
        </p:spPr>
      </p:pic>
      <p:grpSp>
        <p:nvGrpSpPr>
          <p:cNvPr id="12" name="组合 11">
            <a:extLst>
              <a:ext uri="{FF2B5EF4-FFF2-40B4-BE49-F238E27FC236}">
                <a16:creationId xmlns:a16="http://schemas.microsoft.com/office/drawing/2014/main" id="{8240B9E3-7CC1-3889-BC8D-61DB31D30BBE}"/>
              </a:ext>
            </a:extLst>
          </p:cNvPr>
          <p:cNvGrpSpPr/>
          <p:nvPr/>
        </p:nvGrpSpPr>
        <p:grpSpPr>
          <a:xfrm>
            <a:off x="5521125" y="1273215"/>
            <a:ext cx="6354502" cy="5219025"/>
            <a:chOff x="5521125" y="1273215"/>
            <a:chExt cx="6354502" cy="5219025"/>
          </a:xfrm>
        </p:grpSpPr>
        <p:sp>
          <p:nvSpPr>
            <p:cNvPr id="8" name="矩形: 圆角 7">
              <a:extLst>
                <a:ext uri="{FF2B5EF4-FFF2-40B4-BE49-F238E27FC236}">
                  <a16:creationId xmlns:a16="http://schemas.microsoft.com/office/drawing/2014/main" id="{B8970B72-14EA-DC17-6EEB-BCF3B0D42B0F}"/>
                </a:ext>
              </a:extLst>
            </p:cNvPr>
            <p:cNvSpPr/>
            <p:nvPr/>
          </p:nvSpPr>
          <p:spPr>
            <a:xfrm>
              <a:off x="5521125" y="1273215"/>
              <a:ext cx="6354502" cy="5219025"/>
            </a:xfrm>
            <a:prstGeom prst="roundRect">
              <a:avLst>
                <a:gd name="adj" fmla="val 3030"/>
              </a:avLst>
            </a:prstGeom>
            <a:gradFill>
              <a:gsLst>
                <a:gs pos="50000">
                  <a:srgbClr val="FFFFFF">
                    <a:alpha val="7000"/>
                  </a:srgbClr>
                </a:gs>
                <a:gs pos="1000">
                  <a:srgbClr val="FFFFFF">
                    <a:alpha val="0"/>
                  </a:srgbClr>
                </a:gs>
                <a:gs pos="100000">
                  <a:srgbClr val="FFFFFF">
                    <a:alpha val="0"/>
                  </a:srgbClr>
                </a:gs>
              </a:gsLst>
              <a:lin ang="2700000" scaled="0"/>
            </a:gradFill>
            <a:ln w="25400" cap="flat">
              <a:gradFill>
                <a:gsLst>
                  <a:gs pos="0">
                    <a:schemeClr val="accent1">
                      <a:alpha val="60000"/>
                    </a:schemeClr>
                  </a:gs>
                  <a:gs pos="80000">
                    <a:schemeClr val="accent1">
                      <a:alpha val="0"/>
                    </a:schemeClr>
                  </a:gs>
                  <a:gs pos="20000">
                    <a:schemeClr val="accent1">
                      <a:alpha val="0"/>
                    </a:schemeClr>
                  </a:gs>
                  <a:gs pos="100000">
                    <a:schemeClr val="accent1">
                      <a:alpha val="60000"/>
                    </a:schemeClr>
                  </a:gs>
                </a:gsLst>
                <a:lin ang="2700000" scaled="0"/>
              </a:gradFill>
              <a:miter lim="400000"/>
            </a:ln>
            <a:effectLst>
              <a:outerShdw blurRad="317500" dist="88900" dir="2700000" algn="tl" rotWithShape="0">
                <a:prstClr val="black">
                  <a:alpha val="40000"/>
                </a:prstClr>
              </a:outerShdw>
            </a:effectLst>
            <a:sp3d/>
          </p:spPr>
          <p:txBody>
            <a:bodyPr rot="0" spcFirstLastPara="1" vertOverflow="overflow" horzOverflow="overflow" vert="horz" wrap="square" lIns="50800" tIns="50800" rIns="50800" bIns="508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FFFFFF"/>
                </a:solidFill>
                <a:effectLst/>
                <a:uLnTx/>
                <a:uFillTx/>
                <a:latin typeface="Helvetica Neue Medium"/>
                <a:ea typeface="思源黑体 CN Normal"/>
                <a:cs typeface="+mn-cs"/>
              </a:endParaRPr>
            </a:p>
          </p:txBody>
        </p:sp>
        <p:sp>
          <p:nvSpPr>
            <p:cNvPr id="7" name="文本框 6">
              <a:extLst>
                <a:ext uri="{FF2B5EF4-FFF2-40B4-BE49-F238E27FC236}">
                  <a16:creationId xmlns:a16="http://schemas.microsoft.com/office/drawing/2014/main" id="{79997AA6-FD12-0258-7A0E-C23A07208486}"/>
                </a:ext>
              </a:extLst>
            </p:cNvPr>
            <p:cNvSpPr txBox="1"/>
            <p:nvPr/>
          </p:nvSpPr>
          <p:spPr>
            <a:xfrm>
              <a:off x="5769711" y="1422021"/>
              <a:ext cx="5857330" cy="4921412"/>
            </a:xfrm>
            <a:prstGeom prst="rect">
              <a:avLst/>
            </a:prstGeom>
            <a:noFill/>
          </p:spPr>
          <p:txBody>
            <a:bodyPr wrap="square">
              <a:spAutoFit/>
            </a:bodyPr>
            <a:lstStyle/>
            <a:p>
              <a:pPr algn="just">
                <a:lnSpc>
                  <a:spcPct val="125000"/>
                </a:lnSpc>
                <a:defRPr/>
              </a:pP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百济神州成立于</a:t>
              </a:r>
              <a:r>
                <a:rPr kumimoji="0" lang="en-US" altLang="zh-CN"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2010</a:t>
              </a: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年，是一家</a:t>
              </a:r>
              <a:r>
                <a:rPr kumimoji="0" lang="zh-CN" altLang="en-US" b="1" i="0" u="none" strike="noStrike" kern="1200" cap="none" spc="0" normalizeH="0" baseline="0" noProof="0" dirty="0">
                  <a:ln>
                    <a:noFill/>
                  </a:ln>
                  <a:solidFill>
                    <a:schemeClr val="bg1"/>
                  </a:solidFill>
                  <a:uLnTx/>
                  <a:uFillTx/>
                  <a:latin typeface="方正兰亭中粗黑简体"/>
                  <a:ea typeface="方正兰亭中粗黑简体"/>
                  <a:cs typeface="Times New Roman" panose="02020603050405020304" pitchFamily="18" charset="0"/>
                  <a:sym typeface="Gill Sans MT" panose="020B0502020104020203" pitchFamily="34" charset="0"/>
                </a:rPr>
                <a:t>全球肿瘤治疗创新公司。</a:t>
              </a:r>
              <a:r>
                <a:rPr lang="zh-CN" altLang="en-US" dirty="0">
                  <a:solidFill>
                    <a:schemeClr val="bg1"/>
                  </a:solidFill>
                  <a:cs typeface="Times New Roman" panose="02020603050405020304" pitchFamily="18" charset="0"/>
                  <a:sym typeface="Gill Sans MT" panose="020B0502020104020203" pitchFamily="34" charset="0"/>
                </a:rPr>
                <a:t>作</a:t>
              </a:r>
              <a:r>
                <a:rPr lang="zh-CN" altLang="zh-CN" dirty="0">
                  <a:solidFill>
                    <a:schemeClr val="bg1"/>
                  </a:solidFill>
                  <a:cs typeface="Times New Roman" panose="02020603050405020304" pitchFamily="18" charset="0"/>
                </a:rPr>
                <a:t>为创新药全球化领导者，我们自</a:t>
              </a:r>
              <a:r>
                <a:rPr lang="zh-CN" altLang="en-US" dirty="0">
                  <a:solidFill>
                    <a:schemeClr val="bg1"/>
                  </a:solidFill>
                  <a:cs typeface="Times New Roman" panose="02020603050405020304" pitchFamily="18" charset="0"/>
                </a:rPr>
                <a:t>创立以来</a:t>
              </a:r>
              <a:r>
                <a:rPr lang="zh-CN" altLang="zh-CN" dirty="0">
                  <a:solidFill>
                    <a:schemeClr val="bg1"/>
                  </a:solidFill>
                  <a:cs typeface="Times New Roman" panose="02020603050405020304" pitchFamily="18" charset="0"/>
                </a:rPr>
                <a:t>，</a:t>
              </a: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秉承“百创新药 济世惠民”的愿景，立志成为医药生态圈的变革者</a:t>
              </a:r>
              <a:r>
                <a:rPr kumimoji="0" lang="zh-CN" altLang="en-US" b="1" i="0" u="none" strike="noStrike" kern="1200" cap="none" spc="0" normalizeH="0" baseline="0" noProof="0" dirty="0">
                  <a:ln>
                    <a:noFill/>
                  </a:ln>
                  <a:solidFill>
                    <a:schemeClr val="bg1"/>
                  </a:solidFill>
                  <a:uLnTx/>
                  <a:uFillTx/>
                  <a:latin typeface="方正兰亭中粗黑简体"/>
                  <a:ea typeface="方正兰亭中粗黑简体"/>
                  <a:cs typeface="Times New Roman" panose="02020603050405020304" pitchFamily="18" charset="0"/>
                  <a:sym typeface="Gill Sans MT" panose="020B0502020104020203" pitchFamily="34" charset="0"/>
                </a:rPr>
                <a:t>，</a:t>
              </a:r>
              <a:r>
                <a:rPr lang="zh-CN" altLang="en-US" dirty="0">
                  <a:solidFill>
                    <a:schemeClr val="bg1"/>
                  </a:solidFill>
                  <a:cs typeface="Times New Roman" panose="02020603050405020304" pitchFamily="18" charset="0"/>
                </a:rPr>
                <a:t>以</a:t>
              </a:r>
              <a:r>
                <a:rPr lang="zh-CN" altLang="zh-CN" dirty="0">
                  <a:solidFill>
                    <a:schemeClr val="bg1"/>
                  </a:solidFill>
                  <a:cs typeface="Times New Roman" panose="02020603050405020304" pitchFamily="18" charset="0"/>
                </a:rPr>
                <a:t>国际化的发展理念，</a:t>
              </a:r>
              <a:r>
                <a:rPr kumimoji="0" lang="zh-CN" altLang="en-US" b="1" i="0" u="none" strike="noStrike" kern="1200" cap="none" spc="0" normalizeH="0" baseline="0" noProof="0" dirty="0">
                  <a:ln>
                    <a:noFill/>
                  </a:ln>
                  <a:solidFill>
                    <a:schemeClr val="bg1"/>
                  </a:solidFill>
                  <a:uLnTx/>
                  <a:uFillTx/>
                  <a:latin typeface="方正兰亭中粗黑简体"/>
                  <a:ea typeface="方正兰亭中粗黑简体"/>
                  <a:cs typeface="Times New Roman" panose="02020603050405020304" pitchFamily="18" charset="0"/>
                  <a:sym typeface="Gill Sans MT" panose="020B0502020104020203" pitchFamily="34" charset="0"/>
                </a:rPr>
                <a:t>引领生物医药行业模式的转型</a:t>
              </a: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，力求为全世界的癌症患者带来可及与可负担的创新药物。</a:t>
              </a:r>
              <a:endParaRPr lang="en-US" altLang="zh-CN" b="1" dirty="0">
                <a:solidFill>
                  <a:schemeClr val="bg1"/>
                </a:solidFill>
                <a:latin typeface="方正兰亭中粗黑简体"/>
                <a:ea typeface="方正兰亭中粗黑简体"/>
                <a:cs typeface="Times New Roman" panose="02020603050405020304" pitchFamily="18" charset="0"/>
                <a:sym typeface="Gill Sans MT" panose="020B0502020104020203" pitchFamily="34" charset="0"/>
              </a:endParaRPr>
            </a:p>
            <a:p>
              <a:pPr marL="0" marR="0" lvl="0" indent="0" algn="just" defTabSz="914400" rtl="0" eaLnBrk="1" fontAlgn="auto" latinLnBrk="0" hangingPunct="1">
                <a:lnSpc>
                  <a:spcPct val="125000"/>
                </a:lnSpc>
                <a:spcAft>
                  <a:spcPts val="0"/>
                </a:spcAft>
                <a:buClrTx/>
                <a:buSzTx/>
                <a:buFontTx/>
                <a:buNone/>
                <a:tabLst/>
                <a:defRPr/>
              </a:pPr>
              <a:endParaRPr kumimoji="0" lang="en-US" altLang="zh-CN" b="1" i="0" u="none" strike="noStrike" kern="1200" cap="none" spc="0" normalizeH="0" baseline="0" noProof="0" dirty="0">
                <a:ln>
                  <a:noFill/>
                </a:ln>
                <a:solidFill>
                  <a:schemeClr val="bg1"/>
                </a:solidFill>
                <a:uLnTx/>
                <a:uFillTx/>
                <a:latin typeface="方正兰亭中粗黑简体"/>
                <a:ea typeface="方正兰亭中粗黑简体"/>
                <a:cs typeface="Times New Roman" panose="02020603050405020304" pitchFamily="18" charset="0"/>
                <a:sym typeface="Gill Sans MT" panose="020B0502020104020203" pitchFamily="34" charset="0"/>
              </a:endParaRPr>
            </a:p>
            <a:p>
              <a:pPr algn="just">
                <a:lnSpc>
                  <a:spcPct val="125000"/>
                </a:lnSpc>
                <a:defRPr/>
              </a:pP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百济神州积极致力于为患者和社会带来深远影响。为此，我们率先建立起创新的全球运营模式，</a:t>
              </a:r>
              <a:r>
                <a:rPr lang="zh-CN" altLang="en-US" b="1" dirty="0">
                  <a:solidFill>
                    <a:schemeClr val="bg1"/>
                  </a:solidFill>
                  <a:latin typeface="Raleway"/>
                  <a:ea typeface="方正兰亭黑简体"/>
                  <a:cs typeface="Times New Roman" panose="02020603050405020304" pitchFamily="18" charset="0"/>
                  <a:sym typeface="Gill Sans MT" panose="020B0502020104020203" pitchFamily="34" charset="0"/>
                </a:rPr>
                <a:t>构建了强大的差异化科研能力</a:t>
              </a:r>
              <a:r>
                <a:rPr kumimoji="0" lang="zh-CN" altLang="en-US" b="1" i="0" u="none" strike="noStrike" kern="1200" cap="none" spc="0" normalizeH="0" baseline="0" noProof="0" dirty="0">
                  <a:ln>
                    <a:noFill/>
                  </a:ln>
                  <a:solidFill>
                    <a:schemeClr val="bg1"/>
                  </a:solidFill>
                  <a:uLnTx/>
                  <a:uFillTx/>
                  <a:latin typeface="方正兰亭中粗黑简体"/>
                  <a:ea typeface="方正兰亭中粗黑简体"/>
                  <a:cs typeface="Times New Roman" panose="02020603050405020304" pitchFamily="18" charset="0"/>
                  <a:sym typeface="Gill Sans MT" panose="020B0502020104020203" pitchFamily="34" charset="0"/>
                </a:rPr>
                <a:t>、广泛的临床开发布局、</a:t>
              </a: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规模化的</a:t>
              </a:r>
              <a:r>
                <a:rPr lang="zh-CN" altLang="en-US" b="1" dirty="0">
                  <a:solidFill>
                    <a:schemeClr val="bg1"/>
                  </a:solidFill>
                  <a:latin typeface="方正兰亭中粗黑简体"/>
                  <a:ea typeface="方正兰亭中粗黑简体"/>
                  <a:cs typeface="Times New Roman" panose="02020603050405020304" pitchFamily="18" charset="0"/>
                  <a:sym typeface="Gill Sans MT" panose="020B0502020104020203" pitchFamily="34" charset="0"/>
                </a:rPr>
                <a:t>自主生产能力</a:t>
              </a:r>
              <a:r>
                <a:rPr lang="zh-CN" altLang="en-US" b="1" dirty="0">
                  <a:solidFill>
                    <a:schemeClr val="bg1"/>
                  </a:solidFill>
                  <a:latin typeface="Raleway"/>
                  <a:ea typeface="方正兰亭黑简体"/>
                  <a:cs typeface="Times New Roman" panose="02020603050405020304" pitchFamily="18" charset="0"/>
                  <a:sym typeface="Gill Sans MT" panose="020B0502020104020203" pitchFamily="34" charset="0"/>
                </a:rPr>
                <a:t>，</a:t>
              </a:r>
              <a:r>
                <a:rPr lang="zh-CN" altLang="en-US" dirty="0">
                  <a:solidFill>
                    <a:schemeClr val="bg1"/>
                  </a:solidFill>
                  <a:latin typeface="Raleway"/>
                  <a:ea typeface="方正兰亭黑简体"/>
                  <a:cs typeface="Times New Roman" panose="02020603050405020304" pitchFamily="18" charset="0"/>
                  <a:sym typeface="Gill Sans MT" panose="020B0502020104020203" pitchFamily="34" charset="0"/>
                </a:rPr>
                <a:t>以及</a:t>
              </a:r>
              <a:r>
                <a:rPr kumimoji="0" lang="zh-CN" altLang="en-US"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基</a:t>
              </a: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于科学的</a:t>
              </a:r>
              <a:r>
                <a:rPr lang="zh-CN" altLang="en-US" b="1" dirty="0">
                  <a:solidFill>
                    <a:schemeClr val="bg1"/>
                  </a:solidFill>
                  <a:latin typeface="方正兰亭中粗黑简体"/>
                  <a:ea typeface="方正兰亭中粗黑简体"/>
                  <a:cs typeface="Times New Roman" panose="02020603050405020304" pitchFamily="18" charset="0"/>
                  <a:sym typeface="Gill Sans MT" panose="020B0502020104020203" pitchFamily="34" charset="0"/>
                </a:rPr>
                <a:t>多元商业化策略</a:t>
              </a: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。随着全球业务的发展，我们已经在六大洲打造了一支超过</a:t>
              </a:r>
              <a:r>
                <a:rPr lang="en-US" altLang="zh-CN" dirty="0">
                  <a:solidFill>
                    <a:schemeClr val="bg1"/>
                  </a:solidFill>
                  <a:latin typeface="Raleway"/>
                  <a:ea typeface="方正兰亭黑简体"/>
                  <a:cs typeface="Times New Roman" panose="02020603050405020304" pitchFamily="18" charset="0"/>
                  <a:sym typeface="Gill Sans MT" panose="020B0502020104020203" pitchFamily="34" charset="0"/>
                </a:rPr>
                <a:t>11,000</a:t>
              </a:r>
              <a:r>
                <a:rPr kumimoji="0" lang="zh-CN" altLang="en-US" b="0" i="0" u="none" strike="noStrike" kern="1200" cap="none" spc="0" normalizeH="0" baseline="0" noProof="0" dirty="0">
                  <a:ln>
                    <a:noFill/>
                  </a:ln>
                  <a:solidFill>
                    <a:schemeClr val="bg1"/>
                  </a:solidFill>
                  <a:uLnTx/>
                  <a:uFillTx/>
                  <a:latin typeface="Raleway"/>
                  <a:ea typeface="方正兰亭黑简体"/>
                  <a:cs typeface="Times New Roman" panose="02020603050405020304" pitchFamily="18" charset="0"/>
                  <a:sym typeface="Gill Sans MT" panose="020B0502020104020203" pitchFamily="34" charset="0"/>
                </a:rPr>
                <a:t>人的团队</a:t>
              </a:r>
              <a:r>
                <a:rPr lang="zh-CN" altLang="en-US" dirty="0">
                  <a:solidFill>
                    <a:schemeClr val="bg1"/>
                  </a:solidFill>
                  <a:latin typeface="Raleway"/>
                  <a:ea typeface="方正兰亭黑简体"/>
                  <a:cs typeface="Times New Roman" panose="02020603050405020304" pitchFamily="18" charset="0"/>
                  <a:sym typeface="Gill Sans MT" panose="020B0502020104020203" pitchFamily="34" charset="0"/>
                </a:rPr>
                <a:t>。目前，百济神州在美国纳斯达克、香港联交所和上交所科创板三地上市。</a:t>
              </a:r>
              <a:endParaRPr kumimoji="0" lang="en-US" altLang="zh-CN" b="1" i="0" u="none" strike="noStrike" kern="1200" cap="none" spc="0" normalizeH="0" baseline="0" noProof="0" dirty="0">
                <a:ln>
                  <a:noFill/>
                </a:ln>
                <a:solidFill>
                  <a:schemeClr val="bg1"/>
                </a:solidFill>
                <a:uLnTx/>
                <a:uFillTx/>
                <a:latin typeface="方正兰亭中粗黑简体"/>
                <a:ea typeface="方正兰亭中粗黑简体"/>
                <a:cs typeface="Times New Roman" panose="02020603050405020304" pitchFamily="18" charset="0"/>
                <a:sym typeface="Gill Sans MT" panose="020B0502020104020203" pitchFamily="34" charset="0"/>
              </a:endParaRPr>
            </a:p>
          </p:txBody>
        </p:sp>
      </p:grpSp>
    </p:spTree>
    <p:extLst>
      <p:ext uri="{BB962C8B-B14F-4D97-AF65-F5344CB8AC3E}">
        <p14:creationId xmlns:p14="http://schemas.microsoft.com/office/powerpoint/2010/main" val="322532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2"/>
          <p:cNvSpPr txBox="1"/>
          <p:nvPr/>
        </p:nvSpPr>
        <p:spPr>
          <a:xfrm>
            <a:off x="746007" y="3869127"/>
            <a:ext cx="1645448" cy="725482"/>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3600" b="1" i="0" kern="1200" cap="none" baseline="0">
                <a:solidFill>
                  <a:schemeClr val="bg1"/>
                </a:solidFill>
                <a:latin typeface="Arial" panose="020B0604020202020204" pitchFamily="34" charset="0"/>
                <a:ea typeface="+mj-ea"/>
                <a:cs typeface="Arial" panose="020B0604020202020204" pitchFamily="34" charset="0"/>
              </a:defRPr>
            </a:lvl1pPr>
          </a:lstStyle>
          <a:p>
            <a:pPr>
              <a:lnSpc>
                <a:spcPct val="100000"/>
              </a:lnSpc>
              <a:spcBef>
                <a:spcPts val="0"/>
              </a:spcBef>
            </a:pPr>
            <a:r>
              <a:rPr lang="zh-CN" altLang="en-US" sz="2400"/>
              <a:t>使 命</a:t>
            </a:r>
            <a:endParaRPr lang="en-US" sz="2400"/>
          </a:p>
        </p:txBody>
      </p:sp>
      <p:sp>
        <p:nvSpPr>
          <p:cNvPr id="12" name="文本框 11"/>
          <p:cNvSpPr txBox="1"/>
          <p:nvPr/>
        </p:nvSpPr>
        <p:spPr>
          <a:xfrm>
            <a:off x="746007" y="4662731"/>
            <a:ext cx="5156051" cy="1296317"/>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0"/>
              </a:spcAft>
              <a:buClrTx/>
              <a:buSzTx/>
              <a:buFontTx/>
              <a:buNone/>
              <a:defRPr/>
            </a:pPr>
            <a:r>
              <a:rPr kumimoji="0" lang="zh-CN" altLang="en-US" b="0" i="0" u="none" strike="noStrike" kern="1200" cap="none" spc="0" normalizeH="0" baseline="0" noProof="0">
                <a:ln>
                  <a:noFill/>
                </a:ln>
                <a:solidFill>
                  <a:srgbClr val="003A70"/>
                </a:solidFill>
                <a:effectLst/>
                <a:uLnTx/>
                <a:uFillTx/>
                <a:latin typeface="方正兰亭黑简体" panose="02000000000000000000" charset="-122"/>
                <a:ea typeface="方正兰亭黑简体" panose="02000000000000000000" charset="-122"/>
                <a:cs typeface="+mn-cs"/>
              </a:rPr>
              <a:t>建立新一代的生物制药公司，以我们的勇气，不断创新，挑战现状，让高质量的治疗方案惠及全球数十亿人。</a:t>
            </a:r>
            <a:endParaRPr kumimoji="0" lang="en-US" altLang="zh-CN" b="0" i="0" u="none" strike="noStrike" kern="1200" cap="none" spc="0" normalizeH="0" baseline="0" noProof="0">
              <a:ln>
                <a:noFill/>
              </a:ln>
              <a:solidFill>
                <a:srgbClr val="D9D8D6"/>
              </a:solidFill>
              <a:effectLst/>
              <a:uLnTx/>
              <a:uFillTx/>
              <a:latin typeface="Raleway"/>
              <a:ea typeface="方正兰亭黑简体" panose="02000000000000000000" charset="-122"/>
              <a:cs typeface="+mn-cs"/>
            </a:endParaRPr>
          </a:p>
        </p:txBody>
      </p:sp>
      <p:sp>
        <p:nvSpPr>
          <p:cNvPr id="2" name="标题 1">
            <a:extLst>
              <a:ext uri="{FF2B5EF4-FFF2-40B4-BE49-F238E27FC236}">
                <a16:creationId xmlns:a16="http://schemas.microsoft.com/office/drawing/2014/main" id="{0CADC985-67C4-739E-B57D-F2C1FBE8AC2D}"/>
              </a:ext>
            </a:extLst>
          </p:cNvPr>
          <p:cNvSpPr>
            <a:spLocks noGrp="1"/>
          </p:cNvSpPr>
          <p:nvPr>
            <p:ph type="ctrTitle"/>
          </p:nvPr>
        </p:nvSpPr>
        <p:spPr/>
        <p:txBody>
          <a:bodyPr anchor="ctr"/>
          <a:lstStyle/>
          <a:p>
            <a:r>
              <a:rPr lang="zh-CN" altLang="en-US">
                <a:latin typeface="方正兰亭粗黑简体" panose="02000500000000000000" pitchFamily="2" charset="-122"/>
                <a:ea typeface="方正兰亭粗黑简体" panose="02000500000000000000" pitchFamily="2" charset="-122"/>
              </a:rPr>
              <a:t>我们践行的企业文化</a:t>
            </a:r>
          </a:p>
        </p:txBody>
      </p:sp>
      <p:sp>
        <p:nvSpPr>
          <p:cNvPr id="9" name="文本框 8">
            <a:extLst>
              <a:ext uri="{FF2B5EF4-FFF2-40B4-BE49-F238E27FC236}">
                <a16:creationId xmlns:a16="http://schemas.microsoft.com/office/drawing/2014/main" id="{24201A14-A3E6-B639-AA00-6D2DB0E18190}"/>
              </a:ext>
            </a:extLst>
          </p:cNvPr>
          <p:cNvSpPr txBox="1"/>
          <p:nvPr/>
        </p:nvSpPr>
        <p:spPr>
          <a:xfrm>
            <a:off x="6959111" y="1480538"/>
            <a:ext cx="1178310" cy="461665"/>
          </a:xfrm>
          <a:prstGeom prst="rect">
            <a:avLst/>
          </a:prstGeom>
          <a:noFill/>
        </p:spPr>
        <p:txBody>
          <a:bodyPr wrap="square">
            <a:spAutoFit/>
          </a:bodyPr>
          <a:lstStyle/>
          <a:p>
            <a:r>
              <a:rPr kumimoji="0" lang="zh-CN" altLang="en-US" sz="2400" b="1" i="0" u="none" strike="noStrike" kern="0" cap="none" spc="200" normalizeH="0" baseline="0" noProof="0">
                <a:ln>
                  <a:noFill/>
                </a:ln>
                <a:solidFill>
                  <a:srgbClr val="283349"/>
                </a:solidFill>
                <a:effectLst/>
                <a:uLnTx/>
                <a:uFillTx/>
                <a:latin typeface="Raleway Black"/>
                <a:ea typeface="方正兰亭中粗黑简体"/>
                <a:cs typeface="Arial" panose="020B0604020202020204" pitchFamily="34" charset="0"/>
              </a:rPr>
              <a:t>价值观</a:t>
            </a:r>
            <a:endParaRPr lang="zh-CN" altLang="en-US" sz="1600"/>
          </a:p>
        </p:txBody>
      </p:sp>
      <p:pic>
        <p:nvPicPr>
          <p:cNvPr id="10" name="Picture 5">
            <a:extLst>
              <a:ext uri="{FF2B5EF4-FFF2-40B4-BE49-F238E27FC236}">
                <a16:creationId xmlns:a16="http://schemas.microsoft.com/office/drawing/2014/main" id="{C8F97980-01F0-D4F0-621F-C1E5F06C319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52893" y1="20000" x2="52893" y2="20000"/>
                        <a14:foregroundMark x1="68595" y1="22857" x2="68595" y2="22857"/>
                        <a14:foregroundMark x1="80165" y1="34286" x2="80165" y2="34286"/>
                        <a14:foregroundMark x1="80992" y1="47143" x2="80992" y2="47143"/>
                        <a14:foregroundMark x1="78512" y1="61429" x2="78512" y2="61429"/>
                        <a14:foregroundMark x1="67769" y1="70714" x2="67769" y2="70714"/>
                        <a14:foregroundMark x1="54545" y1="77857" x2="54545" y2="77857"/>
                        <a14:foregroundMark x1="36364" y1="70714" x2="36364" y2="70714"/>
                        <a14:foregroundMark x1="25620" y1="61429" x2="25620" y2="61429"/>
                        <a14:foregroundMark x1="21488" y1="47857" x2="21488" y2="47857"/>
                        <a14:foregroundMark x1="25620" y1="35000" x2="25620" y2="35000"/>
                        <a14:foregroundMark x1="34711" y1="22857" x2="34711" y2="22857"/>
                      </a14:backgroundRemoval>
                    </a14:imgEffect>
                  </a14:imgLayer>
                </a14:imgProps>
              </a:ext>
            </a:extLst>
          </a:blip>
          <a:srcRect/>
          <a:stretch>
            <a:fillRect/>
          </a:stretch>
        </p:blipFill>
        <p:spPr>
          <a:xfrm>
            <a:off x="6959113" y="3251734"/>
            <a:ext cx="758139" cy="868226"/>
          </a:xfrm>
          <a:prstGeom prst="rect">
            <a:avLst/>
          </a:prstGeom>
        </p:spPr>
      </p:pic>
      <p:sp>
        <p:nvSpPr>
          <p:cNvPr id="11" name="TextBox 1">
            <a:extLst>
              <a:ext uri="{FF2B5EF4-FFF2-40B4-BE49-F238E27FC236}">
                <a16:creationId xmlns:a16="http://schemas.microsoft.com/office/drawing/2014/main" id="{621EB3FA-2E7C-4BC6-50CD-BEAC5327FC2B}"/>
              </a:ext>
            </a:extLst>
          </p:cNvPr>
          <p:cNvSpPr txBox="1"/>
          <p:nvPr/>
        </p:nvSpPr>
        <p:spPr>
          <a:xfrm>
            <a:off x="7729800" y="2270244"/>
            <a:ext cx="3720662" cy="784830"/>
          </a:xfrm>
          <a:prstGeom prst="rect">
            <a:avLst/>
          </a:prstGeom>
          <a:noFill/>
        </p:spPr>
        <p:txBody>
          <a:bodyPr wrap="square" rtlCol="0">
            <a:spAutoFit/>
          </a:bodyPr>
          <a:lstStyle/>
          <a:p>
            <a:pPr>
              <a:lnSpc>
                <a:spcPts val="1420"/>
              </a:lnSpc>
              <a:spcAft>
                <a:spcPts val="600"/>
              </a:spcAft>
            </a:pPr>
            <a:r>
              <a:rPr lang="zh-CN" altLang="en-US" sz="1400" b="1">
                <a:solidFill>
                  <a:schemeClr val="accent2"/>
                </a:solidFill>
              </a:rPr>
              <a:t>患者为先</a:t>
            </a:r>
            <a:endParaRPr lang="en-US" altLang="zh-CN" sz="1400" b="1">
              <a:solidFill>
                <a:schemeClr val="accent2"/>
              </a:solidFill>
            </a:endParaRPr>
          </a:p>
          <a:p>
            <a:pPr marR="0" lvl="0" indent="0" fontAlgn="auto">
              <a:lnSpc>
                <a:spcPts val="1420"/>
              </a:lnSpc>
              <a:spcBef>
                <a:spcPts val="0"/>
              </a:spcBef>
              <a:spcAft>
                <a:spcPts val="600"/>
              </a:spcAft>
              <a:buClrTx/>
              <a:buSzTx/>
              <a:buFontTx/>
              <a:buNone/>
              <a:defRPr/>
            </a:pPr>
            <a:r>
              <a:rPr lang="zh-CN" altLang="en-US" sz="1200">
                <a:solidFill>
                  <a:schemeClr val="bg1"/>
                </a:solidFill>
              </a:rPr>
              <a:t>为世界各地的患者带来更可负担的药物</a:t>
            </a:r>
            <a:endParaRPr lang="en-US" altLang="zh-CN" sz="1200">
              <a:solidFill>
                <a:schemeClr val="bg1"/>
              </a:solidFill>
            </a:endParaRPr>
          </a:p>
          <a:p>
            <a:pPr marL="0" marR="0" lvl="0" indent="0" algn="l" defTabSz="914400" rtl="0" eaLnBrk="1" fontAlgn="auto" latinLnBrk="0" hangingPunct="1">
              <a:lnSpc>
                <a:spcPts val="142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003A70"/>
                </a:solidFill>
                <a:effectLst/>
                <a:uLnTx/>
                <a:uFillTx/>
                <a:latin typeface="Raleway"/>
                <a:ea typeface="方正兰亭黑简体" panose="02000000000000000000" charset="-122"/>
                <a:cs typeface="+mn-cs"/>
              </a:rPr>
              <a:t>推动全球健康水平持续改善</a:t>
            </a:r>
            <a:endParaRPr kumimoji="0" lang="en-US" altLang="zh-CN" sz="1200" b="0" i="0" u="none" strike="noStrike" kern="1200" cap="none" spc="0" normalizeH="0" baseline="0" noProof="0">
              <a:ln>
                <a:noFill/>
              </a:ln>
              <a:solidFill>
                <a:srgbClr val="003A70"/>
              </a:solidFill>
              <a:effectLst/>
              <a:uLnTx/>
              <a:uFillTx/>
              <a:latin typeface="Raleway"/>
              <a:ea typeface="方正兰亭黑简体" panose="02000000000000000000" charset="-122"/>
              <a:cs typeface="+mn-cs"/>
            </a:endParaRPr>
          </a:p>
        </p:txBody>
      </p:sp>
      <p:sp>
        <p:nvSpPr>
          <p:cNvPr id="13" name="TextBox 6">
            <a:extLst>
              <a:ext uri="{FF2B5EF4-FFF2-40B4-BE49-F238E27FC236}">
                <a16:creationId xmlns:a16="http://schemas.microsoft.com/office/drawing/2014/main" id="{49337640-033E-8C06-412B-ED8CEB990F68}"/>
              </a:ext>
            </a:extLst>
          </p:cNvPr>
          <p:cNvSpPr txBox="1"/>
          <p:nvPr/>
        </p:nvSpPr>
        <p:spPr>
          <a:xfrm>
            <a:off x="7729800" y="3335129"/>
            <a:ext cx="3720662" cy="784830"/>
          </a:xfrm>
          <a:prstGeom prst="rect">
            <a:avLst/>
          </a:prstGeom>
          <a:noFill/>
        </p:spPr>
        <p:txBody>
          <a:bodyPr wrap="square" rtlCol="0">
            <a:spAutoFit/>
          </a:bodyPr>
          <a:lstStyle/>
          <a:p>
            <a:pPr>
              <a:lnSpc>
                <a:spcPts val="1420"/>
              </a:lnSpc>
              <a:spcAft>
                <a:spcPts val="600"/>
              </a:spcAft>
            </a:pPr>
            <a:r>
              <a:rPr lang="zh-CN" altLang="en-US" sz="1400" b="1">
                <a:solidFill>
                  <a:schemeClr val="accent5"/>
                </a:solidFill>
              </a:rPr>
              <a:t>锐意创新</a:t>
            </a:r>
            <a:endParaRPr lang="en-US" sz="1400" b="1">
              <a:solidFill>
                <a:schemeClr val="accent5"/>
              </a:solidFill>
            </a:endParaRPr>
          </a:p>
          <a:p>
            <a:pPr>
              <a:lnSpc>
                <a:spcPts val="1420"/>
              </a:lnSpc>
              <a:spcAft>
                <a:spcPts val="600"/>
              </a:spcAft>
            </a:pPr>
            <a:r>
              <a:rPr lang="zh-CN" altLang="en-US" sz="1200">
                <a:solidFill>
                  <a:schemeClr val="bg1"/>
                </a:solidFill>
              </a:rPr>
              <a:t>挑战现状，推动科学进步，让不可能成为可能</a:t>
            </a:r>
          </a:p>
          <a:p>
            <a:pPr>
              <a:lnSpc>
                <a:spcPts val="1420"/>
              </a:lnSpc>
              <a:spcAft>
                <a:spcPts val="600"/>
              </a:spcAft>
            </a:pPr>
            <a:r>
              <a:rPr lang="zh-CN" altLang="en-US" sz="1200">
                <a:solidFill>
                  <a:schemeClr val="accent1"/>
                </a:solidFill>
              </a:rPr>
              <a:t>想他人所不敢想，并竭尽全力去实现</a:t>
            </a:r>
          </a:p>
        </p:txBody>
      </p:sp>
      <p:sp>
        <p:nvSpPr>
          <p:cNvPr id="14" name="TextBox 7">
            <a:extLst>
              <a:ext uri="{FF2B5EF4-FFF2-40B4-BE49-F238E27FC236}">
                <a16:creationId xmlns:a16="http://schemas.microsoft.com/office/drawing/2014/main" id="{8EB356E0-4EDE-4F17-557A-8D9D940FC828}"/>
              </a:ext>
            </a:extLst>
          </p:cNvPr>
          <p:cNvSpPr txBox="1"/>
          <p:nvPr/>
        </p:nvSpPr>
        <p:spPr>
          <a:xfrm>
            <a:off x="7729799" y="4329401"/>
            <a:ext cx="4349631" cy="784830"/>
          </a:xfrm>
          <a:prstGeom prst="rect">
            <a:avLst/>
          </a:prstGeom>
          <a:noFill/>
        </p:spPr>
        <p:txBody>
          <a:bodyPr wrap="square" rtlCol="0">
            <a:spAutoFit/>
          </a:bodyPr>
          <a:lstStyle/>
          <a:p>
            <a:pPr>
              <a:lnSpc>
                <a:spcPts val="1420"/>
              </a:lnSpc>
              <a:spcAft>
                <a:spcPts val="600"/>
              </a:spcAft>
            </a:pPr>
            <a:r>
              <a:rPr lang="zh-CN" altLang="en-US" sz="1400" b="1">
                <a:solidFill>
                  <a:schemeClr val="accent1"/>
                </a:solidFill>
              </a:rPr>
              <a:t>追求卓越</a:t>
            </a:r>
            <a:endParaRPr lang="en-US" sz="1400" b="1">
              <a:solidFill>
                <a:schemeClr val="accent1"/>
              </a:solidFill>
            </a:endParaRPr>
          </a:p>
          <a:p>
            <a:pPr>
              <a:lnSpc>
                <a:spcPts val="1420"/>
              </a:lnSpc>
              <a:spcAft>
                <a:spcPts val="600"/>
              </a:spcAft>
            </a:pPr>
            <a:r>
              <a:rPr lang="zh-CN" altLang="en-US" sz="1200">
                <a:solidFill>
                  <a:schemeClr val="bg1"/>
                </a:solidFill>
              </a:rPr>
              <a:t>为世界带来深远影响</a:t>
            </a:r>
          </a:p>
          <a:p>
            <a:pPr>
              <a:lnSpc>
                <a:spcPts val="1420"/>
              </a:lnSpc>
              <a:spcAft>
                <a:spcPts val="600"/>
              </a:spcAft>
            </a:pPr>
            <a:r>
              <a:rPr lang="zh-CN" altLang="en-US" sz="1200">
                <a:solidFill>
                  <a:schemeClr val="accent1"/>
                </a:solidFill>
              </a:rPr>
              <a:t>保持敏捷和紧迫感，紧跟前沿科学，将最好的治疗带给患者</a:t>
            </a:r>
          </a:p>
        </p:txBody>
      </p:sp>
      <p:sp>
        <p:nvSpPr>
          <p:cNvPr id="15" name="TextBox 8">
            <a:extLst>
              <a:ext uri="{FF2B5EF4-FFF2-40B4-BE49-F238E27FC236}">
                <a16:creationId xmlns:a16="http://schemas.microsoft.com/office/drawing/2014/main" id="{AA54C4C4-AB5E-67FC-AB07-D5ADAEDB66F4}"/>
              </a:ext>
            </a:extLst>
          </p:cNvPr>
          <p:cNvSpPr txBox="1"/>
          <p:nvPr/>
        </p:nvSpPr>
        <p:spPr>
          <a:xfrm>
            <a:off x="7729799" y="5310890"/>
            <a:ext cx="4017053" cy="784830"/>
          </a:xfrm>
          <a:prstGeom prst="rect">
            <a:avLst/>
          </a:prstGeom>
          <a:noFill/>
        </p:spPr>
        <p:txBody>
          <a:bodyPr wrap="square" rtlCol="0">
            <a:spAutoFit/>
          </a:bodyPr>
          <a:lstStyle/>
          <a:p>
            <a:pPr>
              <a:lnSpc>
                <a:spcPts val="1420"/>
              </a:lnSpc>
              <a:spcAft>
                <a:spcPts val="600"/>
              </a:spcAft>
            </a:pPr>
            <a:r>
              <a:rPr lang="zh-CN" altLang="en-US" sz="1400" b="1">
                <a:solidFill>
                  <a:schemeClr val="accent4"/>
                </a:solidFill>
              </a:rPr>
              <a:t>无界协作</a:t>
            </a:r>
            <a:endParaRPr lang="en-US" sz="1400" b="1">
              <a:solidFill>
                <a:schemeClr val="accent4"/>
              </a:solidFill>
            </a:endParaRPr>
          </a:p>
          <a:p>
            <a:pPr>
              <a:lnSpc>
                <a:spcPts val="1420"/>
              </a:lnSpc>
              <a:spcAft>
                <a:spcPts val="600"/>
              </a:spcAft>
            </a:pPr>
            <a:r>
              <a:rPr lang="zh-CN" altLang="en-US" sz="1200">
                <a:solidFill>
                  <a:schemeClr val="bg1"/>
                </a:solidFill>
              </a:rPr>
              <a:t>打造卓越、平等的团队协作</a:t>
            </a:r>
          </a:p>
          <a:p>
            <a:pPr>
              <a:lnSpc>
                <a:spcPts val="1420"/>
              </a:lnSpc>
              <a:spcAft>
                <a:spcPts val="600"/>
              </a:spcAft>
            </a:pPr>
            <a:r>
              <a:rPr lang="zh-CN" altLang="en-US" sz="1200">
                <a:solidFill>
                  <a:schemeClr val="accent1"/>
                </a:solidFill>
              </a:rPr>
              <a:t>尊重个体差异</a:t>
            </a:r>
          </a:p>
        </p:txBody>
      </p:sp>
      <p:pic>
        <p:nvPicPr>
          <p:cNvPr id="16" name="图形 15" descr="红心 轮廓">
            <a:extLst>
              <a:ext uri="{FF2B5EF4-FFF2-40B4-BE49-F238E27FC236}">
                <a16:creationId xmlns:a16="http://schemas.microsoft.com/office/drawing/2014/main" id="{E6827922-3E8D-F221-D712-F86BFDA834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9121" y="2305163"/>
            <a:ext cx="658121" cy="667809"/>
          </a:xfrm>
          <a:prstGeom prst="rect">
            <a:avLst/>
          </a:prstGeom>
        </p:spPr>
      </p:pic>
      <p:pic>
        <p:nvPicPr>
          <p:cNvPr id="17" name="Picture 5">
            <a:extLst>
              <a:ext uri="{FF2B5EF4-FFF2-40B4-BE49-F238E27FC236}">
                <a16:creationId xmlns:a16="http://schemas.microsoft.com/office/drawing/2014/main" id="{0D428449-CD07-C6A3-E2D0-18213E00F18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Lst>
          </a:blip>
          <a:srcRect l="15699"/>
          <a:stretch/>
        </p:blipFill>
        <p:spPr>
          <a:xfrm>
            <a:off x="7078133" y="4329401"/>
            <a:ext cx="639119" cy="784830"/>
          </a:xfrm>
          <a:prstGeom prst="rect">
            <a:avLst/>
          </a:prstGeom>
        </p:spPr>
      </p:pic>
      <p:pic>
        <p:nvPicPr>
          <p:cNvPr id="18" name="Picture 5">
            <a:extLst>
              <a:ext uri="{FF2B5EF4-FFF2-40B4-BE49-F238E27FC236}">
                <a16:creationId xmlns:a16="http://schemas.microsoft.com/office/drawing/2014/main" id="{1F8A1EF5-123C-BE6C-27AE-8AD15EAEE48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48760" y1="55200" x2="48760" y2="55200"/>
                        <a14:foregroundMark x1="57025" y1="59200" x2="57025" y2="59200"/>
                        <a14:foregroundMark x1="76860" y1="57600" x2="76860" y2="57600"/>
                        <a14:foregroundMark x1="84298" y1="50400" x2="84298" y2="50400"/>
                        <a14:foregroundMark x1="86777" y1="40800" x2="86777" y2="40800"/>
                        <a14:foregroundMark x1="83471" y1="32000" x2="83471" y2="32000"/>
                        <a14:foregroundMark x1="74380" y1="28000" x2="74380" y2="28000"/>
                        <a14:foregroundMark x1="79339" y1="35200" x2="79339" y2="35200"/>
                        <a14:foregroundMark x1="63636" y1="27200" x2="63636" y2="27200"/>
                        <a14:foregroundMark x1="49587" y1="21600" x2="49587" y2="21600"/>
                        <a14:foregroundMark x1="36364" y1="27200" x2="36364" y2="27200"/>
                        <a14:foregroundMark x1="25620" y1="28800" x2="25620" y2="28800"/>
                        <a14:foregroundMark x1="16529" y1="32000" x2="16529" y2="32000"/>
                        <a14:foregroundMark x1="11570" y1="40000" x2="11570" y2="40000"/>
                        <a14:foregroundMark x1="14876" y1="51200" x2="14876" y2="51200"/>
                        <a14:foregroundMark x1="19835" y1="44000" x2="19835" y2="44000"/>
                        <a14:foregroundMark x1="27273" y1="58400" x2="27273" y2="58400"/>
                      </a14:backgroundRemoval>
                    </a14:imgEffect>
                  </a14:imgLayer>
                </a14:imgProps>
              </a:ext>
            </a:extLst>
          </a:blip>
          <a:srcRect/>
          <a:stretch>
            <a:fillRect/>
          </a:stretch>
        </p:blipFill>
        <p:spPr>
          <a:xfrm>
            <a:off x="6959111" y="5310890"/>
            <a:ext cx="758139" cy="784830"/>
          </a:xfrm>
          <a:prstGeom prst="rect">
            <a:avLst/>
          </a:prstGeom>
        </p:spPr>
      </p:pic>
      <p:sp>
        <p:nvSpPr>
          <p:cNvPr id="22" name="Title 2">
            <a:extLst>
              <a:ext uri="{FF2B5EF4-FFF2-40B4-BE49-F238E27FC236}">
                <a16:creationId xmlns:a16="http://schemas.microsoft.com/office/drawing/2014/main" id="{A3757C0B-01AA-DDBA-4BB2-25F8EA25D97C}"/>
              </a:ext>
            </a:extLst>
          </p:cNvPr>
          <p:cNvSpPr txBox="1"/>
          <p:nvPr/>
        </p:nvSpPr>
        <p:spPr>
          <a:xfrm>
            <a:off x="746007" y="1339079"/>
            <a:ext cx="1645448" cy="725482"/>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3600" b="1" i="0" kern="1200" cap="none" baseline="0">
                <a:solidFill>
                  <a:schemeClr val="bg1"/>
                </a:solidFill>
                <a:latin typeface="Arial" panose="020B0604020202020204" pitchFamily="34" charset="0"/>
                <a:ea typeface="+mj-ea"/>
                <a:cs typeface="Arial" panose="020B0604020202020204" pitchFamily="34" charset="0"/>
              </a:defRPr>
            </a:lvl1pPr>
          </a:lstStyle>
          <a:p>
            <a:pPr>
              <a:lnSpc>
                <a:spcPct val="100000"/>
              </a:lnSpc>
              <a:spcBef>
                <a:spcPts val="0"/>
              </a:spcBef>
            </a:pPr>
            <a:r>
              <a:rPr lang="zh-CN" altLang="en-US" sz="2400"/>
              <a:t>愿 景</a:t>
            </a:r>
            <a:endParaRPr lang="en-US" sz="2400"/>
          </a:p>
        </p:txBody>
      </p:sp>
      <p:pic>
        <p:nvPicPr>
          <p:cNvPr id="23" name="Graphic 4" descr="Caret Left with solid fill">
            <a:extLst>
              <a:ext uri="{FF2B5EF4-FFF2-40B4-BE49-F238E27FC236}">
                <a16:creationId xmlns:a16="http://schemas.microsoft.com/office/drawing/2014/main" id="{4C62A97E-8AA8-485D-DC36-AD7803151F75}"/>
              </a:ext>
            </a:extLst>
          </p:cNvPr>
          <p:cNvPicPr>
            <a:picLocks noChangeAspect="1"/>
          </p:cNvPicPr>
          <p:nvPr/>
        </p:nvPicPr>
        <p:blipFill>
          <a:blip r:embed="rId10"/>
          <a:stretch>
            <a:fillRect/>
          </a:stretch>
        </p:blipFill>
        <p:spPr>
          <a:xfrm rot="10800000">
            <a:off x="1625320" y="1514228"/>
            <a:ext cx="386924" cy="386924"/>
          </a:xfrm>
          <a:prstGeom prst="rect">
            <a:avLst/>
          </a:prstGeom>
        </p:spPr>
      </p:pic>
      <p:sp>
        <p:nvSpPr>
          <p:cNvPr id="24" name="文本框 23">
            <a:extLst>
              <a:ext uri="{FF2B5EF4-FFF2-40B4-BE49-F238E27FC236}">
                <a16:creationId xmlns:a16="http://schemas.microsoft.com/office/drawing/2014/main" id="{FA6991F8-F8DD-1D00-9608-432E67335746}"/>
              </a:ext>
            </a:extLst>
          </p:cNvPr>
          <p:cNvSpPr txBox="1"/>
          <p:nvPr/>
        </p:nvSpPr>
        <p:spPr>
          <a:xfrm>
            <a:off x="746007" y="2273616"/>
            <a:ext cx="5156051" cy="882549"/>
          </a:xfrm>
          <a:prstGeom prst="rect">
            <a:avLst/>
          </a:prstGeom>
          <a:noFill/>
        </p:spPr>
        <p:txBody>
          <a:bodyPr wrap="square">
            <a:spAutoFit/>
          </a:bodyPr>
          <a:lstStyle/>
          <a:p>
            <a:pPr marL="0" marR="0" lvl="0" indent="0" algn="l" defTabSz="914400" rtl="0" eaLnBrk="1" fontAlgn="auto" latinLnBrk="0" hangingPunct="1">
              <a:lnSpc>
                <a:spcPct val="150000"/>
              </a:lnSpc>
              <a:spcBef>
                <a:spcPts val="1200"/>
              </a:spcBef>
              <a:spcAft>
                <a:spcPts val="0"/>
              </a:spcAft>
              <a:buClrTx/>
              <a:buSzTx/>
              <a:buFontTx/>
              <a:buNone/>
              <a:defRPr/>
            </a:pPr>
            <a:r>
              <a:rPr kumimoji="0" lang="zh-CN" altLang="en-US" b="0" i="0" u="none" strike="noStrike" kern="1200" cap="none" spc="0" normalizeH="0" baseline="0" noProof="0">
                <a:ln>
                  <a:noFill/>
                </a:ln>
                <a:solidFill>
                  <a:srgbClr val="003A70"/>
                </a:solidFill>
                <a:effectLst/>
                <a:uLnTx/>
                <a:uFillTx/>
                <a:latin typeface="方正兰亭黑简体" panose="02000000000000000000" charset="-122"/>
                <a:ea typeface="方正兰亭黑简体" panose="02000000000000000000" charset="-122"/>
                <a:cs typeface="+mn-cs"/>
              </a:rPr>
              <a:t>致力于成为生物科技产业的变革者，为全世界的癌症患者提供有效、可及且可负担的好药。</a:t>
            </a:r>
          </a:p>
        </p:txBody>
      </p:sp>
      <p:pic>
        <p:nvPicPr>
          <p:cNvPr id="26" name="Graphic 4" descr="Caret Left with solid fill">
            <a:extLst>
              <a:ext uri="{FF2B5EF4-FFF2-40B4-BE49-F238E27FC236}">
                <a16:creationId xmlns:a16="http://schemas.microsoft.com/office/drawing/2014/main" id="{B563A6F3-EEF1-03D5-BE1B-CD609F55DB05}"/>
              </a:ext>
            </a:extLst>
          </p:cNvPr>
          <p:cNvPicPr>
            <a:picLocks noChangeAspect="1"/>
          </p:cNvPicPr>
          <p:nvPr/>
        </p:nvPicPr>
        <p:blipFill>
          <a:blip r:embed="rId10"/>
          <a:stretch>
            <a:fillRect/>
          </a:stretch>
        </p:blipFill>
        <p:spPr>
          <a:xfrm rot="10800000">
            <a:off x="1625320" y="4048284"/>
            <a:ext cx="386924" cy="386924"/>
          </a:xfrm>
          <a:prstGeom prst="rect">
            <a:avLst/>
          </a:prstGeom>
        </p:spPr>
      </p:pic>
      <p:pic>
        <p:nvPicPr>
          <p:cNvPr id="27" name="Graphic 4" descr="Caret Left with solid fill">
            <a:extLst>
              <a:ext uri="{FF2B5EF4-FFF2-40B4-BE49-F238E27FC236}">
                <a16:creationId xmlns:a16="http://schemas.microsoft.com/office/drawing/2014/main" id="{19DF18F8-8D82-CC82-16C5-AC3F5D4675AA}"/>
              </a:ext>
            </a:extLst>
          </p:cNvPr>
          <p:cNvPicPr>
            <a:picLocks noChangeAspect="1"/>
          </p:cNvPicPr>
          <p:nvPr/>
        </p:nvPicPr>
        <p:blipFill>
          <a:blip r:embed="rId10"/>
          <a:stretch>
            <a:fillRect/>
          </a:stretch>
        </p:blipFill>
        <p:spPr>
          <a:xfrm rot="10800000">
            <a:off x="8137423" y="1514228"/>
            <a:ext cx="386924" cy="386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a1f8ad7d-7a79-4c98-b546-605883cec77e"/>
  <p:tag name="COMMONDATA" val="eyJoZGlkIjoiMDk5N2EyYzgxY2JjYjVkNTk2MzVjYzI2OWMxMzdmMDMifQ=="/>
</p:tagLst>
</file>

<file path=ppt/tags/tag10.xml><?xml version="1.0" encoding="utf-8"?>
<p:tagLst xmlns:a="http://schemas.openxmlformats.org/drawingml/2006/main" xmlns:r="http://schemas.openxmlformats.org/officeDocument/2006/relationships" xmlns:p="http://schemas.openxmlformats.org/presentationml/2006/main">
  <p:tag name="AFSPANMODE" val="span"/>
</p:tagLst>
</file>

<file path=ppt/tags/tag11.xml><?xml version="1.0" encoding="utf-8"?>
<p:tagLst xmlns:a="http://schemas.openxmlformats.org/drawingml/2006/main" xmlns:r="http://schemas.openxmlformats.org/officeDocument/2006/relationships" xmlns:p="http://schemas.openxmlformats.org/presentationml/2006/main">
  <p:tag name="AFSPANMODE" val="span"/>
</p:tagLst>
</file>

<file path=ppt/tags/tag12.xml><?xml version="1.0" encoding="utf-8"?>
<p:tagLst xmlns:a="http://schemas.openxmlformats.org/drawingml/2006/main" xmlns:r="http://schemas.openxmlformats.org/officeDocument/2006/relationships" xmlns:p="http://schemas.openxmlformats.org/presentationml/2006/main">
  <p:tag name="AFSPANMODE" val="span"/>
</p:tagLst>
</file>

<file path=ppt/tags/tag13.xml><?xml version="1.0" encoding="utf-8"?>
<p:tagLst xmlns:a="http://schemas.openxmlformats.org/drawingml/2006/main" xmlns:r="http://schemas.openxmlformats.org/officeDocument/2006/relationships" xmlns:p="http://schemas.openxmlformats.org/presentationml/2006/main">
  <p:tag name="ISLIDE.ICON" val="#113638;"/>
</p:tagLst>
</file>

<file path=ppt/tags/tag14.xml><?xml version="1.0" encoding="utf-8"?>
<p:tagLst xmlns:a="http://schemas.openxmlformats.org/drawingml/2006/main" xmlns:r="http://schemas.openxmlformats.org/officeDocument/2006/relationships" xmlns:p="http://schemas.openxmlformats.org/presentationml/2006/main">
  <p:tag name="ISLIDE.ICON" val="#370776;#136513;"/>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主题​​">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BeiGene Official Fonts">
      <a:majorFont>
        <a:latin typeface="Raleway Black"/>
        <a:ea typeface="方正兰亭中粗黑简体"/>
        <a:cs typeface=""/>
      </a:majorFont>
      <a:minorFont>
        <a:latin typeface="Raleway"/>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自定义 3">
      <a:majorFont>
        <a:latin typeface="Arial"/>
        <a:ea typeface="方正兰亭黑简体"/>
        <a:cs typeface=""/>
      </a:majorFont>
      <a:minorFont>
        <a:latin typeface="Arial"/>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7_27_2022" id="{E6641EAA-2463-2C4D-9AD3-842538BCF3BD}" vid="{E036AA6A-75CB-B847-9506-36CB70F1B6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TotalTime>
  <Words>4972</Words>
  <Application>Microsoft Office PowerPoint</Application>
  <PresentationFormat>宽屏</PresentationFormat>
  <Paragraphs>702</Paragraphs>
  <Slides>37</Slides>
  <Notes>26</Notes>
  <HiddenSlides>1</HiddenSlides>
  <MMClips>0</MMClips>
  <ScaleCrop>false</ScaleCrop>
  <HeadingPairs>
    <vt:vector size="4" baseType="variant">
      <vt:variant>
        <vt:lpstr>主题</vt:lpstr>
      </vt:variant>
      <vt:variant>
        <vt:i4>2</vt:i4>
      </vt:variant>
      <vt:variant>
        <vt:lpstr>幻灯片标题</vt:lpstr>
      </vt:variant>
      <vt:variant>
        <vt:i4>37</vt:i4>
      </vt:variant>
    </vt:vector>
  </HeadingPairs>
  <TitlesOfParts>
    <vt:vector size="39" baseType="lpstr">
      <vt:lpstr>Office 主题​​</vt:lpstr>
      <vt:lpstr>4_Office Theme</vt:lpstr>
      <vt:lpstr>百济神州公司介绍</vt:lpstr>
      <vt:lpstr>披露声明</vt:lpstr>
      <vt:lpstr>PowerPoint 演示文稿</vt:lpstr>
      <vt:lpstr>目录内容</vt:lpstr>
      <vt:lpstr>关于  百济神州</vt:lpstr>
      <vt:lpstr>Cancer Has No Borders.  </vt:lpstr>
      <vt:lpstr>我们正在以全新模式引领生物医药产业的变革</vt:lpstr>
      <vt:lpstr>公司简介</vt:lpstr>
      <vt:lpstr>我们践行的企业文化</vt:lpstr>
      <vt:lpstr>百济神州已迈入全球发展关键期</vt:lpstr>
      <vt:lpstr>PowerPoint 演示文稿</vt:lpstr>
      <vt:lpstr>我们的重要发展历程</vt:lpstr>
      <vt:lpstr>我们的 科学与管线</vt:lpstr>
      <vt:lpstr>广泛的研发管线，力争满足患者对创新药物的需求</vt:lpstr>
      <vt:lpstr>在血液肿瘤领域已打造出色的产品组合</vt:lpstr>
      <vt:lpstr>逐步强化实体瘤领域差异化优势，改善患者治疗效果</vt:lpstr>
      <vt:lpstr>布局重点肿瘤类型，多样化的分子类型和作用机制</vt:lpstr>
      <vt:lpstr>PowerPoint 演示文稿</vt:lpstr>
      <vt:lpstr>丰富深厚的全球临床开发管线</vt:lpstr>
      <vt:lpstr>我们的 商业化表现</vt:lpstr>
      <vt:lpstr>我们已经建立起大规模的全球商业化能力</vt:lpstr>
      <vt:lpstr>聚焦肿瘤领域的商业化产品组合</vt:lpstr>
      <vt:lpstr>我们的 生产运营</vt:lpstr>
      <vt:lpstr>完备的全球生产供应能力，为当下和未来发展提供保障</vt:lpstr>
      <vt:lpstr>苏州创新产业化基地</vt:lpstr>
      <vt:lpstr>广州生物药生产基地</vt:lpstr>
      <vt:lpstr>新泽西州霍普韦尔生产基地和临床研发中心</vt:lpstr>
      <vt:lpstr>我们的 全球合作</vt:lpstr>
      <vt:lpstr>我们为合作伙伴带来可持续的竞争优势</vt:lpstr>
      <vt:lpstr>谢谢！</vt:lpstr>
      <vt:lpstr>后 附 附 录</vt:lpstr>
      <vt:lpstr>百济神州生物岛创新中心</vt:lpstr>
      <vt:lpstr>新一代生物医药孵化器</vt:lpstr>
      <vt:lpstr>我们对负责任商业和可持续发展的承诺</vt:lpstr>
      <vt:lpstr>百悦泽®和百泽安®产品介绍</vt:lpstr>
      <vt:lpstr>百悦泽®</vt:lpstr>
      <vt:lpstr>百泽安®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百 济 神 州 公 司 介 绍</dc:title>
  <dc:creator>Mandy Cao</dc:creator>
  <cp:lastModifiedBy>Mandy Cao</cp:lastModifiedBy>
  <cp:revision>2</cp:revision>
  <dcterms:created xsi:type="dcterms:W3CDTF">2022-12-23T07:47:00Z</dcterms:created>
  <dcterms:modified xsi:type="dcterms:W3CDTF">2025-03-19T07:56:21Z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0x010100BB9C27DF01CF0F40B2D67E916EE9A681</vt:lpwstr>
  </property>
  <property fmtid="{D5CDD505-2E9C-101B-9397-08002B2CF9AE}" pid="3" name="ICV">
    <vt:lpwstr>2EA4CAE541BD404C8D71C8B2AF1B8D5E_12</vt:lpwstr>
  </property>
  <property fmtid="{D5CDD505-2E9C-101B-9397-08002B2CF9AE}" pid="4" name="KSOProductBuildVer">
    <vt:lpwstr>2052-11.1.0.14309</vt:lpwstr>
  </property>
</Properties>
</file>